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04" r:id="rId39"/>
  </p:sldIdLst>
  <p:sldSz cx="9144000" cy="6858000" type="screen4x3"/>
  <p:notesSz cx="7053263" cy="93091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7" d="100"/>
          <a:sy n="67" d="100"/>
        </p:scale>
        <p:origin x="14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12" Type="http://schemas.openxmlformats.org/officeDocument/2006/relationships/image" Target="../media/image86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11" Type="http://schemas.openxmlformats.org/officeDocument/2006/relationships/image" Target="../media/image85.wmf"/><Relationship Id="rId5" Type="http://schemas.openxmlformats.org/officeDocument/2006/relationships/image" Target="../media/image79.wmf"/><Relationship Id="rId10" Type="http://schemas.openxmlformats.org/officeDocument/2006/relationships/image" Target="../media/image84.wmf"/><Relationship Id="rId4" Type="http://schemas.openxmlformats.org/officeDocument/2006/relationships/image" Target="../media/image78.wmf"/><Relationship Id="rId9" Type="http://schemas.openxmlformats.org/officeDocument/2006/relationships/image" Target="../media/image8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6" Type="http://schemas.openxmlformats.org/officeDocument/2006/relationships/image" Target="../media/image107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6" Type="http://schemas.openxmlformats.org/officeDocument/2006/relationships/image" Target="../media/image119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4" Type="http://schemas.openxmlformats.org/officeDocument/2006/relationships/image" Target="../media/image13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5.wmf"/><Relationship Id="rId5" Type="http://schemas.openxmlformats.org/officeDocument/2006/relationships/image" Target="../media/image149.wmf"/><Relationship Id="rId10" Type="http://schemas.openxmlformats.org/officeDocument/2006/relationships/image" Target="../media/image154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3.wmf"/><Relationship Id="rId1" Type="http://schemas.openxmlformats.org/officeDocument/2006/relationships/image" Target="../media/image162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2" Type="http://schemas.openxmlformats.org/officeDocument/2006/relationships/image" Target="../media/image176.wmf"/><Relationship Id="rId1" Type="http://schemas.openxmlformats.org/officeDocument/2006/relationships/image" Target="../media/image175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2.wmf"/><Relationship Id="rId2" Type="http://schemas.openxmlformats.org/officeDocument/2006/relationships/image" Target="../media/image181.wmf"/><Relationship Id="rId1" Type="http://schemas.openxmlformats.org/officeDocument/2006/relationships/image" Target="../media/image18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wmf"/><Relationship Id="rId2" Type="http://schemas.openxmlformats.org/officeDocument/2006/relationships/image" Target="../media/image192.wmf"/><Relationship Id="rId1" Type="http://schemas.openxmlformats.org/officeDocument/2006/relationships/image" Target="../media/image191.wmf"/><Relationship Id="rId4" Type="http://schemas.openxmlformats.org/officeDocument/2006/relationships/image" Target="../media/image19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7.wmf"/><Relationship Id="rId2" Type="http://schemas.openxmlformats.org/officeDocument/2006/relationships/image" Target="../media/image196.wmf"/><Relationship Id="rId1" Type="http://schemas.openxmlformats.org/officeDocument/2006/relationships/image" Target="../media/image195.wmf"/><Relationship Id="rId5" Type="http://schemas.openxmlformats.org/officeDocument/2006/relationships/image" Target="../media/image199.wmf"/><Relationship Id="rId4" Type="http://schemas.openxmlformats.org/officeDocument/2006/relationships/image" Target="../media/image198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wmf"/><Relationship Id="rId2" Type="http://schemas.openxmlformats.org/officeDocument/2006/relationships/image" Target="../media/image201.wmf"/><Relationship Id="rId1" Type="http://schemas.openxmlformats.org/officeDocument/2006/relationships/image" Target="../media/image200.wmf"/><Relationship Id="rId5" Type="http://schemas.openxmlformats.org/officeDocument/2006/relationships/image" Target="../media/image204.wmf"/><Relationship Id="rId4" Type="http://schemas.openxmlformats.org/officeDocument/2006/relationships/image" Target="../media/image20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wmf"/><Relationship Id="rId2" Type="http://schemas.openxmlformats.org/officeDocument/2006/relationships/image" Target="../media/image206.wmf"/><Relationship Id="rId1" Type="http://schemas.openxmlformats.org/officeDocument/2006/relationships/image" Target="../media/image20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0" Type="http://schemas.openxmlformats.org/officeDocument/2006/relationships/image" Target="../media/image56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D6C49D-D47B-4AC9-8B70-00DF5F652043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766063-46E3-478D-8F9B-260F47AF9636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28610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825" indent="-292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8400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3438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0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78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5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2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4AD8DE-73F4-4CF6-9626-2010F53E40E0}" type="slidenum">
              <a:rPr lang="id-ID" altLang="en-US">
                <a:latin typeface="Calibri" panose="020F0502020204030204" pitchFamily="34" charset="0"/>
              </a:rPr>
              <a:pPr/>
              <a:t>38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7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52D9-DAC5-4A4B-A523-48FDF674ED64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38DB-DBB8-4C27-99CE-41C548C482F3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55618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E12E-624F-44D2-A090-C311BF090EAB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4DB2-8155-4368-B8D6-357B34E9EBFB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69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556F-7BF3-4B73-8FC9-7866ACB26A70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053C-4731-4992-97B8-18EAEF50DB29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5914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2338" y="19812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338" y="40005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MA1114 Kalkulus I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32692D6-D1D9-43FE-A036-04DB00800184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13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2338" y="19812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2338" y="40005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MA1114 Kalkulus I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64AD4E5-36CF-4E99-97A6-3C4026935E96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76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MA1114 Kalkulus I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283248D-3198-4F07-A280-19BC63EB44FF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4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44462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2338" y="19812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2338" y="4000500"/>
            <a:ext cx="4044462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MA1114 Kalkulus I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DF063C3-A038-43DC-A886-7EA67DC9829E}" type="slidenum">
              <a:rPr lang="en-US" altLang="id-ID"/>
              <a:pPr/>
              <a:t>‹#›</a:t>
            </a:fld>
            <a:endParaRPr lang="en-US" altLang="id-ID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1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FE9C-D8D4-479A-A092-3A0542EAEAA5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59DE2-58BA-421D-87BF-47789551EAC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300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9BCF-B683-4576-BB83-884E9E68AA46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D4FEE-EEE9-483C-B93C-C31363F48B4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191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BAB2-AE96-41B5-B443-8D8796D45AD2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6F85-5E2F-46B9-BC5B-6D84F7C1A49F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11402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D2AF-683B-4E17-94B4-F7BE39F44108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A2CE-1FEF-4AD2-A2FD-ED03949A9A8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14715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4B125-1A1D-4BEB-AAA1-60A0BAEB4EAA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971B9-86BD-4594-864B-2A70C7CB5CED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346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8EE6-B75F-46EA-9A86-BA3E18E7B3BB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45F05-DEC6-4E3C-B69C-D184A9A82E0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35607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9127-B21E-4DC5-B036-A9C2EB8A74EB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B9DA-6434-49A6-B5F2-3EF4536DFA9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3789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3A60-AAE0-4AB1-9213-156F385CBDD3}" type="datetimeFigureOut">
              <a:rPr lang="id-ID"/>
              <a:pPr>
                <a:defRPr/>
              </a:pPr>
              <a:t>07/09/2015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6F1E-E558-4584-9EB5-5CCAE722C19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2102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512" y="188639"/>
            <a:ext cx="7776864" cy="71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id-ID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9512" y="1080881"/>
            <a:ext cx="8784976" cy="537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759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9"/>
          <p:cNvSpPr txBox="1">
            <a:spLocks noChangeArrowheads="1"/>
          </p:cNvSpPr>
          <p:nvPr userDrawn="1"/>
        </p:nvSpPr>
        <p:spPr bwMode="auto">
          <a:xfrm>
            <a:off x="1691680" y="6532254"/>
            <a:ext cx="4904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en-US" sz="1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 pitchFamily="34" charset="0"/>
              </a:rPr>
              <a:t>http://danangmursita.staff.telkomuniversity.ac.id/</a:t>
            </a:r>
            <a:endParaRPr lang="id-ID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2" name="Picture 2" descr="Logo Telkom University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372"/>
            <a:ext cx="8477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3.wmf"/><Relationship Id="rId3" Type="http://schemas.openxmlformats.org/officeDocument/2006/relationships/image" Target="../media/image74.jpeg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82.wmf"/><Relationship Id="rId26" Type="http://schemas.openxmlformats.org/officeDocument/2006/relationships/image" Target="../media/image86.wmf"/><Relationship Id="rId3" Type="http://schemas.openxmlformats.org/officeDocument/2006/relationships/oleObject" Target="../embeddings/oleObject72.bin"/><Relationship Id="rId21" Type="http://schemas.openxmlformats.org/officeDocument/2006/relationships/oleObject" Target="../embeddings/oleObject81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79.bin"/><Relationship Id="rId25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85.wmf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2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0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0.wmf"/><Relationship Id="rId22" Type="http://schemas.openxmlformats.org/officeDocument/2006/relationships/image" Target="../media/image8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9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95.bin"/><Relationship Id="rId18" Type="http://schemas.openxmlformats.org/officeDocument/2006/relationships/image" Target="../media/image100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97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99.w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98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9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11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11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12" Type="http://schemas.openxmlformats.org/officeDocument/2006/relationships/image" Target="../media/image1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15.bin"/><Relationship Id="rId5" Type="http://schemas.openxmlformats.org/officeDocument/2006/relationships/oleObject" Target="../embeddings/oleObject112.bin"/><Relationship Id="rId10" Type="http://schemas.openxmlformats.org/officeDocument/2006/relationships/image" Target="../media/image117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14.bin"/><Relationship Id="rId14" Type="http://schemas.openxmlformats.org/officeDocument/2006/relationships/image" Target="../media/image1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127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24.wmf"/><Relationship Id="rId17" Type="http://schemas.openxmlformats.org/officeDocument/2006/relationships/oleObject" Target="../embeddings/oleObject12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26.wmf"/><Relationship Id="rId20" Type="http://schemas.openxmlformats.org/officeDocument/2006/relationships/image" Target="../media/image12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23.wmf"/><Relationship Id="rId19" Type="http://schemas.openxmlformats.org/officeDocument/2006/relationships/oleObject" Target="../embeddings/oleObject125.bin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30.wmf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32.wmf"/><Relationship Id="rId4" Type="http://schemas.openxmlformats.org/officeDocument/2006/relationships/image" Target="../media/image129.wmf"/><Relationship Id="rId9" Type="http://schemas.openxmlformats.org/officeDocument/2006/relationships/oleObject" Target="../embeddings/oleObject129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3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3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42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4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oleObject" Target="../embeddings/oleObject147.bin"/><Relationship Id="rId18" Type="http://schemas.openxmlformats.org/officeDocument/2006/relationships/image" Target="../media/image152.wmf"/><Relationship Id="rId3" Type="http://schemas.openxmlformats.org/officeDocument/2006/relationships/oleObject" Target="../embeddings/oleObject142.bin"/><Relationship Id="rId21" Type="http://schemas.openxmlformats.org/officeDocument/2006/relationships/oleObject" Target="../embeddings/oleObject151.bin"/><Relationship Id="rId7" Type="http://schemas.openxmlformats.org/officeDocument/2006/relationships/oleObject" Target="../embeddings/oleObject144.bin"/><Relationship Id="rId12" Type="http://schemas.openxmlformats.org/officeDocument/2006/relationships/image" Target="../media/image149.wmf"/><Relationship Id="rId17" Type="http://schemas.openxmlformats.org/officeDocument/2006/relationships/oleObject" Target="../embeddings/oleObject14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51.wmf"/><Relationship Id="rId20" Type="http://schemas.openxmlformats.org/officeDocument/2006/relationships/image" Target="../media/image153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46.wmf"/><Relationship Id="rId11" Type="http://schemas.openxmlformats.org/officeDocument/2006/relationships/oleObject" Target="../embeddings/oleObject146.bin"/><Relationship Id="rId24" Type="http://schemas.openxmlformats.org/officeDocument/2006/relationships/image" Target="../media/image155.wmf"/><Relationship Id="rId5" Type="http://schemas.openxmlformats.org/officeDocument/2006/relationships/oleObject" Target="../embeddings/oleObject143.bin"/><Relationship Id="rId15" Type="http://schemas.openxmlformats.org/officeDocument/2006/relationships/oleObject" Target="../embeddings/oleObject148.bin"/><Relationship Id="rId23" Type="http://schemas.openxmlformats.org/officeDocument/2006/relationships/oleObject" Target="../embeddings/oleObject152.bin"/><Relationship Id="rId10" Type="http://schemas.openxmlformats.org/officeDocument/2006/relationships/image" Target="../media/image148.wmf"/><Relationship Id="rId19" Type="http://schemas.openxmlformats.org/officeDocument/2006/relationships/oleObject" Target="../embeddings/oleObject150.bin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145.bin"/><Relationship Id="rId14" Type="http://schemas.openxmlformats.org/officeDocument/2006/relationships/image" Target="../media/image150.wmf"/><Relationship Id="rId22" Type="http://schemas.openxmlformats.org/officeDocument/2006/relationships/image" Target="../media/image15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57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0" Type="http://schemas.openxmlformats.org/officeDocument/2006/relationships/image" Target="../media/image159.wmf"/><Relationship Id="rId4" Type="http://schemas.openxmlformats.org/officeDocument/2006/relationships/image" Target="../media/image156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6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63.wmf"/><Relationship Id="rId5" Type="http://schemas.openxmlformats.org/officeDocument/2006/relationships/oleObject" Target="../embeddings/oleObject160.bin"/><Relationship Id="rId4" Type="http://schemas.openxmlformats.org/officeDocument/2006/relationships/image" Target="../media/image16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65.wmf"/><Relationship Id="rId5" Type="http://schemas.openxmlformats.org/officeDocument/2006/relationships/oleObject" Target="../embeddings/oleObject162.bin"/><Relationship Id="rId4" Type="http://schemas.openxmlformats.org/officeDocument/2006/relationships/image" Target="../media/image16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4.bin"/><Relationship Id="rId7" Type="http://schemas.openxmlformats.org/officeDocument/2006/relationships/image" Target="../media/image16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68.wmf"/><Relationship Id="rId5" Type="http://schemas.openxmlformats.org/officeDocument/2006/relationships/oleObject" Target="../embeddings/oleObject165.bin"/><Relationship Id="rId4" Type="http://schemas.openxmlformats.org/officeDocument/2006/relationships/image" Target="../media/image167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3" Type="http://schemas.openxmlformats.org/officeDocument/2006/relationships/oleObject" Target="../embeddings/oleObject166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17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71.wmf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7.bin"/><Relationship Id="rId10" Type="http://schemas.openxmlformats.org/officeDocument/2006/relationships/image" Target="../media/image173.wmf"/><Relationship Id="rId4" Type="http://schemas.openxmlformats.org/officeDocument/2006/relationships/image" Target="../media/image170.wmf"/><Relationship Id="rId9" Type="http://schemas.openxmlformats.org/officeDocument/2006/relationships/oleObject" Target="../embeddings/oleObject16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1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76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0" Type="http://schemas.openxmlformats.org/officeDocument/2006/relationships/image" Target="../media/image178.wmf"/><Relationship Id="rId4" Type="http://schemas.openxmlformats.org/officeDocument/2006/relationships/image" Target="../media/image175.wmf"/><Relationship Id="rId9" Type="http://schemas.openxmlformats.org/officeDocument/2006/relationships/oleObject" Target="../embeddings/oleObject17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81.wmf"/><Relationship Id="rId5" Type="http://schemas.openxmlformats.org/officeDocument/2006/relationships/oleObject" Target="../embeddings/oleObject177.bin"/><Relationship Id="rId4" Type="http://schemas.openxmlformats.org/officeDocument/2006/relationships/image" Target="../media/image18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13" Type="http://schemas.openxmlformats.org/officeDocument/2006/relationships/image" Target="../media/image187.wmf"/><Relationship Id="rId3" Type="http://schemas.openxmlformats.org/officeDocument/2006/relationships/oleObject" Target="../embeddings/oleObject179.bin"/><Relationship Id="rId7" Type="http://schemas.openxmlformats.org/officeDocument/2006/relationships/oleObject" Target="../embeddings/oleObject181.bin"/><Relationship Id="rId12" Type="http://schemas.openxmlformats.org/officeDocument/2006/relationships/oleObject" Target="../embeddings/oleObject18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84.wmf"/><Relationship Id="rId11" Type="http://schemas.openxmlformats.org/officeDocument/2006/relationships/oleObject" Target="../embeddings/oleObject183.bin"/><Relationship Id="rId5" Type="http://schemas.openxmlformats.org/officeDocument/2006/relationships/oleObject" Target="../embeddings/oleObject180.bin"/><Relationship Id="rId10" Type="http://schemas.openxmlformats.org/officeDocument/2006/relationships/image" Target="../media/image186.wmf"/><Relationship Id="rId4" Type="http://schemas.openxmlformats.org/officeDocument/2006/relationships/image" Target="../media/image183.wmf"/><Relationship Id="rId9" Type="http://schemas.openxmlformats.org/officeDocument/2006/relationships/oleObject" Target="../embeddings/oleObject18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89.wmf"/><Relationship Id="rId5" Type="http://schemas.openxmlformats.org/officeDocument/2006/relationships/oleObject" Target="../embeddings/oleObject186.bin"/><Relationship Id="rId4" Type="http://schemas.openxmlformats.org/officeDocument/2006/relationships/image" Target="../media/image18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wmf"/><Relationship Id="rId3" Type="http://schemas.openxmlformats.org/officeDocument/2006/relationships/oleObject" Target="../embeddings/oleObject188.bin"/><Relationship Id="rId7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92.wmf"/><Relationship Id="rId5" Type="http://schemas.openxmlformats.org/officeDocument/2006/relationships/oleObject" Target="../embeddings/oleObject189.bin"/><Relationship Id="rId10" Type="http://schemas.openxmlformats.org/officeDocument/2006/relationships/image" Target="../media/image194.wmf"/><Relationship Id="rId4" Type="http://schemas.openxmlformats.org/officeDocument/2006/relationships/image" Target="../media/image191.wmf"/><Relationship Id="rId9" Type="http://schemas.openxmlformats.org/officeDocument/2006/relationships/oleObject" Target="../embeddings/oleObject191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wmf"/><Relationship Id="rId3" Type="http://schemas.openxmlformats.org/officeDocument/2006/relationships/oleObject" Target="../embeddings/oleObject192.bin"/><Relationship Id="rId7" Type="http://schemas.openxmlformats.org/officeDocument/2006/relationships/oleObject" Target="../embeddings/oleObject194.bin"/><Relationship Id="rId12" Type="http://schemas.openxmlformats.org/officeDocument/2006/relationships/image" Target="../media/image19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96.wmf"/><Relationship Id="rId11" Type="http://schemas.openxmlformats.org/officeDocument/2006/relationships/oleObject" Target="../embeddings/oleObject196.bin"/><Relationship Id="rId5" Type="http://schemas.openxmlformats.org/officeDocument/2006/relationships/oleObject" Target="../embeddings/oleObject193.bin"/><Relationship Id="rId10" Type="http://schemas.openxmlformats.org/officeDocument/2006/relationships/image" Target="../media/image198.wmf"/><Relationship Id="rId4" Type="http://schemas.openxmlformats.org/officeDocument/2006/relationships/image" Target="../media/image195.wmf"/><Relationship Id="rId9" Type="http://schemas.openxmlformats.org/officeDocument/2006/relationships/oleObject" Target="../embeddings/oleObject19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wmf"/><Relationship Id="rId3" Type="http://schemas.openxmlformats.org/officeDocument/2006/relationships/oleObject" Target="../embeddings/oleObject197.bin"/><Relationship Id="rId7" Type="http://schemas.openxmlformats.org/officeDocument/2006/relationships/oleObject" Target="../embeddings/oleObject199.bin"/><Relationship Id="rId12" Type="http://schemas.openxmlformats.org/officeDocument/2006/relationships/image" Target="../media/image20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01.wmf"/><Relationship Id="rId11" Type="http://schemas.openxmlformats.org/officeDocument/2006/relationships/oleObject" Target="../embeddings/oleObject201.bin"/><Relationship Id="rId5" Type="http://schemas.openxmlformats.org/officeDocument/2006/relationships/oleObject" Target="../embeddings/oleObject198.bin"/><Relationship Id="rId10" Type="http://schemas.openxmlformats.org/officeDocument/2006/relationships/image" Target="../media/image203.wmf"/><Relationship Id="rId4" Type="http://schemas.openxmlformats.org/officeDocument/2006/relationships/image" Target="../media/image200.wmf"/><Relationship Id="rId9" Type="http://schemas.openxmlformats.org/officeDocument/2006/relationships/oleObject" Target="../embeddings/oleObject20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.wmf"/><Relationship Id="rId3" Type="http://schemas.openxmlformats.org/officeDocument/2006/relationships/oleObject" Target="../embeddings/oleObject202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206.wmf"/><Relationship Id="rId5" Type="http://schemas.openxmlformats.org/officeDocument/2006/relationships/oleObject" Target="../embeddings/oleObject203.bin"/><Relationship Id="rId4" Type="http://schemas.openxmlformats.org/officeDocument/2006/relationships/image" Target="../media/image205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34" Type="http://schemas.openxmlformats.org/officeDocument/2006/relationships/image" Target="../media/image23.w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2.bin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24" Type="http://schemas.openxmlformats.org/officeDocument/2006/relationships/image" Target="../media/image18.wmf"/><Relationship Id="rId32" Type="http://schemas.openxmlformats.org/officeDocument/2006/relationships/image" Target="../media/image22.wmf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20.wmf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19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wmf"/><Relationship Id="rId26" Type="http://schemas.openxmlformats.org/officeDocument/2006/relationships/image" Target="../media/image35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4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image" Target="../media/image36.wmf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oleObject" Target="../embeddings/oleObject33.bin"/><Relationship Id="rId30" Type="http://schemas.openxmlformats.org/officeDocument/2006/relationships/image" Target="../media/image3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2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5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28" Type="http://schemas.openxmlformats.org/officeDocument/2006/relationships/image" Target="../media/image59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5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7593" y="2967335"/>
            <a:ext cx="4108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Fungsi Real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8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64992FD5-8C4F-4D2D-9689-F106CA72479A}" type="slidenum">
              <a:rPr lang="en-US" altLang="id-ID" sz="1108">
                <a:latin typeface="Arial Black" panose="020B0A04020102020204" pitchFamily="34" charset="0"/>
              </a:rPr>
              <a:pPr/>
              <a:t>10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975946" y="1113693"/>
            <a:ext cx="38824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d.</a:t>
            </a:r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>
            <a:off x="4290646" y="1107831"/>
            <a:ext cx="0" cy="33059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>
            <a:off x="2110154" y="3640015"/>
            <a:ext cx="49940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844062" y="4560278"/>
            <a:ext cx="1489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Untuk x     0</a:t>
            </a: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0" y="317047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6312" name="Object 8"/>
          <p:cNvGraphicFramePr>
            <a:graphicFrameLocks noChangeAspect="1"/>
          </p:cNvGraphicFramePr>
          <p:nvPr/>
        </p:nvGraphicFramePr>
        <p:xfrm>
          <a:off x="1765789" y="4624754"/>
          <a:ext cx="274026" cy="28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26835" imgH="152202" progId="Equation.3">
                  <p:embed/>
                </p:oleObj>
              </mc:Choice>
              <mc:Fallback>
                <p:oleObj name="Equation" r:id="rId3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789" y="4624754"/>
                        <a:ext cx="274026" cy="281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Rectangle 11"/>
          <p:cNvSpPr>
            <a:spLocks noChangeArrowheads="1"/>
          </p:cNvSpPr>
          <p:nvPr/>
        </p:nvSpPr>
        <p:spPr bwMode="auto">
          <a:xfrm>
            <a:off x="0" y="313530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6314" name="Object 10"/>
          <p:cNvGraphicFramePr>
            <a:graphicFrameLocks noChangeAspect="1"/>
          </p:cNvGraphicFramePr>
          <p:nvPr/>
        </p:nvGraphicFramePr>
        <p:xfrm>
          <a:off x="1195754" y="5013081"/>
          <a:ext cx="1266092" cy="45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634725" imgH="228501" progId="Equation.3">
                  <p:embed/>
                </p:oleObj>
              </mc:Choice>
              <mc:Fallback>
                <p:oleObj name="Equation" r:id="rId5" imgW="6347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754" y="5013081"/>
                        <a:ext cx="1266092" cy="455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801566" y="5474678"/>
            <a:ext cx="185653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Grafik: parabola</a:t>
            </a: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3619500" y="4560278"/>
            <a:ext cx="15937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Untuk 0&lt;x&lt;1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3790791" y="5052647"/>
            <a:ext cx="92204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f(x)=x </a:t>
            </a:r>
          </a:p>
        </p:txBody>
      </p:sp>
      <p:sp>
        <p:nvSpPr>
          <p:cNvPr id="226319" name="Text Box 15"/>
          <p:cNvSpPr txBox="1">
            <a:spLocks noChangeArrowheads="1"/>
          </p:cNvSpPr>
          <p:nvPr/>
        </p:nvSpPr>
        <p:spPr bwMode="auto">
          <a:xfrm>
            <a:off x="3549162" y="5454162"/>
            <a:ext cx="19647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Grafik:garis lurus</a:t>
            </a:r>
          </a:p>
        </p:txBody>
      </p:sp>
      <p:sp>
        <p:nvSpPr>
          <p:cNvPr id="226320" name="Text Box 16"/>
          <p:cNvSpPr txBox="1">
            <a:spLocks noChangeArrowheads="1"/>
          </p:cNvSpPr>
          <p:nvPr/>
        </p:nvSpPr>
        <p:spPr bwMode="auto">
          <a:xfrm>
            <a:off x="6024197" y="4560278"/>
            <a:ext cx="163698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Untuk x      1 </a:t>
            </a:r>
          </a:p>
        </p:txBody>
      </p:sp>
      <p:sp>
        <p:nvSpPr>
          <p:cNvPr id="8211" name="Rectangle 18"/>
          <p:cNvSpPr>
            <a:spLocks noChangeArrowheads="1"/>
          </p:cNvSpPr>
          <p:nvPr/>
        </p:nvSpPr>
        <p:spPr bwMode="auto">
          <a:xfrm>
            <a:off x="0" y="317047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6321" name="Object 17"/>
          <p:cNvGraphicFramePr>
            <a:graphicFrameLocks noChangeAspect="1"/>
          </p:cNvGraphicFramePr>
          <p:nvPr/>
        </p:nvGraphicFramePr>
        <p:xfrm>
          <a:off x="6985489" y="4585189"/>
          <a:ext cx="228600" cy="28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7" imgW="126835" imgH="152202" progId="Equation.3">
                  <p:embed/>
                </p:oleObj>
              </mc:Choice>
              <mc:Fallback>
                <p:oleObj name="Equation" r:id="rId7" imgW="126835" imgH="15220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489" y="4585189"/>
                        <a:ext cx="228600" cy="281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23" name="Object 19"/>
          <p:cNvGraphicFramePr>
            <a:graphicFrameLocks noChangeAspect="1"/>
          </p:cNvGraphicFramePr>
          <p:nvPr>
            <p:ph/>
          </p:nvPr>
        </p:nvGraphicFramePr>
        <p:xfrm>
          <a:off x="6189785" y="5032131"/>
          <a:ext cx="1336431" cy="363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9" imgW="838080" imgH="228600" progId="Equation.3">
                  <p:embed/>
                </p:oleObj>
              </mc:Choice>
              <mc:Fallback>
                <p:oleObj name="Equation" r:id="rId9" imgW="838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9785" y="5032131"/>
                        <a:ext cx="1336431" cy="3634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25" name="Text Box 21"/>
          <p:cNvSpPr txBox="1">
            <a:spLocks noChangeArrowheads="1"/>
          </p:cNvSpPr>
          <p:nvPr/>
        </p:nvSpPr>
        <p:spPr bwMode="auto">
          <a:xfrm>
            <a:off x="6049108" y="5468816"/>
            <a:ext cx="185653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Grafik: parabola</a:t>
            </a:r>
          </a:p>
        </p:txBody>
      </p:sp>
      <p:sp>
        <p:nvSpPr>
          <p:cNvPr id="226328" name="Freeform 24"/>
          <p:cNvSpPr>
            <a:spLocks/>
          </p:cNvSpPr>
          <p:nvPr/>
        </p:nvSpPr>
        <p:spPr bwMode="auto">
          <a:xfrm>
            <a:off x="4102297" y="3271989"/>
            <a:ext cx="184731" cy="376385"/>
          </a:xfrm>
          <a:custGeom>
            <a:avLst/>
            <a:gdLst>
              <a:gd name="T0" fmla="*/ 0 w 576"/>
              <a:gd name="T1" fmla="*/ 0 h 864"/>
              <a:gd name="T2" fmla="*/ 152400 w 576"/>
              <a:gd name="T3" fmla="*/ 533400 h 864"/>
              <a:gd name="T4" fmla="*/ 381000 w 576"/>
              <a:gd name="T5" fmla="*/ 990600 h 864"/>
              <a:gd name="T6" fmla="*/ 914400 w 576"/>
              <a:gd name="T7" fmla="*/ 1371600 h 86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864"/>
              <a:gd name="T14" fmla="*/ 576 w 576"/>
              <a:gd name="T15" fmla="*/ 864 h 8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864">
                <a:moveTo>
                  <a:pt x="0" y="0"/>
                </a:moveTo>
                <a:cubicBezTo>
                  <a:pt x="28" y="116"/>
                  <a:pt x="56" y="232"/>
                  <a:pt x="96" y="336"/>
                </a:cubicBezTo>
                <a:cubicBezTo>
                  <a:pt x="136" y="440"/>
                  <a:pt x="160" y="536"/>
                  <a:pt x="240" y="624"/>
                </a:cubicBezTo>
                <a:cubicBezTo>
                  <a:pt x="320" y="712"/>
                  <a:pt x="512" y="824"/>
                  <a:pt x="576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6329" name="Line 25"/>
          <p:cNvSpPr>
            <a:spLocks noChangeShapeType="1"/>
          </p:cNvSpPr>
          <p:nvPr/>
        </p:nvSpPr>
        <p:spPr bwMode="auto">
          <a:xfrm flipV="1">
            <a:off x="4290646" y="3147646"/>
            <a:ext cx="492369" cy="4923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26330" name="Text Box 26"/>
          <p:cNvSpPr txBox="1">
            <a:spLocks noChangeArrowheads="1"/>
          </p:cNvSpPr>
          <p:nvPr/>
        </p:nvSpPr>
        <p:spPr bwMode="auto">
          <a:xfrm>
            <a:off x="4618251" y="3598985"/>
            <a:ext cx="301686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662"/>
              <a:t>1</a:t>
            </a:r>
          </a:p>
        </p:txBody>
      </p:sp>
      <p:sp>
        <p:nvSpPr>
          <p:cNvPr id="226331" name="Line 27"/>
          <p:cNvSpPr>
            <a:spLocks noChangeShapeType="1"/>
          </p:cNvSpPr>
          <p:nvPr/>
        </p:nvSpPr>
        <p:spPr bwMode="auto">
          <a:xfrm>
            <a:off x="4768362" y="3147646"/>
            <a:ext cx="0" cy="49236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26332" name="Text Box 28"/>
          <p:cNvSpPr txBox="1">
            <a:spLocks noChangeArrowheads="1"/>
          </p:cNvSpPr>
          <p:nvPr/>
        </p:nvSpPr>
        <p:spPr bwMode="auto">
          <a:xfrm>
            <a:off x="4002790" y="2092570"/>
            <a:ext cx="301686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662"/>
              <a:t>3</a:t>
            </a:r>
          </a:p>
        </p:txBody>
      </p:sp>
      <p:sp>
        <p:nvSpPr>
          <p:cNvPr id="226334" name="Line 30"/>
          <p:cNvSpPr>
            <a:spLocks noChangeShapeType="1"/>
          </p:cNvSpPr>
          <p:nvPr/>
        </p:nvSpPr>
        <p:spPr bwMode="auto">
          <a:xfrm>
            <a:off x="4290646" y="2303585"/>
            <a:ext cx="49236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8219" name="Line 31"/>
          <p:cNvSpPr>
            <a:spLocks noChangeShapeType="1"/>
          </p:cNvSpPr>
          <p:nvPr/>
        </p:nvSpPr>
        <p:spPr bwMode="auto">
          <a:xfrm>
            <a:off x="4783015" y="314764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26336" name="Line 32"/>
          <p:cNvSpPr>
            <a:spLocks noChangeShapeType="1"/>
          </p:cNvSpPr>
          <p:nvPr/>
        </p:nvSpPr>
        <p:spPr bwMode="auto">
          <a:xfrm>
            <a:off x="4783015" y="230358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26337" name="Freeform 33"/>
          <p:cNvSpPr>
            <a:spLocks/>
          </p:cNvSpPr>
          <p:nvPr/>
        </p:nvSpPr>
        <p:spPr bwMode="auto">
          <a:xfrm>
            <a:off x="4796205" y="1107831"/>
            <a:ext cx="817685" cy="376385"/>
          </a:xfrm>
          <a:custGeom>
            <a:avLst/>
            <a:gdLst>
              <a:gd name="T0" fmla="*/ 0 w 576"/>
              <a:gd name="T1" fmla="*/ 1282823 h 824"/>
              <a:gd name="T2" fmla="*/ 295275 w 576"/>
              <a:gd name="T3" fmla="*/ 1207363 h 824"/>
              <a:gd name="T4" fmla="*/ 664369 w 576"/>
              <a:gd name="T5" fmla="*/ 754602 h 824"/>
              <a:gd name="T6" fmla="*/ 885825 w 576"/>
              <a:gd name="T7" fmla="*/ 0 h 824"/>
              <a:gd name="T8" fmla="*/ 0 60000 65536"/>
              <a:gd name="T9" fmla="*/ 0 60000 65536"/>
              <a:gd name="T10" fmla="*/ 0 60000 65536"/>
              <a:gd name="T11" fmla="*/ 0 60000 65536"/>
              <a:gd name="T12" fmla="*/ 0 w 576"/>
              <a:gd name="T13" fmla="*/ 0 h 824"/>
              <a:gd name="T14" fmla="*/ 576 w 576"/>
              <a:gd name="T15" fmla="*/ 824 h 8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" h="824">
                <a:moveTo>
                  <a:pt x="0" y="816"/>
                </a:moveTo>
                <a:cubicBezTo>
                  <a:pt x="60" y="820"/>
                  <a:pt x="120" y="824"/>
                  <a:pt x="192" y="768"/>
                </a:cubicBezTo>
                <a:cubicBezTo>
                  <a:pt x="264" y="712"/>
                  <a:pt x="368" y="608"/>
                  <a:pt x="432" y="480"/>
                </a:cubicBezTo>
                <a:cubicBezTo>
                  <a:pt x="496" y="352"/>
                  <a:pt x="536" y="176"/>
                  <a:pt x="57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6338" name="Text Box 34"/>
          <p:cNvSpPr txBox="1">
            <a:spLocks noChangeArrowheads="1"/>
          </p:cNvSpPr>
          <p:nvPr/>
        </p:nvSpPr>
        <p:spPr bwMode="auto">
          <a:xfrm>
            <a:off x="4634371" y="2992316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º</a:t>
            </a:r>
          </a:p>
        </p:txBody>
      </p:sp>
      <p:cxnSp>
        <p:nvCxnSpPr>
          <p:cNvPr id="226339" name="AutoShape 35"/>
          <p:cNvCxnSpPr>
            <a:cxnSpLocks noChangeShapeType="1"/>
          </p:cNvCxnSpPr>
          <p:nvPr/>
        </p:nvCxnSpPr>
        <p:spPr bwMode="auto">
          <a:xfrm flipV="1">
            <a:off x="4894385" y="2373923"/>
            <a:ext cx="1899138" cy="140676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340" name="Text Box 36"/>
          <p:cNvSpPr txBox="1">
            <a:spLocks noChangeArrowheads="1"/>
          </p:cNvSpPr>
          <p:nvPr/>
        </p:nvSpPr>
        <p:spPr bwMode="auto">
          <a:xfrm>
            <a:off x="6787661" y="2168770"/>
            <a:ext cx="1959896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di x=1 limit tidak</a:t>
            </a:r>
          </a:p>
          <a:p>
            <a:r>
              <a:rPr lang="en-US" altLang="id-ID" sz="1846"/>
              <a:t>ada</a:t>
            </a:r>
          </a:p>
        </p:txBody>
      </p:sp>
    </p:spTree>
    <p:extLst>
      <p:ext uri="{BB962C8B-B14F-4D97-AF65-F5344CB8AC3E}">
        <p14:creationId xmlns:p14="http://schemas.microsoft.com/office/powerpoint/2010/main" val="253572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26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6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22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6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6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2000"/>
                                        <p:tgtEl>
                                          <p:spTgt spid="22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22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2000"/>
                                        <p:tgtEl>
                                          <p:spTgt spid="22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2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2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26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2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2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2000"/>
                                        <p:tgtEl>
                                          <p:spTgt spid="22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2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2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2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2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2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 animBg="1"/>
      <p:bldP spid="226310" grpId="0" animBg="1"/>
      <p:bldP spid="226311" grpId="0"/>
      <p:bldP spid="226316" grpId="0"/>
      <p:bldP spid="226317" grpId="0"/>
      <p:bldP spid="226318" grpId="0"/>
      <p:bldP spid="226319" grpId="0"/>
      <p:bldP spid="226320" grpId="0"/>
      <p:bldP spid="226325" grpId="0"/>
      <p:bldP spid="226328" grpId="0" animBg="1"/>
      <p:bldP spid="226329" grpId="0" animBg="1"/>
      <p:bldP spid="226330" grpId="0"/>
      <p:bldP spid="226331" grpId="0" animBg="1"/>
      <p:bldP spid="226332" grpId="0"/>
      <p:bldP spid="226334" grpId="0" animBg="1"/>
      <p:bldP spid="226336" grpId="0" animBg="1"/>
      <p:bldP spid="226337" grpId="0" animBg="1"/>
      <p:bldP spid="226338" grpId="0"/>
      <p:bldP spid="226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B4BE61AD-1A26-4897-BF58-E2876F11EF06}" type="slidenum">
              <a:rPr lang="en-US" altLang="id-ID" sz="1108">
                <a:latin typeface="Arial Black" panose="020B0A04020102020204" pitchFamily="34" charset="0"/>
              </a:rPr>
              <a:pPr/>
              <a:t>11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694592" y="973016"/>
            <a:ext cx="39344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 Tentukan konstanta c agar fungsi</a:t>
            </a: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302979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2216" name="Object 8"/>
          <p:cNvGraphicFramePr>
            <a:graphicFrameLocks noChangeAspect="1"/>
          </p:cNvGraphicFramePr>
          <p:nvPr/>
        </p:nvGraphicFramePr>
        <p:xfrm>
          <a:off x="1839059" y="1478573"/>
          <a:ext cx="2230315" cy="754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059" y="1478573"/>
                        <a:ext cx="2230315" cy="754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943708" y="2309447"/>
            <a:ext cx="274684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mempunyai limit di x=-1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/>
        </p:nvSpPr>
        <p:spPr bwMode="auto">
          <a:xfrm>
            <a:off x="927589" y="2803282"/>
            <a:ext cx="9124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</a:t>
            </a:r>
          </a:p>
        </p:txBody>
      </p:sp>
      <p:sp>
        <p:nvSpPr>
          <p:cNvPr id="222220" name="Text Box 12"/>
          <p:cNvSpPr txBox="1">
            <a:spLocks noChangeArrowheads="1"/>
          </p:cNvSpPr>
          <p:nvPr/>
        </p:nvSpPr>
        <p:spPr bwMode="auto">
          <a:xfrm>
            <a:off x="970084" y="3294185"/>
            <a:ext cx="7498848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Agar f(x) mempunyai limit di x=-1, maka limit kiri harus sama dengan</a:t>
            </a:r>
          </a:p>
          <a:p>
            <a:r>
              <a:rPr lang="en-US" altLang="id-ID" sz="1846"/>
              <a:t>limit kanan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2221" name="Object 13"/>
          <p:cNvGraphicFramePr>
            <a:graphicFrameLocks noChangeAspect="1"/>
          </p:cNvGraphicFramePr>
          <p:nvPr/>
        </p:nvGraphicFramePr>
        <p:xfrm>
          <a:off x="1477108" y="4132384"/>
          <a:ext cx="1125415" cy="48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5" imgW="634725" imgH="279279" progId="Equation.3">
                  <p:embed/>
                </p:oleObj>
              </mc:Choice>
              <mc:Fallback>
                <p:oleObj name="Equation" r:id="rId5" imgW="6347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8" y="4132384"/>
                        <a:ext cx="1125415" cy="487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2223" name="Object 15"/>
          <p:cNvGraphicFramePr>
            <a:graphicFrameLocks noChangeAspect="1"/>
          </p:cNvGraphicFramePr>
          <p:nvPr/>
        </p:nvGraphicFramePr>
        <p:xfrm>
          <a:off x="2688981" y="4147039"/>
          <a:ext cx="2161442" cy="48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7" imgW="1231560" imgH="279360" progId="Equation.3">
                  <p:embed/>
                </p:oleObj>
              </mc:Choice>
              <mc:Fallback>
                <p:oleObj name="Equation" r:id="rId7" imgW="12315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981" y="4147039"/>
                        <a:ext cx="2161442" cy="483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2225" name="Object 17"/>
          <p:cNvGraphicFramePr>
            <a:graphicFrameLocks noChangeAspect="1"/>
          </p:cNvGraphicFramePr>
          <p:nvPr/>
        </p:nvGraphicFramePr>
        <p:xfrm>
          <a:off x="1436077" y="4747847"/>
          <a:ext cx="1195754" cy="518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9" imgW="634725" imgH="279279" progId="Equation.3">
                  <p:embed/>
                </p:oleObj>
              </mc:Choice>
              <mc:Fallback>
                <p:oleObj name="Equation" r:id="rId9" imgW="6347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077" y="4747847"/>
                        <a:ext cx="1195754" cy="518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2227" name="Object 19"/>
          <p:cNvGraphicFramePr>
            <a:graphicFrameLocks noChangeAspect="1"/>
          </p:cNvGraphicFramePr>
          <p:nvPr/>
        </p:nvGraphicFramePr>
        <p:xfrm>
          <a:off x="2732943" y="4818185"/>
          <a:ext cx="1989992" cy="480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11" imgW="1218960" imgH="291960" progId="Equation.3">
                  <p:embed/>
                </p:oleObj>
              </mc:Choice>
              <mc:Fallback>
                <p:oleObj name="Equation" r:id="rId11" imgW="1218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943" y="4818185"/>
                        <a:ext cx="1989992" cy="4806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29" name="AutoShape 21"/>
          <p:cNvSpPr>
            <a:spLocks/>
          </p:cNvSpPr>
          <p:nvPr/>
        </p:nvSpPr>
        <p:spPr bwMode="auto">
          <a:xfrm>
            <a:off x="4994031" y="4474494"/>
            <a:ext cx="518818" cy="438267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2230" name="Text Box 22"/>
          <p:cNvSpPr txBox="1">
            <a:spLocks noChangeArrowheads="1"/>
          </p:cNvSpPr>
          <p:nvPr/>
        </p:nvSpPr>
        <p:spPr bwMode="auto">
          <a:xfrm>
            <a:off x="5353946" y="4536376"/>
            <a:ext cx="163929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 dirty="0"/>
              <a:t>Agar limit </a:t>
            </a:r>
            <a:r>
              <a:rPr lang="en-US" altLang="id-ID" sz="1846" dirty="0" err="1"/>
              <a:t>ada</a:t>
            </a:r>
            <a:endParaRPr lang="en-US" altLang="id-ID" sz="1846" dirty="0"/>
          </a:p>
        </p:txBody>
      </p:sp>
      <p:sp>
        <p:nvSpPr>
          <p:cNvPr id="222231" name="AutoShape 23"/>
          <p:cNvSpPr>
            <a:spLocks noChangeArrowheads="1"/>
          </p:cNvSpPr>
          <p:nvPr/>
        </p:nvSpPr>
        <p:spPr bwMode="auto">
          <a:xfrm>
            <a:off x="6963508" y="4391594"/>
            <a:ext cx="234754" cy="747674"/>
          </a:xfrm>
          <a:prstGeom prst="rightArrow">
            <a:avLst>
              <a:gd name="adj1" fmla="val 50000"/>
              <a:gd name="adj2" fmla="val 4375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2232" name="Text Box 24"/>
          <p:cNvSpPr txBox="1">
            <a:spLocks noChangeArrowheads="1"/>
          </p:cNvSpPr>
          <p:nvPr/>
        </p:nvSpPr>
        <p:spPr bwMode="auto">
          <a:xfrm>
            <a:off x="7652239" y="4489939"/>
            <a:ext cx="116570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3+ c=1-c</a:t>
            </a:r>
          </a:p>
        </p:txBody>
      </p:sp>
      <p:sp>
        <p:nvSpPr>
          <p:cNvPr id="222233" name="AutoShape 25"/>
          <p:cNvSpPr>
            <a:spLocks noChangeArrowheads="1"/>
          </p:cNvSpPr>
          <p:nvPr/>
        </p:nvSpPr>
        <p:spPr bwMode="auto">
          <a:xfrm>
            <a:off x="8229600" y="4896170"/>
            <a:ext cx="366960" cy="441907"/>
          </a:xfrm>
          <a:prstGeom prst="downArrow">
            <a:avLst>
              <a:gd name="adj1" fmla="val 50000"/>
              <a:gd name="adj2" fmla="val 375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2234" name="Text Box 26"/>
          <p:cNvSpPr txBox="1">
            <a:spLocks noChangeArrowheads="1"/>
          </p:cNvSpPr>
          <p:nvPr/>
        </p:nvSpPr>
        <p:spPr bwMode="auto">
          <a:xfrm>
            <a:off x="8035362" y="5334001"/>
            <a:ext cx="71526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C=-1</a:t>
            </a:r>
          </a:p>
        </p:txBody>
      </p:sp>
    </p:spTree>
    <p:extLst>
      <p:ext uri="{BB962C8B-B14F-4D97-AF65-F5344CB8AC3E}">
        <p14:creationId xmlns:p14="http://schemas.microsoft.com/office/powerpoint/2010/main" val="4584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2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2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22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2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2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2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2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2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2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2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2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5" grpId="0"/>
      <p:bldP spid="222218" grpId="0"/>
      <p:bldP spid="222219" grpId="0"/>
      <p:bldP spid="222220" grpId="0"/>
      <p:bldP spid="222229" grpId="0" animBg="1"/>
      <p:bldP spid="222230" grpId="0"/>
      <p:bldP spid="222231" grpId="0" animBg="1"/>
      <p:bldP spid="222232" grpId="0"/>
      <p:bldP spid="222233" grpId="0" animBg="1"/>
      <p:bldP spid="2222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B907F02F-C67F-4887-BE4A-4AD14F0B100E}" type="slidenum">
              <a:rPr lang="en-US" altLang="id-ID" sz="1108">
                <a:latin typeface="Arial Black" panose="020B0A04020102020204" pitchFamily="34" charset="0"/>
              </a:rPr>
              <a:pPr/>
              <a:t>12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pic>
        <p:nvPicPr>
          <p:cNvPr id="267273" name="Picture 9" descr="limit%20kontinu"/>
          <p:cNvPicPr>
            <a:picLocks noChangeAspect="1" noChangeArrowheads="1"/>
          </p:cNvPicPr>
          <p:nvPr/>
        </p:nvPicPr>
        <p:blipFill>
          <a:blip r:embed="rId3">
            <a:lum bright="22000"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984" y="1405305"/>
            <a:ext cx="2848708" cy="178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7272" name="Object 8"/>
          <p:cNvGraphicFramePr>
            <a:graphicFrameLocks noChangeAspect="1"/>
          </p:cNvGraphicFramePr>
          <p:nvPr/>
        </p:nvGraphicFramePr>
        <p:xfrm>
          <a:off x="1907931" y="4001967"/>
          <a:ext cx="984738" cy="452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4" imgW="596900" imgH="279400" progId="Equation.3">
                  <p:embed/>
                </p:oleObj>
              </mc:Choice>
              <mc:Fallback>
                <p:oleObj name="Equation" r:id="rId4" imgW="596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931" y="4001967"/>
                        <a:ext cx="984738" cy="452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71" name="Object 7"/>
          <p:cNvGraphicFramePr>
            <a:graphicFrameLocks noChangeAspect="1"/>
          </p:cNvGraphicFramePr>
          <p:nvPr/>
        </p:nvGraphicFramePr>
        <p:xfrm>
          <a:off x="1899139" y="4526574"/>
          <a:ext cx="1063869" cy="507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6" imgW="583947" imgH="279279" progId="Equation.3">
                  <p:embed/>
                </p:oleObj>
              </mc:Choice>
              <mc:Fallback>
                <p:oleObj name="Equation" r:id="rId6" imgW="5839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39" y="4526574"/>
                        <a:ext cx="1063869" cy="507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70" name="Object 6"/>
          <p:cNvGraphicFramePr>
            <a:graphicFrameLocks noChangeAspect="1"/>
          </p:cNvGraphicFramePr>
          <p:nvPr/>
        </p:nvGraphicFramePr>
        <p:xfrm>
          <a:off x="1934308" y="5076093"/>
          <a:ext cx="914400" cy="44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8" imgW="558800" imgH="279400" progId="Equation.3">
                  <p:embed/>
                </p:oleObj>
              </mc:Choice>
              <mc:Fallback>
                <p:oleObj name="Equation" r:id="rId8" imgW="558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308" y="5076093"/>
                        <a:ext cx="914400" cy="448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1907931" y="5606562"/>
          <a:ext cx="984738" cy="46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0" imgW="583947" imgH="279279" progId="Equation.3">
                  <p:embed/>
                </p:oleObj>
              </mc:Choice>
              <mc:Fallback>
                <p:oleObj name="Equation" r:id="rId10" imgW="5839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931" y="5606562"/>
                        <a:ext cx="984738" cy="4674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4053254" y="4004897"/>
          <a:ext cx="949569" cy="45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2" imgW="583947" imgH="279279" progId="Equation.3">
                  <p:embed/>
                </p:oleObj>
              </mc:Choice>
              <mc:Fallback>
                <p:oleObj name="Equation" r:id="rId12" imgW="5839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3254" y="4004897"/>
                        <a:ext cx="949569" cy="45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74" name="Rectangle 10"/>
          <p:cNvSpPr>
            <a:spLocks noChangeArrowheads="1"/>
          </p:cNvSpPr>
          <p:nvPr/>
        </p:nvSpPr>
        <p:spPr bwMode="auto">
          <a:xfrm>
            <a:off x="666505" y="1031485"/>
            <a:ext cx="6248890" cy="54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A. Diberikan grafik suatu fungsi </a:t>
            </a:r>
            <a:r>
              <a:rPr lang="en-US" altLang="id-ID" sz="1846" i="1">
                <a:cs typeface="Times New Roman" panose="02020603050405020304" pitchFamily="18" charset="0"/>
              </a:rPr>
              <a:t>f</a:t>
            </a:r>
            <a:r>
              <a:rPr lang="en-US" altLang="id-ID" sz="1846">
                <a:cs typeface="Times New Roman" panose="02020603050405020304" pitchFamily="18" charset="0"/>
              </a:rPr>
              <a:t> seperti gambar berikut .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108">
              <a:latin typeface="Arial" panose="020B0604020202020204" pitchFamily="34" charset="0"/>
            </a:endParaRPr>
          </a:p>
          <a:p>
            <a:pPr algn="just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7275" name="Rectangle 11"/>
          <p:cNvSpPr>
            <a:spLocks noChangeArrowheads="1"/>
          </p:cNvSpPr>
          <p:nvPr/>
        </p:nvSpPr>
        <p:spPr bwMode="auto">
          <a:xfrm>
            <a:off x="923193" y="3254114"/>
            <a:ext cx="7165731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Cari limit /nilai fungsi berikut, atau nyatakan bahwa limit /nilai fungsi tidak ada.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4018085" y="4532436"/>
            <a:ext cx="65915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f(-3)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4031274" y="4954466"/>
            <a:ext cx="65915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f(-1)</a:t>
            </a:r>
          </a:p>
        </p:txBody>
      </p:sp>
      <p:sp>
        <p:nvSpPr>
          <p:cNvPr id="267282" name="Text Box 18"/>
          <p:cNvSpPr txBox="1">
            <a:spLocks noChangeArrowheads="1"/>
          </p:cNvSpPr>
          <p:nvPr/>
        </p:nvSpPr>
        <p:spPr bwMode="auto">
          <a:xfrm>
            <a:off x="4064978" y="5446836"/>
            <a:ext cx="57259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f(1)</a:t>
            </a:r>
          </a:p>
        </p:txBody>
      </p:sp>
      <p:sp>
        <p:nvSpPr>
          <p:cNvPr id="267283" name="Text Box 19"/>
          <p:cNvSpPr txBox="1">
            <a:spLocks noChangeArrowheads="1"/>
          </p:cNvSpPr>
          <p:nvPr/>
        </p:nvSpPr>
        <p:spPr bwMode="auto">
          <a:xfrm>
            <a:off x="1469781" y="4019551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</a:t>
            </a:r>
          </a:p>
        </p:txBody>
      </p:sp>
      <p:sp>
        <p:nvSpPr>
          <p:cNvPr id="267284" name="Text Box 20"/>
          <p:cNvSpPr txBox="1">
            <a:spLocks noChangeArrowheads="1"/>
          </p:cNvSpPr>
          <p:nvPr/>
        </p:nvSpPr>
        <p:spPr bwMode="auto">
          <a:xfrm>
            <a:off x="1469781" y="4555882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</a:t>
            </a:r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1469781" y="5095143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3.</a:t>
            </a:r>
          </a:p>
        </p:txBody>
      </p:sp>
      <p:sp>
        <p:nvSpPr>
          <p:cNvPr id="267286" name="Text Box 22"/>
          <p:cNvSpPr txBox="1">
            <a:spLocks noChangeArrowheads="1"/>
          </p:cNvSpPr>
          <p:nvPr/>
        </p:nvSpPr>
        <p:spPr bwMode="auto">
          <a:xfrm>
            <a:off x="1469781" y="5637336"/>
            <a:ext cx="3843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4.</a:t>
            </a:r>
          </a:p>
        </p:txBody>
      </p:sp>
      <p:sp>
        <p:nvSpPr>
          <p:cNvPr id="267287" name="Text Box 23"/>
          <p:cNvSpPr txBox="1">
            <a:spLocks noChangeArrowheads="1"/>
          </p:cNvSpPr>
          <p:nvPr/>
        </p:nvSpPr>
        <p:spPr bwMode="auto">
          <a:xfrm>
            <a:off x="3579935" y="404006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5.</a:t>
            </a:r>
          </a:p>
        </p:txBody>
      </p:sp>
      <p:sp>
        <p:nvSpPr>
          <p:cNvPr id="267288" name="Text Box 24"/>
          <p:cNvSpPr txBox="1">
            <a:spLocks noChangeArrowheads="1"/>
          </p:cNvSpPr>
          <p:nvPr/>
        </p:nvSpPr>
        <p:spPr bwMode="auto">
          <a:xfrm>
            <a:off x="3579935" y="453243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6.</a:t>
            </a:r>
          </a:p>
        </p:txBody>
      </p:sp>
      <p:sp>
        <p:nvSpPr>
          <p:cNvPr id="267289" name="Text Box 25"/>
          <p:cNvSpPr txBox="1">
            <a:spLocks noChangeArrowheads="1"/>
          </p:cNvSpPr>
          <p:nvPr/>
        </p:nvSpPr>
        <p:spPr bwMode="auto">
          <a:xfrm>
            <a:off x="3579935" y="4954466"/>
            <a:ext cx="36933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7.</a:t>
            </a:r>
          </a:p>
        </p:txBody>
      </p:sp>
      <p:sp>
        <p:nvSpPr>
          <p:cNvPr id="267290" name="Text Box 26"/>
          <p:cNvSpPr txBox="1">
            <a:spLocks noChangeArrowheads="1"/>
          </p:cNvSpPr>
          <p:nvPr/>
        </p:nvSpPr>
        <p:spPr bwMode="auto">
          <a:xfrm>
            <a:off x="3579935" y="544683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8.</a:t>
            </a:r>
          </a:p>
        </p:txBody>
      </p:sp>
      <p:sp>
        <p:nvSpPr>
          <p:cNvPr id="10262" name="Text Box 27"/>
          <p:cNvSpPr txBox="1">
            <a:spLocks noChangeArrowheads="1"/>
          </p:cNvSpPr>
          <p:nvPr/>
        </p:nvSpPr>
        <p:spPr bwMode="auto">
          <a:xfrm>
            <a:off x="759069" y="691662"/>
            <a:ext cx="14611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Soal Latihan</a:t>
            </a:r>
          </a:p>
        </p:txBody>
      </p:sp>
    </p:spTree>
    <p:extLst>
      <p:ext uri="{BB962C8B-B14F-4D97-AF65-F5344CB8AC3E}">
        <p14:creationId xmlns:p14="http://schemas.microsoft.com/office/powerpoint/2010/main" val="201747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6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6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6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6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6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6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6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6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6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6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4" grpId="0"/>
      <p:bldP spid="267275" grpId="0"/>
      <p:bldP spid="267280" grpId="0"/>
      <p:bldP spid="267281" grpId="0"/>
      <p:bldP spid="267282" grpId="0"/>
      <p:bldP spid="267283" grpId="0"/>
      <p:bldP spid="267284" grpId="0"/>
      <p:bldP spid="267285" grpId="0"/>
      <p:bldP spid="267286" grpId="0"/>
      <p:bldP spid="267287" grpId="0"/>
      <p:bldP spid="267288" grpId="0"/>
      <p:bldP spid="267289" grpId="0"/>
      <p:bldP spid="2672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962AD611-AD82-405B-9361-C45D22C17CAE}" type="slidenum">
              <a:rPr lang="en-US" altLang="id-ID" sz="1108">
                <a:latin typeface="Arial Black" panose="020B0A04020102020204" pitchFamily="34" charset="0"/>
              </a:rPr>
              <a:pPr/>
              <a:t>13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970085" y="832339"/>
            <a:ext cx="14611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Soal Latihan</a:t>
            </a:r>
          </a:p>
        </p:txBody>
      </p:sp>
      <p:graphicFrame>
        <p:nvGraphicFramePr>
          <p:cNvPr id="265232" name="Object 16"/>
          <p:cNvGraphicFramePr>
            <a:graphicFrameLocks noChangeAspect="1"/>
          </p:cNvGraphicFramePr>
          <p:nvPr/>
        </p:nvGraphicFramePr>
        <p:xfrm>
          <a:off x="2602524" y="1248508"/>
          <a:ext cx="2382715" cy="766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3" imgW="1511300" imgH="482600" progId="Equation.3">
                  <p:embed/>
                </p:oleObj>
              </mc:Choice>
              <mc:Fallback>
                <p:oleObj name="Equation" r:id="rId3" imgW="15113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524" y="1248508"/>
                        <a:ext cx="2382715" cy="7663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1" name="Object 15"/>
          <p:cNvGraphicFramePr>
            <a:graphicFrameLocks noChangeAspect="1"/>
          </p:cNvGraphicFramePr>
          <p:nvPr/>
        </p:nvGraphicFramePr>
        <p:xfrm>
          <a:off x="2479431" y="2316773"/>
          <a:ext cx="826477" cy="408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5" imgW="660240" imgH="330120" progId="Equation.3">
                  <p:embed/>
                </p:oleObj>
              </mc:Choice>
              <mc:Fallback>
                <p:oleObj name="Equation" r:id="rId5" imgW="6602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431" y="2316773"/>
                        <a:ext cx="826477" cy="408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30" name="Object 14"/>
          <p:cNvGraphicFramePr>
            <a:graphicFrameLocks noChangeAspect="1"/>
          </p:cNvGraphicFramePr>
          <p:nvPr/>
        </p:nvGraphicFramePr>
        <p:xfrm>
          <a:off x="3829050" y="2313843"/>
          <a:ext cx="844062" cy="45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7" imgW="723586" imgH="393529" progId="Equation.3">
                  <p:embed/>
                </p:oleObj>
              </mc:Choice>
              <mc:Fallback>
                <p:oleObj name="Equation" r:id="rId7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9050" y="2313843"/>
                        <a:ext cx="844062" cy="455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9" name="Object 13"/>
          <p:cNvGraphicFramePr>
            <a:graphicFrameLocks noChangeAspect="1"/>
          </p:cNvGraphicFramePr>
          <p:nvPr/>
        </p:nvGraphicFramePr>
        <p:xfrm>
          <a:off x="3235569" y="2839916"/>
          <a:ext cx="1055077" cy="490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9" imgW="837836" imgH="393529" progId="Equation.3">
                  <p:embed/>
                </p:oleObj>
              </mc:Choice>
              <mc:Fallback>
                <p:oleObj name="Equation" r:id="rId9" imgW="8378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569" y="2839916"/>
                        <a:ext cx="1055077" cy="4909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8" name="Object 12"/>
          <p:cNvGraphicFramePr>
            <a:graphicFrameLocks noChangeAspect="1"/>
          </p:cNvGraphicFramePr>
          <p:nvPr/>
        </p:nvGraphicFramePr>
        <p:xfrm>
          <a:off x="2441331" y="3628292"/>
          <a:ext cx="1946031" cy="446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1" imgW="1091880" imgH="253800" progId="Equation.3">
                  <p:embed/>
                </p:oleObj>
              </mc:Choice>
              <mc:Fallback>
                <p:oleObj name="Equation" r:id="rId11" imgW="1091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331" y="3628292"/>
                        <a:ext cx="1946031" cy="446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7" name="Object 11"/>
          <p:cNvGraphicFramePr>
            <a:graphicFrameLocks noChangeAspect="1"/>
          </p:cNvGraphicFramePr>
          <p:nvPr/>
        </p:nvGraphicFramePr>
        <p:xfrm>
          <a:off x="1899138" y="4092820"/>
          <a:ext cx="1336431" cy="602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13" imgW="863225" imgH="393529" progId="Equation.3">
                  <p:embed/>
                </p:oleObj>
              </mc:Choice>
              <mc:Fallback>
                <p:oleObj name="Equation" r:id="rId1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38" y="4092820"/>
                        <a:ext cx="1336431" cy="602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6" name="Object 10"/>
          <p:cNvGraphicFramePr>
            <a:graphicFrameLocks noChangeAspect="1"/>
          </p:cNvGraphicFramePr>
          <p:nvPr/>
        </p:nvGraphicFramePr>
        <p:xfrm>
          <a:off x="3798277" y="4144108"/>
          <a:ext cx="1195754" cy="550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15" imgW="850531" imgH="393529" progId="Equation.3">
                  <p:embed/>
                </p:oleObj>
              </mc:Choice>
              <mc:Fallback>
                <p:oleObj name="Equation" r:id="rId15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277" y="4144108"/>
                        <a:ext cx="1195754" cy="5509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5" name="Object 9"/>
          <p:cNvGraphicFramePr>
            <a:graphicFrameLocks noChangeAspect="1"/>
          </p:cNvGraphicFramePr>
          <p:nvPr/>
        </p:nvGraphicFramePr>
        <p:xfrm>
          <a:off x="5627077" y="4114800"/>
          <a:ext cx="1266092" cy="57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17" imgW="761669" imgH="342751" progId="Equation.3">
                  <p:embed/>
                </p:oleObj>
              </mc:Choice>
              <mc:Fallback>
                <p:oleObj name="Equation" r:id="rId17" imgW="761669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077" y="4114800"/>
                        <a:ext cx="1266092" cy="570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4" name="Object 8"/>
          <p:cNvGraphicFramePr>
            <a:graphicFrameLocks noChangeAspect="1"/>
          </p:cNvGraphicFramePr>
          <p:nvPr/>
        </p:nvGraphicFramePr>
        <p:xfrm>
          <a:off x="2497015" y="4695092"/>
          <a:ext cx="1301262" cy="622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9" imgW="876300" imgH="419100" progId="Equation.3">
                  <p:embed/>
                </p:oleObj>
              </mc:Choice>
              <mc:Fallback>
                <p:oleObj name="Equation" r:id="rId19" imgW="876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015" y="4695092"/>
                        <a:ext cx="1301262" cy="6227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3" name="Object 7"/>
          <p:cNvGraphicFramePr>
            <a:graphicFrameLocks noChangeAspect="1"/>
          </p:cNvGraphicFramePr>
          <p:nvPr/>
        </p:nvGraphicFramePr>
        <p:xfrm>
          <a:off x="1969477" y="5273920"/>
          <a:ext cx="1195754" cy="54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21" imgW="774364" imgH="355446" progId="Equation.3">
                  <p:embed/>
                </p:oleObj>
              </mc:Choice>
              <mc:Fallback>
                <p:oleObj name="Equation" r:id="rId21" imgW="774364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77" y="5273920"/>
                        <a:ext cx="1195754" cy="54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2" name="Object 6"/>
          <p:cNvGraphicFramePr>
            <a:graphicFrameLocks noChangeAspect="1"/>
          </p:cNvGraphicFramePr>
          <p:nvPr/>
        </p:nvGraphicFramePr>
        <p:xfrm>
          <a:off x="3798277" y="5328138"/>
          <a:ext cx="1195754" cy="546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23" imgW="774364" imgH="355446" progId="Equation.3">
                  <p:embed/>
                </p:oleObj>
              </mc:Choice>
              <mc:Fallback>
                <p:oleObj name="Equation" r:id="rId23" imgW="774364" imgH="3554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277" y="5328138"/>
                        <a:ext cx="1195754" cy="546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/>
        </p:nvGraphicFramePr>
        <p:xfrm>
          <a:off x="5697416" y="5304693"/>
          <a:ext cx="1125415" cy="51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25" imgW="685502" imgH="317362" progId="Equation.3">
                  <p:embed/>
                </p:oleObj>
              </mc:Choice>
              <mc:Fallback>
                <p:oleObj name="Equation" r:id="rId25" imgW="685502" imgH="31736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7416" y="5304693"/>
                        <a:ext cx="1125415" cy="515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5233" name="Rectangle 17"/>
          <p:cNvSpPr>
            <a:spLocks noChangeArrowheads="1"/>
          </p:cNvSpPr>
          <p:nvPr/>
        </p:nvSpPr>
        <p:spPr bwMode="auto">
          <a:xfrm>
            <a:off x="1041341" y="1398820"/>
            <a:ext cx="175516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1. Diketahui :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  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5234" name="Rectangle 18"/>
          <p:cNvSpPr>
            <a:spLocks noChangeArrowheads="1"/>
          </p:cNvSpPr>
          <p:nvPr/>
        </p:nvSpPr>
        <p:spPr bwMode="auto">
          <a:xfrm>
            <a:off x="1283649" y="2283912"/>
            <a:ext cx="260404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>
              <a:buSzPct val="100000"/>
              <a:buFontTx/>
              <a:buAutoNum type="alphaLcPeriod"/>
            </a:pPr>
            <a:r>
              <a:rPr lang="en-US" altLang="id-ID" sz="1846">
                <a:cs typeface="Times New Roman" panose="02020603050405020304" pitchFamily="18" charset="0"/>
              </a:rPr>
              <a:t>Hitung               dan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5236" name="Rectangle 20"/>
          <p:cNvSpPr>
            <a:spLocks noChangeArrowheads="1"/>
          </p:cNvSpPr>
          <p:nvPr/>
        </p:nvSpPr>
        <p:spPr bwMode="auto">
          <a:xfrm>
            <a:off x="1265164" y="2790935"/>
            <a:ext cx="601286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>
              <a:buSzPct val="100000"/>
            </a:pPr>
            <a:r>
              <a:rPr lang="en-US" altLang="id-ID" sz="1846">
                <a:cs typeface="Times New Roman" panose="02020603050405020304" pitchFamily="18" charset="0"/>
              </a:rPr>
              <a:t>b. Selidiki apakah              ada, jika ada hitung limitnya</a:t>
            </a:r>
            <a:endParaRPr lang="en-US" altLang="id-ID" sz="1846"/>
          </a:p>
        </p:txBody>
      </p:sp>
      <p:sp>
        <p:nvSpPr>
          <p:cNvPr id="265237" name="Rectangle 21"/>
          <p:cNvSpPr>
            <a:spLocks noChangeArrowheads="1"/>
          </p:cNvSpPr>
          <p:nvPr/>
        </p:nvSpPr>
        <p:spPr bwMode="auto">
          <a:xfrm>
            <a:off x="1042510" y="3634997"/>
            <a:ext cx="143776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2. Diketahui</a:t>
            </a:r>
            <a:endParaRPr lang="en-US" altLang="id-ID" sz="1846"/>
          </a:p>
        </p:txBody>
      </p:sp>
      <p:sp>
        <p:nvSpPr>
          <p:cNvPr id="265238" name="Rectangle 22"/>
          <p:cNvSpPr>
            <a:spLocks noChangeArrowheads="1"/>
          </p:cNvSpPr>
          <p:nvPr/>
        </p:nvSpPr>
        <p:spPr bwMode="auto">
          <a:xfrm>
            <a:off x="4431323" y="3649651"/>
            <a:ext cx="241194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846" i="1">
                <a:cs typeface="Times New Roman" panose="02020603050405020304" pitchFamily="18" charset="0"/>
              </a:rPr>
              <a:t>,</a:t>
            </a:r>
            <a:r>
              <a:rPr lang="en-US" altLang="id-ID" sz="1846">
                <a:cs typeface="Times New Roman" panose="02020603050405020304" pitchFamily="18" charset="0"/>
              </a:rPr>
              <a:t> hitung ( bila ada ) :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5241" name="Rectangle 25"/>
          <p:cNvSpPr>
            <a:spLocks noChangeArrowheads="1"/>
          </p:cNvSpPr>
          <p:nvPr/>
        </p:nvSpPr>
        <p:spPr bwMode="auto">
          <a:xfrm>
            <a:off x="1077169" y="4830751"/>
            <a:ext cx="151791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3. Diketahui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5242" name="Rectangle 26"/>
          <p:cNvSpPr>
            <a:spLocks noChangeArrowheads="1"/>
          </p:cNvSpPr>
          <p:nvPr/>
        </p:nvSpPr>
        <p:spPr bwMode="auto">
          <a:xfrm>
            <a:off x="3446585" y="4760412"/>
            <a:ext cx="274320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846">
                <a:cs typeface="Times New Roman" panose="02020603050405020304" pitchFamily="18" charset="0"/>
              </a:rPr>
              <a:t>, hitung ( bila ada ) </a:t>
            </a:r>
            <a:endParaRPr lang="en-US" altLang="id-ID" sz="1846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2761493" y="7001345"/>
            <a:ext cx="2182008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		c.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5245" name="Text Box 29"/>
          <p:cNvSpPr txBox="1">
            <a:spLocks noChangeArrowheads="1"/>
          </p:cNvSpPr>
          <p:nvPr/>
        </p:nvSpPr>
        <p:spPr bwMode="auto">
          <a:xfrm>
            <a:off x="1632438" y="4062047"/>
            <a:ext cx="3818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a.</a:t>
            </a:r>
          </a:p>
        </p:txBody>
      </p:sp>
      <p:sp>
        <p:nvSpPr>
          <p:cNvPr id="265246" name="Text Box 30"/>
          <p:cNvSpPr txBox="1">
            <a:spLocks noChangeArrowheads="1"/>
          </p:cNvSpPr>
          <p:nvPr/>
        </p:nvSpPr>
        <p:spPr bwMode="auto">
          <a:xfrm>
            <a:off x="3502269" y="4138247"/>
            <a:ext cx="38619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</a:t>
            </a:r>
          </a:p>
        </p:txBody>
      </p:sp>
      <p:sp>
        <p:nvSpPr>
          <p:cNvPr id="265247" name="Text Box 31"/>
          <p:cNvSpPr txBox="1">
            <a:spLocks noChangeArrowheads="1"/>
          </p:cNvSpPr>
          <p:nvPr/>
        </p:nvSpPr>
        <p:spPr bwMode="auto">
          <a:xfrm>
            <a:off x="5331069" y="4138247"/>
            <a:ext cx="3658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c.</a:t>
            </a:r>
          </a:p>
        </p:txBody>
      </p:sp>
      <p:sp>
        <p:nvSpPr>
          <p:cNvPr id="265248" name="Text Box 32"/>
          <p:cNvSpPr txBox="1">
            <a:spLocks noChangeArrowheads="1"/>
          </p:cNvSpPr>
          <p:nvPr/>
        </p:nvSpPr>
        <p:spPr bwMode="auto">
          <a:xfrm>
            <a:off x="1673469" y="5279782"/>
            <a:ext cx="3818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a.</a:t>
            </a:r>
          </a:p>
        </p:txBody>
      </p:sp>
      <p:sp>
        <p:nvSpPr>
          <p:cNvPr id="265249" name="Text Box 33"/>
          <p:cNvSpPr txBox="1">
            <a:spLocks noChangeArrowheads="1"/>
          </p:cNvSpPr>
          <p:nvPr/>
        </p:nvSpPr>
        <p:spPr bwMode="auto">
          <a:xfrm>
            <a:off x="3516923" y="5334001"/>
            <a:ext cx="38619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</a:t>
            </a:r>
          </a:p>
        </p:txBody>
      </p:sp>
      <p:sp>
        <p:nvSpPr>
          <p:cNvPr id="265250" name="Text Box 34"/>
          <p:cNvSpPr txBox="1">
            <a:spLocks noChangeArrowheads="1"/>
          </p:cNvSpPr>
          <p:nvPr/>
        </p:nvSpPr>
        <p:spPr bwMode="auto">
          <a:xfrm>
            <a:off x="5260731" y="5328139"/>
            <a:ext cx="3658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c.</a:t>
            </a:r>
          </a:p>
        </p:txBody>
      </p:sp>
      <p:sp>
        <p:nvSpPr>
          <p:cNvPr id="11294" name="Text Box 36"/>
          <p:cNvSpPr txBox="1">
            <a:spLocks noChangeArrowheads="1"/>
          </p:cNvSpPr>
          <p:nvPr/>
        </p:nvSpPr>
        <p:spPr bwMode="auto">
          <a:xfrm>
            <a:off x="1096108" y="1113693"/>
            <a:ext cx="46794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 </a:t>
            </a:r>
          </a:p>
        </p:txBody>
      </p:sp>
    </p:spTree>
    <p:extLst>
      <p:ext uri="{BB962C8B-B14F-4D97-AF65-F5344CB8AC3E}">
        <p14:creationId xmlns:p14="http://schemas.microsoft.com/office/powerpoint/2010/main" val="193507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6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6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65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6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6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6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6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6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6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6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6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6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65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6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6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6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6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65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6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6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0" grpId="0"/>
      <p:bldP spid="265233" grpId="0"/>
      <p:bldP spid="265234" grpId="0"/>
      <p:bldP spid="265236" grpId="0"/>
      <p:bldP spid="265237" grpId="0"/>
      <p:bldP spid="265238" grpId="0"/>
      <p:bldP spid="265241" grpId="0"/>
      <p:bldP spid="265242" grpId="0"/>
      <p:bldP spid="265245" grpId="0"/>
      <p:bldP spid="265246" grpId="0"/>
      <p:bldP spid="265247" grpId="0"/>
      <p:bldP spid="265248" grpId="0"/>
      <p:bldP spid="265249" grpId="0"/>
      <p:bldP spid="2652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1224AE3E-A08A-461E-AAEB-567876CF82DB}" type="slidenum">
              <a:rPr lang="en-US" altLang="id-ID" sz="1108">
                <a:latin typeface="Arial Black" panose="020B0A04020102020204" pitchFamily="34" charset="0"/>
              </a:rPr>
              <a:pPr/>
              <a:t>14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1266093" y="1670539"/>
          <a:ext cx="2952750" cy="43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866600" imgH="279360" progId="Equation.3">
                  <p:embed/>
                </p:oleObj>
              </mc:Choice>
              <mc:Fallback>
                <p:oleObj name="Equation" r:id="rId3" imgW="1866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93" y="1670539"/>
                        <a:ext cx="2952750" cy="436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1547446" y="2655277"/>
          <a:ext cx="4673112" cy="452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2857320" imgH="279360" progId="Equation.3">
                  <p:embed/>
                </p:oleObj>
              </mc:Choice>
              <mc:Fallback>
                <p:oleObj name="Equation" r:id="rId5" imgW="2857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446" y="2655277"/>
                        <a:ext cx="4673112" cy="452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759070" y="786912"/>
            <a:ext cx="2193229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/>
              <a:t>Sifat limit fungsi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829408" y="1254370"/>
            <a:ext cx="78098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Misal </a:t>
            </a:r>
          </a:p>
        </p:txBody>
      </p:sp>
      <p:sp>
        <p:nvSpPr>
          <p:cNvPr id="228361" name="Text Box 9"/>
          <p:cNvSpPr txBox="1">
            <a:spLocks noChangeArrowheads="1"/>
          </p:cNvSpPr>
          <p:nvPr/>
        </p:nvSpPr>
        <p:spPr bwMode="auto">
          <a:xfrm>
            <a:off x="4275993" y="1676401"/>
            <a:ext cx="381617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(limit dari f , g ada dan berhingga)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844062" y="2098431"/>
            <a:ext cx="7521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maka</a:t>
            </a:r>
          </a:p>
        </p:txBody>
      </p:sp>
      <p:graphicFrame>
        <p:nvGraphicFramePr>
          <p:cNvPr id="228363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1477108" y="3226777"/>
          <a:ext cx="4009292" cy="44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2501640" imgH="279360" progId="Equation.3">
                  <p:embed/>
                </p:oleObj>
              </mc:Choice>
              <mc:Fallback>
                <p:oleObj name="Equation" r:id="rId7" imgW="2501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8" y="3226777"/>
                        <a:ext cx="4009292" cy="44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6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1491762" y="3736731"/>
          <a:ext cx="3572608" cy="823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9" imgW="2311200" imgH="533160" progId="Equation.3">
                  <p:embed/>
                </p:oleObj>
              </mc:Choice>
              <mc:Fallback>
                <p:oleObj name="Equation" r:id="rId9" imgW="231120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762" y="3736731"/>
                        <a:ext cx="3572608" cy="823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65" name="Text Box 13"/>
          <p:cNvSpPr txBox="1">
            <a:spLocks noChangeArrowheads="1"/>
          </p:cNvSpPr>
          <p:nvPr/>
        </p:nvSpPr>
        <p:spPr bwMode="auto">
          <a:xfrm>
            <a:off x="1099880" y="3217985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2.</a:t>
            </a:r>
          </a:p>
        </p:txBody>
      </p:sp>
      <p:sp>
        <p:nvSpPr>
          <p:cNvPr id="228369" name="Text Box 17"/>
          <p:cNvSpPr txBox="1">
            <a:spLocks noChangeArrowheads="1"/>
          </p:cNvSpPr>
          <p:nvPr/>
        </p:nvSpPr>
        <p:spPr bwMode="auto">
          <a:xfrm>
            <a:off x="1073503" y="390671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3.</a:t>
            </a:r>
          </a:p>
        </p:txBody>
      </p:sp>
      <p:sp>
        <p:nvSpPr>
          <p:cNvPr id="228370" name="Text Box 18"/>
          <p:cNvSpPr txBox="1">
            <a:spLocks noChangeArrowheads="1"/>
          </p:cNvSpPr>
          <p:nvPr/>
        </p:nvSpPr>
        <p:spPr bwMode="auto">
          <a:xfrm>
            <a:off x="1101034" y="4642339"/>
            <a:ext cx="38433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4.</a:t>
            </a:r>
          </a:p>
        </p:txBody>
      </p:sp>
      <p:sp>
        <p:nvSpPr>
          <p:cNvPr id="12305" name="Rectangle 20"/>
          <p:cNvSpPr>
            <a:spLocks noChangeArrowheads="1"/>
          </p:cNvSpPr>
          <p:nvPr/>
        </p:nvSpPr>
        <p:spPr bwMode="auto">
          <a:xfrm>
            <a:off x="0" y="31001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8371" name="Object 19"/>
          <p:cNvGraphicFramePr>
            <a:graphicFrameLocks noChangeAspect="1"/>
          </p:cNvGraphicFramePr>
          <p:nvPr/>
        </p:nvGraphicFramePr>
        <p:xfrm>
          <a:off x="1607528" y="4624754"/>
          <a:ext cx="2482362" cy="47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11" imgW="1536480" imgH="291960" progId="Equation.3">
                  <p:embed/>
                </p:oleObj>
              </mc:Choice>
              <mc:Fallback>
                <p:oleObj name="Equation" r:id="rId11" imgW="15364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528" y="4624754"/>
                        <a:ext cx="2482362" cy="471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4081097" y="4627685"/>
            <a:ext cx="264482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,n bilangan bulat positif</a:t>
            </a:r>
          </a:p>
        </p:txBody>
      </p:sp>
      <p:graphicFrame>
        <p:nvGraphicFramePr>
          <p:cNvPr id="228374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1477108" y="5257800"/>
          <a:ext cx="2954215" cy="512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13" imgW="1828800" imgH="317160" progId="Equation.3">
                  <p:embed/>
                </p:oleObj>
              </mc:Choice>
              <mc:Fallback>
                <p:oleObj name="Equation" r:id="rId13" imgW="182880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8" y="5257800"/>
                        <a:ext cx="2954215" cy="5128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77" name="Text Box 25"/>
          <p:cNvSpPr txBox="1">
            <a:spLocks noChangeArrowheads="1"/>
          </p:cNvSpPr>
          <p:nvPr/>
        </p:nvSpPr>
        <p:spPr bwMode="auto">
          <a:xfrm>
            <a:off x="1099880" y="527831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5.</a:t>
            </a:r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4642339" y="5278316"/>
            <a:ext cx="30199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bila n genap L harus positif</a:t>
            </a:r>
          </a:p>
        </p:txBody>
      </p:sp>
      <p:sp>
        <p:nvSpPr>
          <p:cNvPr id="228379" name="Text Box 27"/>
          <p:cNvSpPr txBox="1">
            <a:spLocks noChangeArrowheads="1"/>
          </p:cNvSpPr>
          <p:nvPr/>
        </p:nvSpPr>
        <p:spPr bwMode="auto">
          <a:xfrm>
            <a:off x="1073503" y="2661139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5943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2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28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28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2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2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2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2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2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22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9" grpId="0"/>
      <p:bldP spid="228360" grpId="0"/>
      <p:bldP spid="228361" grpId="0"/>
      <p:bldP spid="228362" grpId="0"/>
      <p:bldP spid="228365" grpId="0"/>
      <p:bldP spid="228369" grpId="0"/>
      <p:bldP spid="228370" grpId="0"/>
      <p:bldP spid="228373" grpId="0"/>
      <p:bldP spid="228377" grpId="0"/>
      <p:bldP spid="228378" grpId="0"/>
      <p:bldP spid="2283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6E93F9CC-EE7F-4DE9-86A2-76AB6CD82B75}" type="slidenum">
              <a:rPr lang="en-US" altLang="id-ID" sz="1108">
                <a:latin typeface="Arial Black" panose="020B0A04020102020204" pitchFamily="34" charset="0"/>
              </a:rPr>
              <a:pPr/>
              <a:t>15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13325" name="Rectangle 5"/>
          <p:cNvSpPr>
            <a:spLocks noChangeArrowheads="1"/>
          </p:cNvSpPr>
          <p:nvPr/>
        </p:nvSpPr>
        <p:spPr bwMode="auto">
          <a:xfrm>
            <a:off x="0" y="3095736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26" name="Rectangle 7"/>
          <p:cNvSpPr>
            <a:spLocks noChangeArrowheads="1"/>
          </p:cNvSpPr>
          <p:nvPr/>
        </p:nvSpPr>
        <p:spPr bwMode="auto">
          <a:xfrm>
            <a:off x="0" y="307815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27" name="Rectangle 9"/>
          <p:cNvSpPr>
            <a:spLocks noChangeArrowheads="1"/>
          </p:cNvSpPr>
          <p:nvPr/>
        </p:nvSpPr>
        <p:spPr bwMode="auto">
          <a:xfrm>
            <a:off x="0" y="307815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28" name="Rectangle 24"/>
          <p:cNvSpPr>
            <a:spLocks noChangeArrowheads="1"/>
          </p:cNvSpPr>
          <p:nvPr/>
        </p:nvSpPr>
        <p:spPr bwMode="auto">
          <a:xfrm>
            <a:off x="0" y="295652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29" name="Rectangle 25"/>
          <p:cNvSpPr>
            <a:spLocks noChangeArrowheads="1"/>
          </p:cNvSpPr>
          <p:nvPr/>
        </p:nvSpPr>
        <p:spPr bwMode="auto">
          <a:xfrm>
            <a:off x="0" y="3412546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30" name="Rectangle 27"/>
          <p:cNvSpPr>
            <a:spLocks noChangeArrowheads="1"/>
          </p:cNvSpPr>
          <p:nvPr/>
        </p:nvSpPr>
        <p:spPr bwMode="auto">
          <a:xfrm>
            <a:off x="-7372" y="90448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endParaRPr lang="id-ID" altLang="id-ID" sz="1662">
              <a:latin typeface="Arial" panose="020B0604020202020204" pitchFamily="34" charset="0"/>
            </a:endParaRPr>
          </a:p>
        </p:txBody>
      </p:sp>
      <p:sp>
        <p:nvSpPr>
          <p:cNvPr id="13331" name="Rectangle 28"/>
          <p:cNvSpPr>
            <a:spLocks noChangeArrowheads="1"/>
          </p:cNvSpPr>
          <p:nvPr/>
        </p:nvSpPr>
        <p:spPr bwMode="auto">
          <a:xfrm>
            <a:off x="157993" y="584426"/>
            <a:ext cx="22474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32" name="Rectangle 30"/>
          <p:cNvSpPr>
            <a:spLocks noChangeArrowheads="1"/>
          </p:cNvSpPr>
          <p:nvPr/>
        </p:nvSpPr>
        <p:spPr bwMode="auto">
          <a:xfrm>
            <a:off x="-7372" y="90448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endParaRPr lang="id-ID" altLang="id-ID" sz="1662">
              <a:latin typeface="Arial" panose="020B0604020202020204" pitchFamily="34" charset="0"/>
            </a:endParaRPr>
          </a:p>
        </p:txBody>
      </p:sp>
      <p:sp>
        <p:nvSpPr>
          <p:cNvPr id="13333" name="Rectangle 31"/>
          <p:cNvSpPr>
            <a:spLocks noChangeArrowheads="1"/>
          </p:cNvSpPr>
          <p:nvPr/>
        </p:nvSpPr>
        <p:spPr bwMode="auto">
          <a:xfrm>
            <a:off x="157993" y="654765"/>
            <a:ext cx="22474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34" name="Rectangle 34"/>
          <p:cNvSpPr>
            <a:spLocks noChangeArrowheads="1"/>
          </p:cNvSpPr>
          <p:nvPr/>
        </p:nvSpPr>
        <p:spPr bwMode="auto">
          <a:xfrm>
            <a:off x="0" y="3456508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graphicFrame>
        <p:nvGraphicFramePr>
          <p:cNvPr id="22600" name="Object 72"/>
          <p:cNvGraphicFramePr>
            <a:graphicFrameLocks noChangeAspect="1"/>
          </p:cNvGraphicFramePr>
          <p:nvPr>
            <p:ph sz="half" idx="1"/>
          </p:nvPr>
        </p:nvGraphicFramePr>
        <p:xfrm>
          <a:off x="4712677" y="4110405"/>
          <a:ext cx="3235569" cy="5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3" imgW="2247840" imgH="393480" progId="Equation.3">
                  <p:embed/>
                </p:oleObj>
              </mc:Choice>
              <mc:Fallback>
                <p:oleObj name="Equation" r:id="rId3" imgW="2247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677" y="4110405"/>
                        <a:ext cx="3235569" cy="56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65" name="Object 37"/>
          <p:cNvGraphicFramePr>
            <a:graphicFrameLocks noChangeAspect="1"/>
          </p:cNvGraphicFramePr>
          <p:nvPr>
            <p:ph sz="quarter" idx="2"/>
          </p:nvPr>
        </p:nvGraphicFramePr>
        <p:xfrm>
          <a:off x="1351085" y="1529862"/>
          <a:ext cx="1969477" cy="34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5" imgW="1167893" imgH="203112" progId="Equation.3">
                  <p:embed/>
                </p:oleObj>
              </mc:Choice>
              <mc:Fallback>
                <p:oleObj name="Equation" r:id="rId5" imgW="116789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085" y="1529862"/>
                        <a:ext cx="1969477" cy="341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5" name="Rectangle 45"/>
          <p:cNvSpPr>
            <a:spLocks noChangeArrowheads="1"/>
          </p:cNvSpPr>
          <p:nvPr/>
        </p:nvSpPr>
        <p:spPr bwMode="auto">
          <a:xfrm>
            <a:off x="0" y="296531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572" name="Object 44"/>
          <p:cNvGraphicFramePr>
            <a:graphicFrameLocks noChangeAspect="1"/>
          </p:cNvGraphicFramePr>
          <p:nvPr/>
        </p:nvGraphicFramePr>
        <p:xfrm>
          <a:off x="1632439" y="1919654"/>
          <a:ext cx="3978520" cy="52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7" imgW="2095200" imgH="279360" progId="Equation.3">
                  <p:embed/>
                </p:oleObj>
              </mc:Choice>
              <mc:Fallback>
                <p:oleObj name="Equation" r:id="rId7" imgW="2095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439" y="1919654"/>
                        <a:ext cx="3978520" cy="5246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6" name="Rectangle 46"/>
          <p:cNvSpPr>
            <a:spLocks noChangeArrowheads="1"/>
          </p:cNvSpPr>
          <p:nvPr/>
        </p:nvSpPr>
        <p:spPr bwMode="auto">
          <a:xfrm>
            <a:off x="0" y="3403754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graphicFrame>
        <p:nvGraphicFramePr>
          <p:cNvPr id="22575" name="Object 47"/>
          <p:cNvGraphicFramePr>
            <a:graphicFrameLocks noChangeAspect="1"/>
          </p:cNvGraphicFramePr>
          <p:nvPr/>
        </p:nvGraphicFramePr>
        <p:xfrm>
          <a:off x="1617785" y="2725616"/>
          <a:ext cx="1547446" cy="492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9" imgW="863225" imgH="279279" progId="Equation.3">
                  <p:embed/>
                </p:oleObj>
              </mc:Choice>
              <mc:Fallback>
                <p:oleObj name="Equation" r:id="rId9" imgW="8632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785" y="2725616"/>
                        <a:ext cx="1547446" cy="4923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7" name="Rectangle 49"/>
          <p:cNvSpPr>
            <a:spLocks noChangeArrowheads="1"/>
          </p:cNvSpPr>
          <p:nvPr/>
        </p:nvSpPr>
        <p:spPr bwMode="auto">
          <a:xfrm>
            <a:off x="0" y="3403754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38" name="Rectangle 51"/>
          <p:cNvSpPr>
            <a:spLocks noChangeArrowheads="1"/>
          </p:cNvSpPr>
          <p:nvPr/>
        </p:nvSpPr>
        <p:spPr bwMode="auto">
          <a:xfrm>
            <a:off x="0" y="291256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39" name="Rectangle 52"/>
          <p:cNvSpPr>
            <a:spLocks noChangeArrowheads="1"/>
          </p:cNvSpPr>
          <p:nvPr/>
        </p:nvSpPr>
        <p:spPr bwMode="auto">
          <a:xfrm>
            <a:off x="0" y="3456508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40" name="Rectangle 54"/>
          <p:cNvSpPr>
            <a:spLocks noChangeArrowheads="1"/>
          </p:cNvSpPr>
          <p:nvPr/>
        </p:nvSpPr>
        <p:spPr bwMode="auto">
          <a:xfrm>
            <a:off x="0" y="296531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41" name="Rectangle 55"/>
          <p:cNvSpPr>
            <a:spLocks noChangeArrowheads="1"/>
          </p:cNvSpPr>
          <p:nvPr/>
        </p:nvSpPr>
        <p:spPr bwMode="auto">
          <a:xfrm>
            <a:off x="0" y="3403754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42" name="Rectangle 57"/>
          <p:cNvSpPr>
            <a:spLocks noChangeArrowheads="1"/>
          </p:cNvSpPr>
          <p:nvPr/>
        </p:nvSpPr>
        <p:spPr bwMode="auto">
          <a:xfrm>
            <a:off x="0" y="291256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3343" name="Rectangle 58"/>
          <p:cNvSpPr>
            <a:spLocks noChangeArrowheads="1"/>
          </p:cNvSpPr>
          <p:nvPr/>
        </p:nvSpPr>
        <p:spPr bwMode="auto">
          <a:xfrm>
            <a:off x="0" y="3456508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3344" name="Rectangle 60"/>
          <p:cNvSpPr>
            <a:spLocks noChangeArrowheads="1"/>
          </p:cNvSpPr>
          <p:nvPr/>
        </p:nvSpPr>
        <p:spPr bwMode="auto">
          <a:xfrm>
            <a:off x="0" y="291256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587" name="Object 59"/>
          <p:cNvGraphicFramePr>
            <a:graphicFrameLocks noChangeAspect="1"/>
          </p:cNvGraphicFramePr>
          <p:nvPr/>
        </p:nvGraphicFramePr>
        <p:xfrm>
          <a:off x="2602523" y="3251690"/>
          <a:ext cx="2039815" cy="669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11" imgW="1193800" imgH="393700" progId="Equation.3">
                  <p:embed/>
                </p:oleObj>
              </mc:Choice>
              <mc:Fallback>
                <p:oleObj name="Equation" r:id="rId11" imgW="119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523" y="3251690"/>
                        <a:ext cx="2039815" cy="669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5" name="Rectangle 61"/>
          <p:cNvSpPr>
            <a:spLocks noChangeArrowheads="1"/>
          </p:cNvSpPr>
          <p:nvPr/>
        </p:nvSpPr>
        <p:spPr bwMode="auto">
          <a:xfrm>
            <a:off x="0" y="3456508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2591" name="Text Box 63"/>
          <p:cNvSpPr txBox="1">
            <a:spLocks noChangeArrowheads="1"/>
          </p:cNvSpPr>
          <p:nvPr/>
        </p:nvSpPr>
        <p:spPr bwMode="auto">
          <a:xfrm>
            <a:off x="759069" y="927589"/>
            <a:ext cx="1589474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/>
              <a:t>Prinsip Apit</a:t>
            </a:r>
          </a:p>
        </p:txBody>
      </p:sp>
      <p:sp>
        <p:nvSpPr>
          <p:cNvPr id="22592" name="Text Box 64"/>
          <p:cNvSpPr txBox="1">
            <a:spLocks noChangeArrowheads="1"/>
          </p:cNvSpPr>
          <p:nvPr/>
        </p:nvSpPr>
        <p:spPr bwMode="auto">
          <a:xfrm>
            <a:off x="703385" y="1485901"/>
            <a:ext cx="537243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Misal                              untuk x disekitar c dan </a:t>
            </a:r>
          </a:p>
        </p:txBody>
      </p:sp>
      <p:sp>
        <p:nvSpPr>
          <p:cNvPr id="22593" name="Text Box 65"/>
          <p:cNvSpPr txBox="1">
            <a:spLocks noChangeArrowheads="1"/>
          </p:cNvSpPr>
          <p:nvPr/>
        </p:nvSpPr>
        <p:spPr bwMode="auto">
          <a:xfrm>
            <a:off x="773724" y="2303585"/>
            <a:ext cx="7521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maka</a:t>
            </a:r>
          </a:p>
        </p:txBody>
      </p:sp>
      <p:sp>
        <p:nvSpPr>
          <p:cNvPr id="22594" name="Text Box 66"/>
          <p:cNvSpPr txBox="1">
            <a:spLocks noChangeArrowheads="1"/>
          </p:cNvSpPr>
          <p:nvPr/>
        </p:nvSpPr>
        <p:spPr bwMode="auto">
          <a:xfrm>
            <a:off x="773723" y="3344008"/>
            <a:ext cx="176086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Hitung </a:t>
            </a:r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844061" y="4117731"/>
            <a:ext cx="98302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Karena </a:t>
            </a:r>
          </a:p>
        </p:txBody>
      </p:sp>
      <p:sp>
        <p:nvSpPr>
          <p:cNvPr id="13351" name="Rectangle 70"/>
          <p:cNvSpPr>
            <a:spLocks noChangeArrowheads="1"/>
          </p:cNvSpPr>
          <p:nvPr/>
        </p:nvSpPr>
        <p:spPr bwMode="auto">
          <a:xfrm>
            <a:off x="0" y="30605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597" name="Object 69"/>
          <p:cNvGraphicFramePr>
            <a:graphicFrameLocks noChangeAspect="1"/>
          </p:cNvGraphicFramePr>
          <p:nvPr/>
        </p:nvGraphicFramePr>
        <p:xfrm>
          <a:off x="1969477" y="4051789"/>
          <a:ext cx="1899138" cy="64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13" imgW="1155700" imgH="393700" progId="Equation.3">
                  <p:embed/>
                </p:oleObj>
              </mc:Choice>
              <mc:Fallback>
                <p:oleObj name="Equation" r:id="rId13" imgW="1155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77" y="4051789"/>
                        <a:ext cx="1899138" cy="64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99" name="AutoShape 71"/>
          <p:cNvSpPr>
            <a:spLocks noChangeArrowheads="1"/>
          </p:cNvSpPr>
          <p:nvPr/>
        </p:nvSpPr>
        <p:spPr bwMode="auto">
          <a:xfrm>
            <a:off x="4079631" y="4001802"/>
            <a:ext cx="245474" cy="747674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603" name="Text Box 75"/>
          <p:cNvSpPr txBox="1">
            <a:spLocks noChangeArrowheads="1"/>
          </p:cNvSpPr>
          <p:nvPr/>
        </p:nvSpPr>
        <p:spPr bwMode="auto">
          <a:xfrm>
            <a:off x="829408" y="4680439"/>
            <a:ext cx="6463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dan </a:t>
            </a:r>
          </a:p>
        </p:txBody>
      </p:sp>
      <p:sp>
        <p:nvSpPr>
          <p:cNvPr id="13354" name="Rectangle 77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604" name="Object 76"/>
          <p:cNvGraphicFramePr>
            <a:graphicFrameLocks noChangeAspect="1"/>
          </p:cNvGraphicFramePr>
          <p:nvPr/>
        </p:nvGraphicFramePr>
        <p:xfrm>
          <a:off x="1758462" y="4926623"/>
          <a:ext cx="1688123" cy="47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15" imgW="1054100" imgH="292100" progId="Equation.3">
                  <p:embed/>
                </p:oleObj>
              </mc:Choice>
              <mc:Fallback>
                <p:oleObj name="Equation" r:id="rId15" imgW="10541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462" y="4926623"/>
                        <a:ext cx="1688123" cy="471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5" name="Rectangle 79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2606" name="Object 78"/>
          <p:cNvGraphicFramePr>
            <a:graphicFrameLocks noChangeAspect="1"/>
          </p:cNvGraphicFramePr>
          <p:nvPr/>
        </p:nvGraphicFramePr>
        <p:xfrm>
          <a:off x="3647343" y="4920761"/>
          <a:ext cx="1516673" cy="46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17" imgW="965160" imgH="291960" progId="Equation.3">
                  <p:embed/>
                </p:oleObj>
              </mc:Choice>
              <mc:Fallback>
                <p:oleObj name="Equation" r:id="rId17" imgW="965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343" y="4920761"/>
                        <a:ext cx="1516673" cy="46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8" name="Object 80"/>
          <p:cNvGraphicFramePr>
            <a:graphicFrameLocks noChangeAspect="1"/>
          </p:cNvGraphicFramePr>
          <p:nvPr>
            <p:ph sz="quarter" idx="3"/>
          </p:nvPr>
        </p:nvGraphicFramePr>
        <p:xfrm>
          <a:off x="1828800" y="5637335"/>
          <a:ext cx="218049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19" imgW="1409400" imgH="393480" progId="Equation.3">
                  <p:embed/>
                </p:oleObj>
              </mc:Choice>
              <mc:Fallback>
                <p:oleObj name="Equation" r:id="rId19" imgW="1409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7335"/>
                        <a:ext cx="218049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11" name="Text Box 83"/>
          <p:cNvSpPr txBox="1">
            <a:spLocks noChangeArrowheads="1"/>
          </p:cNvSpPr>
          <p:nvPr/>
        </p:nvSpPr>
        <p:spPr bwMode="auto">
          <a:xfrm>
            <a:off x="844062" y="5383824"/>
            <a:ext cx="7521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maka</a:t>
            </a:r>
          </a:p>
        </p:txBody>
      </p:sp>
    </p:spTree>
    <p:extLst>
      <p:ext uri="{BB962C8B-B14F-4D97-AF65-F5344CB8AC3E}">
        <p14:creationId xmlns:p14="http://schemas.microsoft.com/office/powerpoint/2010/main" val="8380792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91" grpId="0"/>
      <p:bldP spid="22592" grpId="0"/>
      <p:bldP spid="22593" grpId="0"/>
      <p:bldP spid="22594" grpId="0"/>
      <p:bldP spid="22596" grpId="0"/>
      <p:bldP spid="22599" grpId="0" animBg="1"/>
      <p:bldP spid="22603" grpId="0"/>
      <p:bldP spid="226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DC88AADC-24B8-43B1-8CDB-3E9C3FF5F645}" type="slidenum">
              <a:rPr lang="en-US" altLang="id-ID" sz="1108">
                <a:latin typeface="Arial Black" panose="020B0A04020102020204" pitchFamily="34" charset="0"/>
              </a:rPr>
              <a:pPr/>
              <a:t>16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773723" y="781051"/>
            <a:ext cx="3869970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 b="1"/>
              <a:t>Limit Fungsi</a:t>
            </a:r>
            <a:r>
              <a:rPr lang="en-US" altLang="id-ID" sz="2215" b="1">
                <a:solidFill>
                  <a:srgbClr val="3333FF"/>
                </a:solidFill>
              </a:rPr>
              <a:t> </a:t>
            </a:r>
            <a:r>
              <a:rPr lang="en-US" altLang="id-ID" sz="2215" b="1"/>
              <a:t>Trigonometri</a:t>
            </a:r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/>
        </p:nvGraphicFramePr>
        <p:xfrm>
          <a:off x="914400" y="1304193"/>
          <a:ext cx="1688123" cy="7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" imgW="914400" imgH="393480" progId="Equation.3">
                  <p:embed/>
                </p:oleObj>
              </mc:Choice>
              <mc:Fallback>
                <p:oleObj name="Equation" r:id="rId3" imgW="914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04193"/>
                        <a:ext cx="1688123" cy="71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844061" y="2058866"/>
          <a:ext cx="1758462" cy="526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5" imgW="927000" imgH="279360" progId="Equation.3">
                  <p:embed/>
                </p:oleObj>
              </mc:Choice>
              <mc:Fallback>
                <p:oleObj name="Equation" r:id="rId5" imgW="927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061" y="2058866"/>
                        <a:ext cx="1758462" cy="526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844062" y="2584939"/>
          <a:ext cx="1688123" cy="701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7" imgW="939600" imgH="393480" progId="Equation.3">
                  <p:embed/>
                </p:oleObj>
              </mc:Choice>
              <mc:Fallback>
                <p:oleObj name="Equation" r:id="rId7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062" y="2584939"/>
                        <a:ext cx="1688123" cy="701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4" name="Text Box 8"/>
          <p:cNvSpPr txBox="1">
            <a:spLocks noChangeArrowheads="1"/>
          </p:cNvSpPr>
          <p:nvPr/>
        </p:nvSpPr>
        <p:spPr bwMode="auto">
          <a:xfrm>
            <a:off x="849923" y="3344008"/>
            <a:ext cx="99899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</a:t>
            </a: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0" y="28759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4505" name="Object 9"/>
          <p:cNvGraphicFramePr>
            <a:graphicFrameLocks noChangeAspect="1"/>
          </p:cNvGraphicFramePr>
          <p:nvPr/>
        </p:nvGraphicFramePr>
        <p:xfrm>
          <a:off x="1055077" y="3780692"/>
          <a:ext cx="3094892" cy="116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9" imgW="2095500" imgH="787400" progId="Equation.3">
                  <p:embed/>
                </p:oleObj>
              </mc:Choice>
              <mc:Fallback>
                <p:oleObj name="Equation" r:id="rId9" imgW="20955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077" y="3780692"/>
                        <a:ext cx="3094892" cy="116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28759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4507" name="Object 11"/>
          <p:cNvGraphicFramePr>
            <a:graphicFrameLocks noChangeAspect="1"/>
          </p:cNvGraphicFramePr>
          <p:nvPr/>
        </p:nvGraphicFramePr>
        <p:xfrm>
          <a:off x="4501662" y="3796812"/>
          <a:ext cx="1688123" cy="1157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11" imgW="1155700" imgH="787400" progId="Equation.3">
                  <p:embed/>
                </p:oleObj>
              </mc:Choice>
              <mc:Fallback>
                <p:oleObj name="Equation" r:id="rId11" imgW="1155700" imgH="78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662" y="3796812"/>
                        <a:ext cx="1688123" cy="1157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0" y="28759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4509" name="Object 13"/>
          <p:cNvGraphicFramePr>
            <a:graphicFrameLocks noChangeAspect="1"/>
          </p:cNvGraphicFramePr>
          <p:nvPr/>
        </p:nvGraphicFramePr>
        <p:xfrm>
          <a:off x="2469174" y="4994031"/>
          <a:ext cx="2032488" cy="1093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13" imgW="1422360" imgH="761760" progId="Equation.3">
                  <p:embed/>
                </p:oleObj>
              </mc:Choice>
              <mc:Fallback>
                <p:oleObj name="Equation" r:id="rId13" imgW="14223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174" y="4994031"/>
                        <a:ext cx="2032488" cy="10931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11" name="AutoShape 15"/>
          <p:cNvSpPr>
            <a:spLocks noChangeArrowheads="1"/>
          </p:cNvSpPr>
          <p:nvPr/>
        </p:nvSpPr>
        <p:spPr bwMode="auto">
          <a:xfrm>
            <a:off x="5134707" y="4976446"/>
            <a:ext cx="3587262" cy="562708"/>
          </a:xfrm>
          <a:prstGeom prst="wedgeRoundRectCallout">
            <a:avLst>
              <a:gd name="adj1" fmla="val -75653"/>
              <a:gd name="adj2" fmla="val -1640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endParaRPr lang="id-ID" altLang="id-ID" sz="1846"/>
          </a:p>
        </p:txBody>
      </p:sp>
      <p:sp>
        <p:nvSpPr>
          <p:cNvPr id="234512" name="Text Box 16"/>
          <p:cNvSpPr txBox="1">
            <a:spLocks noChangeArrowheads="1"/>
          </p:cNvSpPr>
          <p:nvPr/>
        </p:nvSpPr>
        <p:spPr bwMode="auto">
          <a:xfrm>
            <a:off x="5331070" y="4913436"/>
            <a:ext cx="317939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 </a:t>
            </a:r>
            <a:r>
              <a:rPr lang="en-US" altLang="id-ID" sz="1846">
                <a:sym typeface="Wingdings" panose="05000000000000000000" pitchFamily="2" charset="2"/>
              </a:rPr>
              <a:t> 0  ekivalen dgn 4x  0 </a:t>
            </a:r>
            <a:endParaRPr lang="en-US" altLang="id-ID" sz="1846"/>
          </a:p>
        </p:txBody>
      </p:sp>
    </p:spTree>
    <p:extLst>
      <p:ext uri="{BB962C8B-B14F-4D97-AF65-F5344CB8AC3E}">
        <p14:creationId xmlns:p14="http://schemas.microsoft.com/office/powerpoint/2010/main" val="421414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4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34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34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3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/>
      <p:bldP spid="234504" grpId="0"/>
      <p:bldP spid="234511" grpId="0" animBg="1"/>
      <p:bldP spid="2345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CDD80E6A-FB04-436C-8C10-B65AF5DAE45B}" type="slidenum">
              <a:rPr lang="en-US" altLang="id-ID" sz="1108">
                <a:latin typeface="Arial Black" panose="020B0A04020102020204" pitchFamily="34" charset="0"/>
              </a:rPr>
              <a:pPr/>
              <a:t>17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899746" y="902678"/>
            <a:ext cx="14611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Soal Latihan</a:t>
            </a:r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2039815" y="3358662"/>
          <a:ext cx="1195754" cy="682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736600" imgH="419100" progId="Equation.3">
                  <p:embed/>
                </p:oleObj>
              </mc:Choice>
              <mc:Fallback>
                <p:oleObj name="Equation" r:id="rId3" imgW="736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815" y="3358662"/>
                        <a:ext cx="1195754" cy="682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8" name="Object 8"/>
          <p:cNvGraphicFramePr>
            <a:graphicFrameLocks noChangeAspect="1"/>
          </p:cNvGraphicFramePr>
          <p:nvPr/>
        </p:nvGraphicFramePr>
        <p:xfrm>
          <a:off x="2039816" y="2655277"/>
          <a:ext cx="1406769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965200" imgH="393700" progId="Equation.3">
                  <p:embed/>
                </p:oleObj>
              </mc:Choice>
              <mc:Fallback>
                <p:oleObj name="Equation" r:id="rId5" imgW="9652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816" y="2655277"/>
                        <a:ext cx="1406769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7" name="Object 7"/>
          <p:cNvGraphicFramePr>
            <a:graphicFrameLocks noChangeAspect="1"/>
          </p:cNvGraphicFramePr>
          <p:nvPr/>
        </p:nvGraphicFramePr>
        <p:xfrm>
          <a:off x="2039816" y="1881554"/>
          <a:ext cx="1125415" cy="678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7" imgW="698500" imgH="419100" progId="Equation.3">
                  <p:embed/>
                </p:oleObj>
              </mc:Choice>
              <mc:Fallback>
                <p:oleObj name="Equation" r:id="rId7" imgW="6985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816" y="1881554"/>
                        <a:ext cx="1125415" cy="6784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2039816" y="4202723"/>
          <a:ext cx="1406769" cy="627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9" imgW="875920" imgH="393529" progId="Equation.3">
                  <p:embed/>
                </p:oleObj>
              </mc:Choice>
              <mc:Fallback>
                <p:oleObj name="Equation" r:id="rId9" imgW="87592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816" y="4202723"/>
                        <a:ext cx="1406769" cy="6271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5"/>
          <p:cNvGraphicFramePr>
            <a:graphicFrameLocks noChangeAspect="1"/>
          </p:cNvGraphicFramePr>
          <p:nvPr/>
        </p:nvGraphicFramePr>
        <p:xfrm>
          <a:off x="0" y="4075236"/>
          <a:ext cx="105508" cy="20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11" imgW="114151" imgH="215619" progId="Equation.3">
                  <p:embed/>
                </p:oleObj>
              </mc:Choice>
              <mc:Fallback>
                <p:oleObj name="Equation" r:id="rId11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75236"/>
                        <a:ext cx="105508" cy="20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239235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277921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313969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352655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388704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864577" y="1389185"/>
            <a:ext cx="103456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1846"/>
              <a:t>Hitung</a:t>
            </a:r>
          </a:p>
        </p:txBody>
      </p:sp>
      <p:sp>
        <p:nvSpPr>
          <p:cNvPr id="266256" name="Text Box 16"/>
          <p:cNvSpPr txBox="1">
            <a:spLocks noChangeArrowheads="1"/>
          </p:cNvSpPr>
          <p:nvPr/>
        </p:nvSpPr>
        <p:spPr bwMode="auto">
          <a:xfrm>
            <a:off x="1531327" y="2098431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</a:t>
            </a:r>
          </a:p>
        </p:txBody>
      </p:sp>
      <p:sp>
        <p:nvSpPr>
          <p:cNvPr id="266257" name="Text Box 17"/>
          <p:cNvSpPr txBox="1">
            <a:spLocks noChangeArrowheads="1"/>
          </p:cNvSpPr>
          <p:nvPr/>
        </p:nvSpPr>
        <p:spPr bwMode="auto">
          <a:xfrm>
            <a:off x="1531327" y="280181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</a:t>
            </a:r>
          </a:p>
        </p:txBody>
      </p:sp>
      <p:sp>
        <p:nvSpPr>
          <p:cNvPr id="266258" name="Text Box 18"/>
          <p:cNvSpPr txBox="1">
            <a:spLocks noChangeArrowheads="1"/>
          </p:cNvSpPr>
          <p:nvPr/>
        </p:nvSpPr>
        <p:spPr bwMode="auto">
          <a:xfrm>
            <a:off x="1531327" y="3575539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3.</a:t>
            </a:r>
          </a:p>
        </p:txBody>
      </p:sp>
      <p:sp>
        <p:nvSpPr>
          <p:cNvPr id="266259" name="Text Box 19"/>
          <p:cNvSpPr txBox="1">
            <a:spLocks noChangeArrowheads="1"/>
          </p:cNvSpPr>
          <p:nvPr/>
        </p:nvSpPr>
        <p:spPr bwMode="auto">
          <a:xfrm>
            <a:off x="1531327" y="4349262"/>
            <a:ext cx="3843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4.</a:t>
            </a:r>
          </a:p>
        </p:txBody>
      </p:sp>
      <p:sp>
        <p:nvSpPr>
          <p:cNvPr id="15380" name="Rectangle 21"/>
          <p:cNvSpPr>
            <a:spLocks noChangeArrowheads="1"/>
          </p:cNvSpPr>
          <p:nvPr/>
        </p:nvSpPr>
        <p:spPr bwMode="auto">
          <a:xfrm>
            <a:off x="0" y="30605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6260" name="Object 20"/>
          <p:cNvGraphicFramePr>
            <a:graphicFrameLocks noChangeAspect="1"/>
          </p:cNvGraphicFramePr>
          <p:nvPr/>
        </p:nvGraphicFramePr>
        <p:xfrm>
          <a:off x="2039815" y="4976447"/>
          <a:ext cx="1055077" cy="635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3" imgW="647419" imgH="393529" progId="Equation.3">
                  <p:embed/>
                </p:oleObj>
              </mc:Choice>
              <mc:Fallback>
                <p:oleObj name="Equation" r:id="rId1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815" y="4976447"/>
                        <a:ext cx="1055077" cy="635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1532792" y="5122985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376448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6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66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/>
      <p:bldP spid="266255" grpId="0"/>
      <p:bldP spid="266256" grpId="0"/>
      <p:bldP spid="266257" grpId="0"/>
      <p:bldP spid="266258" grpId="0"/>
      <p:bldP spid="266259" grpId="0"/>
      <p:bldP spid="2662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F945D14F-61BC-49CB-8EA0-266AF12F5762}" type="slidenum">
              <a:rPr lang="en-US" altLang="id-ID" sz="1108">
                <a:latin typeface="Arial Black" panose="020B0A04020102020204" pitchFamily="34" charset="0"/>
              </a:rPr>
              <a:pPr/>
              <a:t>18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899746" y="832339"/>
            <a:ext cx="508504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 b="1"/>
              <a:t>Limit Tak Hingga dan Limit di Tak Hingga</a:t>
            </a:r>
          </a:p>
        </p:txBody>
      </p:sp>
      <p:sp>
        <p:nvSpPr>
          <p:cNvPr id="235525" name="Text Box 5"/>
          <p:cNvSpPr txBox="1">
            <a:spLocks noChangeArrowheads="1"/>
          </p:cNvSpPr>
          <p:nvPr/>
        </p:nvSpPr>
        <p:spPr bwMode="auto">
          <a:xfrm>
            <a:off x="844062" y="1318847"/>
            <a:ext cx="2296258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id-ID" sz="1846" b="1"/>
              <a:t>Limit Tak Hingga</a:t>
            </a:r>
          </a:p>
          <a:p>
            <a:pPr algn="ctr"/>
            <a:endParaRPr lang="en-US" altLang="id-ID" sz="1846"/>
          </a:p>
        </p:txBody>
      </p:sp>
      <p:graphicFrame>
        <p:nvGraphicFramePr>
          <p:cNvPr id="235526" name="Object 6"/>
          <p:cNvGraphicFramePr>
            <a:graphicFrameLocks noChangeAspect="1"/>
          </p:cNvGraphicFramePr>
          <p:nvPr/>
        </p:nvGraphicFramePr>
        <p:xfrm>
          <a:off x="981808" y="1866900"/>
          <a:ext cx="5435112" cy="5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3" imgW="3047760" imgH="291960" progId="Equation.3">
                  <p:embed/>
                </p:oleObj>
              </mc:Choice>
              <mc:Fallback>
                <p:oleObj name="Equation" r:id="rId3" imgW="304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808" y="1866900"/>
                        <a:ext cx="5435112" cy="52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7" name="Object 7"/>
          <p:cNvGraphicFramePr>
            <a:graphicFrameLocks noChangeAspect="1"/>
          </p:cNvGraphicFramePr>
          <p:nvPr/>
        </p:nvGraphicFramePr>
        <p:xfrm>
          <a:off x="6438901" y="1677866"/>
          <a:ext cx="1269023" cy="792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5" imgW="710891" imgH="444307" progId="Equation.3">
                  <p:embed/>
                </p:oleObj>
              </mc:Choice>
              <mc:Fallback>
                <p:oleObj name="Equation" r:id="rId5" imgW="71089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1" y="1677866"/>
                        <a:ext cx="1269023" cy="792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8" name="Object 8"/>
          <p:cNvGraphicFramePr>
            <a:graphicFrameLocks noChangeAspect="1"/>
          </p:cNvGraphicFramePr>
          <p:nvPr>
            <p:ph/>
          </p:nvPr>
        </p:nvGraphicFramePr>
        <p:xfrm>
          <a:off x="1195754" y="2514600"/>
          <a:ext cx="5345723" cy="373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7" imgW="2908080" imgH="203040" progId="Equation.3">
                  <p:embed/>
                </p:oleObj>
              </mc:Choice>
              <mc:Fallback>
                <p:oleObj name="Equation" r:id="rId7" imgW="290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754" y="2514600"/>
                        <a:ext cx="5345723" cy="373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0" name="Object 10"/>
          <p:cNvGraphicFramePr>
            <a:graphicFrameLocks noChangeAspect="1"/>
          </p:cNvGraphicFramePr>
          <p:nvPr/>
        </p:nvGraphicFramePr>
        <p:xfrm>
          <a:off x="1181100" y="2982058"/>
          <a:ext cx="5697415" cy="350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9" imgW="3251160" imgH="203040" progId="Equation.3">
                  <p:embed/>
                </p:oleObj>
              </mc:Choice>
              <mc:Fallback>
                <p:oleObj name="Equation" r:id="rId9" imgW="3251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982058"/>
                        <a:ext cx="5697415" cy="350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1" name="Object 11"/>
          <p:cNvGraphicFramePr>
            <a:graphicFrameLocks noChangeAspect="1"/>
          </p:cNvGraphicFramePr>
          <p:nvPr/>
        </p:nvGraphicFramePr>
        <p:xfrm>
          <a:off x="1125415" y="3405554"/>
          <a:ext cx="5908431" cy="37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11" imgW="3162240" imgH="203040" progId="Equation.3">
                  <p:embed/>
                </p:oleObj>
              </mc:Choice>
              <mc:Fallback>
                <p:oleObj name="Equation" r:id="rId11" imgW="3162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5" y="3405554"/>
                        <a:ext cx="5908431" cy="37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32" name="Object 12"/>
          <p:cNvGraphicFramePr>
            <a:graphicFrameLocks noChangeAspect="1"/>
          </p:cNvGraphicFramePr>
          <p:nvPr/>
        </p:nvGraphicFramePr>
        <p:xfrm>
          <a:off x="1181100" y="3840773"/>
          <a:ext cx="54160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13" imgW="2997000" imgH="203040" progId="Equation.3">
                  <p:embed/>
                </p:oleObj>
              </mc:Choice>
              <mc:Fallback>
                <p:oleObj name="Equation" r:id="rId13" imgW="299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3840773"/>
                        <a:ext cx="54160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1040423" y="4349262"/>
            <a:ext cx="63966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Ctt :</a:t>
            </a:r>
          </a:p>
        </p:txBody>
      </p:sp>
      <p:sp>
        <p:nvSpPr>
          <p:cNvPr id="235534" name="Text Box 14"/>
          <p:cNvSpPr txBox="1">
            <a:spLocks noChangeArrowheads="1"/>
          </p:cNvSpPr>
          <p:nvPr/>
        </p:nvSpPr>
        <p:spPr bwMode="auto">
          <a:xfrm>
            <a:off x="1743808" y="4350728"/>
            <a:ext cx="6929397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g(x) </a:t>
            </a:r>
            <a:r>
              <a:rPr lang="en-US" altLang="id-ID" sz="1846">
                <a:sym typeface="Wingdings" panose="05000000000000000000" pitchFamily="2" charset="2"/>
              </a:rPr>
              <a:t> 0 dari arah atas maksudnya g(x) menuju 0 dari nilai g(x)</a:t>
            </a:r>
          </a:p>
          <a:p>
            <a:r>
              <a:rPr lang="en-US" altLang="id-ID" sz="1846">
                <a:sym typeface="Wingdings" panose="05000000000000000000" pitchFamily="2" charset="2"/>
              </a:rPr>
              <a:t>positif.</a:t>
            </a:r>
            <a:r>
              <a:rPr lang="en-US" altLang="id-ID" sz="1846"/>
              <a:t> </a:t>
            </a:r>
          </a:p>
        </p:txBody>
      </p:sp>
      <p:sp>
        <p:nvSpPr>
          <p:cNvPr id="235535" name="Text Box 15"/>
          <p:cNvSpPr txBox="1">
            <a:spLocks noChangeArrowheads="1"/>
          </p:cNvSpPr>
          <p:nvPr/>
        </p:nvSpPr>
        <p:spPr bwMode="auto">
          <a:xfrm>
            <a:off x="1739412" y="5102470"/>
            <a:ext cx="7181068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g(x) </a:t>
            </a:r>
            <a:r>
              <a:rPr lang="en-US" altLang="id-ID" sz="1846">
                <a:sym typeface="Wingdings" panose="05000000000000000000" pitchFamily="2" charset="2"/>
              </a:rPr>
              <a:t> 0 dari arah bawah maksudnya g(x) menuju 0 dari nilai g(x)</a:t>
            </a:r>
          </a:p>
          <a:p>
            <a:r>
              <a:rPr lang="en-US" altLang="id-ID" sz="1846">
                <a:sym typeface="Wingdings" panose="05000000000000000000" pitchFamily="2" charset="2"/>
              </a:rPr>
              <a:t>negatif.</a:t>
            </a:r>
            <a:r>
              <a:rPr lang="en-US" altLang="id-ID" sz="1846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334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3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5" grpId="0"/>
      <p:bldP spid="235533" grpId="0"/>
      <p:bldP spid="235534" grpId="0"/>
      <p:bldP spid="2355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E0824977-7155-4CEF-A6C2-47D69BAC6CFF}" type="slidenum">
              <a:rPr lang="en-US" altLang="id-ID" sz="1108">
                <a:latin typeface="Arial Black" panose="020B0A04020102020204" pitchFamily="34" charset="0"/>
              </a:rPr>
              <a:pPr/>
              <a:t>19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688731" y="615462"/>
            <a:ext cx="16871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Hitung</a:t>
            </a:r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73" name="Object 5"/>
          <p:cNvGraphicFramePr>
            <a:graphicFrameLocks noChangeAspect="1"/>
          </p:cNvGraphicFramePr>
          <p:nvPr/>
        </p:nvGraphicFramePr>
        <p:xfrm>
          <a:off x="1066800" y="1172308"/>
          <a:ext cx="914400" cy="584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3" imgW="660400" imgH="419100" progId="Equation.3">
                  <p:embed/>
                </p:oleObj>
              </mc:Choice>
              <mc:Fallback>
                <p:oleObj name="Equation" r:id="rId3" imgW="660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72308"/>
                        <a:ext cx="914400" cy="584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723482" y="1248508"/>
            <a:ext cx="3818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a.</a:t>
            </a:r>
          </a:p>
        </p:txBody>
      </p:sp>
      <p:sp>
        <p:nvSpPr>
          <p:cNvPr id="17423" name="Rectangle 9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76" name="Object 8"/>
          <p:cNvGraphicFramePr>
            <a:graphicFrameLocks noChangeAspect="1"/>
          </p:cNvGraphicFramePr>
          <p:nvPr/>
        </p:nvGraphicFramePr>
        <p:xfrm>
          <a:off x="2813538" y="1172308"/>
          <a:ext cx="1055077" cy="611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5" imgW="723586" imgH="418918" progId="Equation.3">
                  <p:embed/>
                </p:oleObj>
              </mc:Choice>
              <mc:Fallback>
                <p:oleObj name="Equation" r:id="rId5" imgW="723586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538" y="1172308"/>
                        <a:ext cx="1055077" cy="611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Rectangle 11"/>
          <p:cNvSpPr>
            <a:spLocks noChangeArrowheads="1"/>
          </p:cNvSpPr>
          <p:nvPr/>
        </p:nvSpPr>
        <p:spPr bwMode="auto">
          <a:xfrm>
            <a:off x="0" y="30605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78" name="Object 10"/>
          <p:cNvGraphicFramePr>
            <a:graphicFrameLocks noChangeAspect="1"/>
          </p:cNvGraphicFramePr>
          <p:nvPr/>
        </p:nvGraphicFramePr>
        <p:xfrm>
          <a:off x="4601308" y="1172308"/>
          <a:ext cx="984738" cy="62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7" imgW="622030" imgH="393529" progId="Equation.3">
                  <p:embed/>
                </p:oleObj>
              </mc:Choice>
              <mc:Fallback>
                <p:oleObj name="Equation" r:id="rId7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308" y="1172308"/>
                        <a:ext cx="984738" cy="621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80" name="Text Box 12"/>
          <p:cNvSpPr txBox="1">
            <a:spLocks noChangeArrowheads="1"/>
          </p:cNvSpPr>
          <p:nvPr/>
        </p:nvSpPr>
        <p:spPr bwMode="auto">
          <a:xfrm>
            <a:off x="2547172" y="1318847"/>
            <a:ext cx="38619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b.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4362721" y="1304193"/>
            <a:ext cx="3658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c.</a:t>
            </a:r>
          </a:p>
        </p:txBody>
      </p:sp>
      <p:sp>
        <p:nvSpPr>
          <p:cNvPr id="237582" name="Text Box 14"/>
          <p:cNvSpPr txBox="1">
            <a:spLocks noChangeArrowheads="1"/>
          </p:cNvSpPr>
          <p:nvPr/>
        </p:nvSpPr>
        <p:spPr bwMode="auto">
          <a:xfrm>
            <a:off x="703385" y="1811216"/>
            <a:ext cx="9124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</a:t>
            </a:r>
          </a:p>
        </p:txBody>
      </p:sp>
      <p:sp>
        <p:nvSpPr>
          <p:cNvPr id="237583" name="Text Box 15"/>
          <p:cNvSpPr txBox="1">
            <a:spLocks noChangeArrowheads="1"/>
          </p:cNvSpPr>
          <p:nvPr/>
        </p:nvSpPr>
        <p:spPr bwMode="auto">
          <a:xfrm>
            <a:off x="837782" y="2373924"/>
            <a:ext cx="3818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a.</a:t>
            </a:r>
          </a:p>
        </p:txBody>
      </p:sp>
      <p:sp>
        <p:nvSpPr>
          <p:cNvPr id="17429" name="Rectangle 17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84" name="Object 16"/>
          <p:cNvGraphicFramePr>
            <a:graphicFrameLocks noChangeAspect="1"/>
          </p:cNvGraphicFramePr>
          <p:nvPr/>
        </p:nvGraphicFramePr>
        <p:xfrm>
          <a:off x="1280746" y="2407628"/>
          <a:ext cx="1688123" cy="452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9" imgW="1104900" imgH="292100" progId="Equation.3">
                  <p:embed/>
                </p:oleObj>
              </mc:Choice>
              <mc:Fallback>
                <p:oleObj name="Equation" r:id="rId9" imgW="11049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746" y="2407628"/>
                        <a:ext cx="1688123" cy="4528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3165231" y="2400300"/>
            <a:ext cx="5537542" cy="9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,g(x)=x-1 akan menuju 0 dari arah bawah, karena </a:t>
            </a:r>
          </a:p>
          <a:p>
            <a:r>
              <a:rPr lang="en-US" altLang="id-ID" sz="1846"/>
              <a:t>x </a:t>
            </a:r>
            <a:r>
              <a:rPr lang="en-US" altLang="id-ID" sz="1846">
                <a:sym typeface="Wingdings" panose="05000000000000000000" pitchFamily="2" charset="2"/>
              </a:rPr>
              <a:t> 1 dari kiri berarti x lebih kecil dari 1, akibatnya</a:t>
            </a:r>
          </a:p>
          <a:p>
            <a:r>
              <a:rPr lang="en-US" altLang="id-ID" sz="1846">
                <a:sym typeface="Wingdings" panose="05000000000000000000" pitchFamily="2" charset="2"/>
              </a:rPr>
              <a:t>x-1 akan bernilai negatif</a:t>
            </a:r>
            <a:endParaRPr lang="en-US" altLang="id-ID" sz="1846"/>
          </a:p>
        </p:txBody>
      </p:sp>
      <p:sp>
        <p:nvSpPr>
          <p:cNvPr id="237587" name="Text Box 19"/>
          <p:cNvSpPr txBox="1">
            <a:spLocks noChangeArrowheads="1"/>
          </p:cNvSpPr>
          <p:nvPr/>
        </p:nvSpPr>
        <p:spPr bwMode="auto">
          <a:xfrm>
            <a:off x="1213339" y="3282462"/>
            <a:ext cx="122065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Sehingga </a:t>
            </a:r>
          </a:p>
        </p:txBody>
      </p:sp>
      <p:sp>
        <p:nvSpPr>
          <p:cNvPr id="17432" name="Rectangle 21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88" name="Object 20"/>
          <p:cNvGraphicFramePr>
            <a:graphicFrameLocks noChangeAspect="1"/>
          </p:cNvGraphicFramePr>
          <p:nvPr/>
        </p:nvGraphicFramePr>
        <p:xfrm>
          <a:off x="2529254" y="3423139"/>
          <a:ext cx="1691054" cy="71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11" imgW="990360" imgH="419040" progId="Equation.3">
                  <p:embed/>
                </p:oleObj>
              </mc:Choice>
              <mc:Fallback>
                <p:oleObj name="Equation" r:id="rId11" imgW="990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9254" y="3423139"/>
                        <a:ext cx="1691054" cy="71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90" name="Text Box 22"/>
          <p:cNvSpPr txBox="1">
            <a:spLocks noChangeArrowheads="1"/>
          </p:cNvSpPr>
          <p:nvPr/>
        </p:nvSpPr>
        <p:spPr bwMode="auto">
          <a:xfrm>
            <a:off x="815087" y="4252547"/>
            <a:ext cx="38619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b.</a:t>
            </a:r>
          </a:p>
        </p:txBody>
      </p:sp>
      <p:graphicFrame>
        <p:nvGraphicFramePr>
          <p:cNvPr id="237591" name="Object 23"/>
          <p:cNvGraphicFramePr>
            <a:graphicFrameLocks noChangeAspect="1"/>
          </p:cNvGraphicFramePr>
          <p:nvPr>
            <p:ph sz="half" idx="1"/>
          </p:nvPr>
        </p:nvGraphicFramePr>
        <p:xfrm>
          <a:off x="1195754" y="4240823"/>
          <a:ext cx="1828800" cy="47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13" imgW="1130040" imgH="291960" progId="Equation.3">
                  <p:embed/>
                </p:oleObj>
              </mc:Choice>
              <mc:Fallback>
                <p:oleObj name="Equation" r:id="rId13" imgW="11300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754" y="4240823"/>
                        <a:ext cx="1828800" cy="473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93" name="Text Box 25"/>
          <p:cNvSpPr txBox="1">
            <a:spLocks noChangeArrowheads="1"/>
          </p:cNvSpPr>
          <p:nvPr/>
        </p:nvSpPr>
        <p:spPr bwMode="auto">
          <a:xfrm>
            <a:off x="3283928" y="4196862"/>
            <a:ext cx="5795176" cy="122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                akan menuju 0 dari arah atas, karena </a:t>
            </a:r>
          </a:p>
          <a:p>
            <a:r>
              <a:rPr lang="en-US" altLang="id-ID" sz="1846"/>
              <a:t>x </a:t>
            </a:r>
            <a:r>
              <a:rPr lang="en-US" altLang="id-ID" sz="1846">
                <a:sym typeface="Wingdings" panose="05000000000000000000" pitchFamily="2" charset="2"/>
              </a:rPr>
              <a:t> -1 dari kiri berarti x lebih kecil dari -1, tapi</a:t>
            </a:r>
          </a:p>
          <a:p>
            <a:r>
              <a:rPr lang="en-US" altLang="id-ID" sz="1846">
                <a:sym typeface="Wingdings" panose="05000000000000000000" pitchFamily="2" charset="2"/>
              </a:rPr>
              <a:t>bilangan negatif yang lebih kecil dari -1 jika dikuadrat</a:t>
            </a:r>
          </a:p>
          <a:p>
            <a:r>
              <a:rPr lang="en-US" altLang="id-ID" sz="1846">
                <a:sym typeface="Wingdings" panose="05000000000000000000" pitchFamily="2" charset="2"/>
              </a:rPr>
              <a:t>kan lebih besar dari 1 sehingga          bernilai positif</a:t>
            </a:r>
            <a:endParaRPr lang="en-US" altLang="id-ID" sz="1846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0" y="313530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94" name="Object 26"/>
          <p:cNvGraphicFramePr>
            <a:graphicFrameLocks noChangeAspect="1"/>
          </p:cNvGraphicFramePr>
          <p:nvPr/>
        </p:nvGraphicFramePr>
        <p:xfrm>
          <a:off x="3273669" y="4243754"/>
          <a:ext cx="1266092" cy="345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15" imgW="838200" imgH="228600" progId="Equation.3">
                  <p:embed/>
                </p:oleObj>
              </mc:Choice>
              <mc:Fallback>
                <p:oleObj name="Equation" r:id="rId15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669" y="4243754"/>
                        <a:ext cx="1266092" cy="345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6" name="Rectangle 29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37596" name="Object 28"/>
          <p:cNvGraphicFramePr>
            <a:graphicFrameLocks noChangeAspect="1"/>
          </p:cNvGraphicFramePr>
          <p:nvPr/>
        </p:nvGraphicFramePr>
        <p:xfrm>
          <a:off x="6661638" y="5111262"/>
          <a:ext cx="562708" cy="288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17" imgW="393529" imgH="203112" progId="Equation.3">
                  <p:embed/>
                </p:oleObj>
              </mc:Choice>
              <mc:Fallback>
                <p:oleObj name="Equation" r:id="rId17" imgW="39352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638" y="5111262"/>
                        <a:ext cx="562708" cy="288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598" name="Text Box 30"/>
          <p:cNvSpPr txBox="1">
            <a:spLocks noChangeArrowheads="1"/>
          </p:cNvSpPr>
          <p:nvPr/>
        </p:nvSpPr>
        <p:spPr bwMode="auto">
          <a:xfrm>
            <a:off x="1336431" y="5454162"/>
            <a:ext cx="122065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Sehingga </a:t>
            </a:r>
          </a:p>
        </p:txBody>
      </p:sp>
      <p:graphicFrame>
        <p:nvGraphicFramePr>
          <p:cNvPr id="237599" name="Object 31"/>
          <p:cNvGraphicFramePr>
            <a:graphicFrameLocks noChangeAspect="1"/>
          </p:cNvGraphicFramePr>
          <p:nvPr>
            <p:ph sz="half" idx="2"/>
          </p:nvPr>
        </p:nvGraphicFramePr>
        <p:xfrm>
          <a:off x="2532185" y="5679831"/>
          <a:ext cx="1828800" cy="725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19" imgW="1054080" imgH="419040" progId="Equation.3">
                  <p:embed/>
                </p:oleObj>
              </mc:Choice>
              <mc:Fallback>
                <p:oleObj name="Equation" r:id="rId19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185" y="5679831"/>
                        <a:ext cx="1828800" cy="725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78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3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3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3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3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3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3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3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3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3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3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3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3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3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3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3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  <p:bldP spid="237575" grpId="0"/>
      <p:bldP spid="237580" grpId="0"/>
      <p:bldP spid="237581" grpId="0"/>
      <p:bldP spid="237582" grpId="0"/>
      <p:bldP spid="237583" grpId="0"/>
      <p:bldP spid="237586" grpId="0"/>
      <p:bldP spid="237587" grpId="0"/>
      <p:bldP spid="237590" grpId="0"/>
      <p:bldP spid="237593" grpId="0"/>
      <p:bldP spid="2375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60E5EE0E-87A5-4B04-9734-9EDDE0077083}" type="slidenum">
              <a:rPr lang="en-US" altLang="id-ID" sz="1292">
                <a:latin typeface="Arial" panose="020B0604020202020204" pitchFamily="34" charset="0"/>
              </a:rPr>
              <a:pPr/>
              <a:t>2</a:t>
            </a:fld>
            <a:endParaRPr lang="en-US" altLang="id-ID" sz="1292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396" y="33759"/>
            <a:ext cx="7666892" cy="957865"/>
          </a:xfrm>
        </p:spPr>
        <p:txBody>
          <a:bodyPr/>
          <a:lstStyle/>
          <a:p>
            <a:pPr eaLnBrk="1" hangingPunct="1"/>
            <a:r>
              <a:rPr lang="en-US" altLang="id-ID" sz="3508" b="1" dirty="0"/>
              <a:t>LIMIT DAN KEKONTINUAN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838" y="1268761"/>
            <a:ext cx="7860653" cy="508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50457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CF9B0849-0EFE-45CE-82AD-7676B810CB58}" type="slidenum">
              <a:rPr lang="en-US" altLang="id-ID" sz="1108">
                <a:latin typeface="Arial Black" panose="020B0A04020102020204" pitchFamily="34" charset="0"/>
              </a:rPr>
              <a:pPr/>
              <a:t>20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768132" y="615462"/>
            <a:ext cx="3658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c.</a:t>
            </a:r>
          </a:p>
        </p:txBody>
      </p:sp>
      <p:graphicFrame>
        <p:nvGraphicFramePr>
          <p:cNvPr id="240645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1688123" y="1178170"/>
          <a:ext cx="1406769" cy="44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876240" imgH="279360" progId="Equation.3">
                  <p:embed/>
                </p:oleObj>
              </mc:Choice>
              <mc:Fallback>
                <p:oleObj name="Equation" r:id="rId3" imgW="876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1178170"/>
                        <a:ext cx="1406769" cy="448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47" name="Line 7"/>
          <p:cNvSpPr>
            <a:spLocks noChangeShapeType="1"/>
          </p:cNvSpPr>
          <p:nvPr/>
        </p:nvSpPr>
        <p:spPr bwMode="auto">
          <a:xfrm>
            <a:off x="5486400" y="826477"/>
            <a:ext cx="0" cy="1406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0648" name="Line 8"/>
          <p:cNvSpPr>
            <a:spLocks noChangeShapeType="1"/>
          </p:cNvSpPr>
          <p:nvPr/>
        </p:nvSpPr>
        <p:spPr bwMode="auto">
          <a:xfrm>
            <a:off x="4783016" y="1529862"/>
            <a:ext cx="21804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0649" name="Text Box 9"/>
          <p:cNvSpPr txBox="1">
            <a:spLocks noChangeArrowheads="1"/>
          </p:cNvSpPr>
          <p:nvPr/>
        </p:nvSpPr>
        <p:spPr bwMode="auto">
          <a:xfrm>
            <a:off x="3376247" y="1172308"/>
            <a:ext cx="57259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dan</a:t>
            </a:r>
          </a:p>
        </p:txBody>
      </p:sp>
      <p:sp>
        <p:nvSpPr>
          <p:cNvPr id="240652" name="Freeform 12"/>
          <p:cNvSpPr>
            <a:spLocks/>
          </p:cNvSpPr>
          <p:nvPr/>
        </p:nvSpPr>
        <p:spPr bwMode="auto">
          <a:xfrm>
            <a:off x="5486400" y="1107831"/>
            <a:ext cx="184731" cy="376385"/>
          </a:xfrm>
          <a:custGeom>
            <a:avLst/>
            <a:gdLst>
              <a:gd name="T0" fmla="*/ 0 w 576"/>
              <a:gd name="T1" fmla="*/ 457200 h 432"/>
              <a:gd name="T2" fmla="*/ 152400 w 576"/>
              <a:gd name="T3" fmla="*/ 228600 h 432"/>
              <a:gd name="T4" fmla="*/ 381000 w 576"/>
              <a:gd name="T5" fmla="*/ 0 h 432"/>
              <a:gd name="T6" fmla="*/ 685800 w 576"/>
              <a:gd name="T7" fmla="*/ 228600 h 432"/>
              <a:gd name="T8" fmla="*/ 914400 w 576"/>
              <a:gd name="T9" fmla="*/ 68580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432"/>
              <a:gd name="T17" fmla="*/ 576 w 576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432">
                <a:moveTo>
                  <a:pt x="0" y="288"/>
                </a:moveTo>
                <a:cubicBezTo>
                  <a:pt x="28" y="240"/>
                  <a:pt x="56" y="192"/>
                  <a:pt x="96" y="144"/>
                </a:cubicBezTo>
                <a:cubicBezTo>
                  <a:pt x="136" y="96"/>
                  <a:pt x="184" y="0"/>
                  <a:pt x="240" y="0"/>
                </a:cubicBezTo>
                <a:cubicBezTo>
                  <a:pt x="296" y="0"/>
                  <a:pt x="376" y="72"/>
                  <a:pt x="432" y="144"/>
                </a:cubicBezTo>
                <a:cubicBezTo>
                  <a:pt x="488" y="216"/>
                  <a:pt x="532" y="324"/>
                  <a:pt x="576" y="4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5824971" y="867508"/>
            <a:ext cx="950901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477"/>
              <a:t>f(x)=sinx</a:t>
            </a:r>
          </a:p>
        </p:txBody>
      </p:sp>
      <p:graphicFrame>
        <p:nvGraphicFramePr>
          <p:cNvPr id="240654" name="Object 14"/>
          <p:cNvGraphicFramePr>
            <a:graphicFrameLocks noChangeAspect="1"/>
          </p:cNvGraphicFramePr>
          <p:nvPr/>
        </p:nvGraphicFramePr>
        <p:xfrm>
          <a:off x="6052039" y="1529862"/>
          <a:ext cx="211015" cy="21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5" imgW="139700" imgH="139700" progId="Equation.3">
                  <p:embed/>
                </p:oleObj>
              </mc:Choice>
              <mc:Fallback>
                <p:oleObj name="Equation" r:id="rId5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039" y="1529862"/>
                        <a:ext cx="211015" cy="211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6263376" y="1430216"/>
            <a:ext cx="27924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477"/>
              <a:t>x</a:t>
            </a:r>
          </a:p>
        </p:txBody>
      </p:sp>
      <p:sp>
        <p:nvSpPr>
          <p:cNvPr id="240658" name="Line 18"/>
          <p:cNvSpPr>
            <a:spLocks noChangeShapeType="1"/>
          </p:cNvSpPr>
          <p:nvPr/>
        </p:nvSpPr>
        <p:spPr bwMode="auto">
          <a:xfrm>
            <a:off x="6330462" y="1529862"/>
            <a:ext cx="0" cy="21101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0659" name="Line 19"/>
          <p:cNvSpPr>
            <a:spLocks noChangeShapeType="1"/>
          </p:cNvSpPr>
          <p:nvPr/>
        </p:nvSpPr>
        <p:spPr bwMode="auto">
          <a:xfrm flipH="1">
            <a:off x="5486400" y="1740877"/>
            <a:ext cx="844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0662" name="Text Box 22"/>
          <p:cNvSpPr txBox="1">
            <a:spLocks noChangeArrowheads="1"/>
          </p:cNvSpPr>
          <p:nvPr/>
        </p:nvSpPr>
        <p:spPr bwMode="auto">
          <a:xfrm>
            <a:off x="1532792" y="2168770"/>
            <a:ext cx="7250896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x menuju    dari arah kanan maka nilai sinx menuju 0 dari arah</a:t>
            </a:r>
          </a:p>
          <a:p>
            <a:r>
              <a:rPr lang="en-US" altLang="id-ID" sz="1846"/>
              <a:t>bawah(arah nilai sinx negatif)</a:t>
            </a:r>
          </a:p>
        </p:txBody>
      </p:sp>
      <p:graphicFrame>
        <p:nvGraphicFramePr>
          <p:cNvPr id="240663" name="Object 23"/>
          <p:cNvGraphicFramePr>
            <a:graphicFrameLocks noChangeAspect="1"/>
          </p:cNvGraphicFramePr>
          <p:nvPr>
            <p:ph sz="half" idx="2"/>
          </p:nvPr>
        </p:nvGraphicFramePr>
        <p:xfrm>
          <a:off x="2672862" y="3371851"/>
          <a:ext cx="1688123" cy="687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7" imgW="965160" imgH="393480" progId="Equation.3">
                  <p:embed/>
                </p:oleObj>
              </mc:Choice>
              <mc:Fallback>
                <p:oleObj name="Equation" r:id="rId7" imgW="965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862" y="3371851"/>
                        <a:ext cx="1688123" cy="687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66" name="Text Box 26"/>
          <p:cNvSpPr txBox="1">
            <a:spLocks noChangeArrowheads="1"/>
          </p:cNvSpPr>
          <p:nvPr/>
        </p:nvSpPr>
        <p:spPr bwMode="auto">
          <a:xfrm>
            <a:off x="1506415" y="3012831"/>
            <a:ext cx="119455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sehingga </a:t>
            </a:r>
          </a:p>
        </p:txBody>
      </p:sp>
      <p:sp>
        <p:nvSpPr>
          <p:cNvPr id="240667" name="Text Box 27"/>
          <p:cNvSpPr txBox="1">
            <a:spLocks noChangeArrowheads="1"/>
          </p:cNvSpPr>
          <p:nvPr/>
        </p:nvSpPr>
        <p:spPr bwMode="auto">
          <a:xfrm>
            <a:off x="1462454" y="621324"/>
            <a:ext cx="9092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Karena</a:t>
            </a:r>
          </a:p>
        </p:txBody>
      </p:sp>
      <p:sp>
        <p:nvSpPr>
          <p:cNvPr id="18451" name="Rectangle 29"/>
          <p:cNvSpPr>
            <a:spLocks noChangeArrowheads="1"/>
          </p:cNvSpPr>
          <p:nvPr/>
        </p:nvSpPr>
        <p:spPr bwMode="auto">
          <a:xfrm>
            <a:off x="0" y="317047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0668" name="Object 28"/>
          <p:cNvGraphicFramePr>
            <a:graphicFrameLocks noChangeAspect="1"/>
          </p:cNvGraphicFramePr>
          <p:nvPr/>
        </p:nvGraphicFramePr>
        <p:xfrm>
          <a:off x="3094893" y="2303585"/>
          <a:ext cx="211015" cy="21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9" imgW="139700" imgH="139700" progId="Equation.3">
                  <p:embed/>
                </p:oleObj>
              </mc:Choice>
              <mc:Fallback>
                <p:oleObj name="Equation" r:id="rId9" imgW="1397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893" y="2303585"/>
                        <a:ext cx="211015" cy="211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70" name="Line 30"/>
          <p:cNvSpPr>
            <a:spLocks noChangeShapeType="1"/>
          </p:cNvSpPr>
          <p:nvPr/>
        </p:nvSpPr>
        <p:spPr bwMode="auto">
          <a:xfrm flipH="1">
            <a:off x="6260123" y="1459523"/>
            <a:ext cx="70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0671" name="Line 31"/>
          <p:cNvSpPr>
            <a:spLocks noChangeShapeType="1"/>
          </p:cNvSpPr>
          <p:nvPr/>
        </p:nvSpPr>
        <p:spPr bwMode="auto">
          <a:xfrm flipV="1">
            <a:off x="5416062" y="1600200"/>
            <a:ext cx="0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845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4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0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4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4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4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4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4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4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4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4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4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4" grpId="0"/>
      <p:bldP spid="240647" grpId="0" animBg="1"/>
      <p:bldP spid="240648" grpId="0" animBg="1"/>
      <p:bldP spid="240649" grpId="0"/>
      <p:bldP spid="240652" grpId="0" animBg="1"/>
      <p:bldP spid="240653" grpId="0"/>
      <p:bldP spid="240657" grpId="0"/>
      <p:bldP spid="240658" grpId="0" animBg="1"/>
      <p:bldP spid="240659" grpId="0" animBg="1"/>
      <p:bldP spid="240662" grpId="0"/>
      <p:bldP spid="240666" grpId="0"/>
      <p:bldP spid="240667" grpId="0"/>
      <p:bldP spid="240670" grpId="0" animBg="1"/>
      <p:bldP spid="2406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205F6BD6-7C22-4018-A47B-D50B08E303BB}" type="slidenum">
              <a:rPr lang="en-US" altLang="id-ID" sz="1108">
                <a:latin typeface="Arial Black" panose="020B0A04020102020204" pitchFamily="34" charset="0"/>
              </a:rPr>
              <a:pPr/>
              <a:t>21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854320" y="855785"/>
            <a:ext cx="2489784" cy="347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id-ID" sz="1846" b="1">
                <a:solidFill>
                  <a:srgbClr val="3333FF"/>
                </a:solidFill>
              </a:rPr>
              <a:t>Limit di Tak Hingga</a:t>
            </a:r>
            <a:endParaRPr lang="en-US" altLang="id-ID" sz="1846"/>
          </a:p>
        </p:txBody>
      </p:sp>
      <p:graphicFrame>
        <p:nvGraphicFramePr>
          <p:cNvPr id="243717" name="Object 5"/>
          <p:cNvGraphicFramePr>
            <a:graphicFrameLocks noChangeAspect="1"/>
          </p:cNvGraphicFramePr>
          <p:nvPr>
            <p:ph/>
          </p:nvPr>
        </p:nvGraphicFramePr>
        <p:xfrm>
          <a:off x="1277815" y="1506415"/>
          <a:ext cx="1195754" cy="41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3" imgW="812520" imgH="279360" progId="Equation.3">
                  <p:embed/>
                </p:oleObj>
              </mc:Choice>
              <mc:Fallback>
                <p:oleObj name="Equation" r:id="rId3" imgW="8125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815" y="1506415"/>
                        <a:ext cx="1195754" cy="411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899746" y="1465385"/>
            <a:ext cx="3818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a.</a:t>
            </a:r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2728546" y="1468316"/>
            <a:ext cx="62388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</a:t>
            </a:r>
          </a:p>
        </p:txBody>
      </p:sp>
      <p:sp>
        <p:nvSpPr>
          <p:cNvPr id="19468" name="Rectangle 10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3721" name="Object 9"/>
          <p:cNvGraphicFramePr>
            <a:graphicFrameLocks noChangeAspect="1"/>
          </p:cNvGraphicFramePr>
          <p:nvPr/>
        </p:nvGraphicFramePr>
        <p:xfrm>
          <a:off x="3516923" y="1503485"/>
          <a:ext cx="4220308" cy="307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5" imgW="2743200" imgH="203200" progId="Equation.3">
                  <p:embed/>
                </p:oleObj>
              </mc:Choice>
              <mc:Fallback>
                <p:oleObj name="Equation" r:id="rId5" imgW="2743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923" y="1503485"/>
                        <a:ext cx="4220308" cy="307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1162050" y="2098431"/>
            <a:ext cx="511069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atau f(x) mendekati L jika x menuju tak hingga</a:t>
            </a:r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>
            <a:off x="3446585" y="2514600"/>
            <a:ext cx="0" cy="1406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3725" name="Line 13"/>
          <p:cNvSpPr>
            <a:spLocks noChangeShapeType="1"/>
          </p:cNvSpPr>
          <p:nvPr/>
        </p:nvSpPr>
        <p:spPr bwMode="auto">
          <a:xfrm>
            <a:off x="2532184" y="3288323"/>
            <a:ext cx="33059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3726" name="Line 14"/>
          <p:cNvSpPr>
            <a:spLocks noChangeShapeType="1"/>
          </p:cNvSpPr>
          <p:nvPr/>
        </p:nvSpPr>
        <p:spPr bwMode="auto">
          <a:xfrm>
            <a:off x="2532185" y="2795954"/>
            <a:ext cx="316523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>
            <a:off x="3235569" y="2488224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L</a:t>
            </a:r>
          </a:p>
        </p:txBody>
      </p:sp>
      <p:sp>
        <p:nvSpPr>
          <p:cNvPr id="243728" name="Freeform 16"/>
          <p:cNvSpPr>
            <a:spLocks/>
          </p:cNvSpPr>
          <p:nvPr/>
        </p:nvSpPr>
        <p:spPr bwMode="auto">
          <a:xfrm>
            <a:off x="3657600" y="2842847"/>
            <a:ext cx="184731" cy="376385"/>
          </a:xfrm>
          <a:custGeom>
            <a:avLst/>
            <a:gdLst>
              <a:gd name="T0" fmla="*/ 0 w 1200"/>
              <a:gd name="T1" fmla="*/ 406400 h 256"/>
              <a:gd name="T2" fmla="*/ 457200 w 1200"/>
              <a:gd name="T3" fmla="*/ 177800 h 256"/>
              <a:gd name="T4" fmla="*/ 1143000 w 1200"/>
              <a:gd name="T5" fmla="*/ 25400 h 256"/>
              <a:gd name="T6" fmla="*/ 1905000 w 1200"/>
              <a:gd name="T7" fmla="*/ 25400 h 256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56"/>
              <a:gd name="T14" fmla="*/ 1200 w 1200"/>
              <a:gd name="T15" fmla="*/ 256 h 2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56">
                <a:moveTo>
                  <a:pt x="0" y="256"/>
                </a:moveTo>
                <a:cubicBezTo>
                  <a:pt x="84" y="204"/>
                  <a:pt x="168" y="152"/>
                  <a:pt x="288" y="112"/>
                </a:cubicBezTo>
                <a:cubicBezTo>
                  <a:pt x="408" y="72"/>
                  <a:pt x="568" y="32"/>
                  <a:pt x="720" y="16"/>
                </a:cubicBezTo>
                <a:cubicBezTo>
                  <a:pt x="872" y="0"/>
                  <a:pt x="1036" y="8"/>
                  <a:pt x="1200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4642339" y="3203331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243730" name="Line 18"/>
          <p:cNvSpPr>
            <a:spLocks noChangeShapeType="1"/>
          </p:cNvSpPr>
          <p:nvPr/>
        </p:nvSpPr>
        <p:spPr bwMode="auto">
          <a:xfrm>
            <a:off x="4923692" y="3429000"/>
            <a:ext cx="140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1110762" y="3991708"/>
            <a:ext cx="16871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Hitung</a:t>
            </a:r>
          </a:p>
        </p:txBody>
      </p:sp>
      <p:sp>
        <p:nvSpPr>
          <p:cNvPr id="19478" name="Rectangle 25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3736" name="Object 24"/>
          <p:cNvGraphicFramePr>
            <a:graphicFrameLocks noChangeAspect="1"/>
          </p:cNvGraphicFramePr>
          <p:nvPr/>
        </p:nvGraphicFramePr>
        <p:xfrm>
          <a:off x="1969477" y="4413739"/>
          <a:ext cx="1406769" cy="600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7" imgW="977900" imgH="419100" progId="Equation.3">
                  <p:embed/>
                </p:oleObj>
              </mc:Choice>
              <mc:Fallback>
                <p:oleObj name="Equation" r:id="rId7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77" y="4413739"/>
                        <a:ext cx="1406769" cy="6008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38" name="Text Box 26"/>
          <p:cNvSpPr txBox="1">
            <a:spLocks noChangeArrowheads="1"/>
          </p:cNvSpPr>
          <p:nvPr/>
        </p:nvSpPr>
        <p:spPr bwMode="auto">
          <a:xfrm>
            <a:off x="1055077" y="5032131"/>
            <a:ext cx="9124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</a:t>
            </a:r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0" y="300781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3739" name="Object 27"/>
          <p:cNvGraphicFramePr>
            <a:graphicFrameLocks noChangeAspect="1"/>
          </p:cNvGraphicFramePr>
          <p:nvPr/>
        </p:nvGraphicFramePr>
        <p:xfrm>
          <a:off x="3618035" y="5228493"/>
          <a:ext cx="2039815" cy="84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9" imgW="1219200" imgH="508000" progId="Equation.3">
                  <p:embed/>
                </p:oleObj>
              </mc:Choice>
              <mc:Fallback>
                <p:oleObj name="Equation" r:id="rId9" imgW="12192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8035" y="5228493"/>
                        <a:ext cx="2039815" cy="8455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1" name="Rectangle 30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3741" name="Object 29"/>
          <p:cNvGraphicFramePr>
            <a:graphicFrameLocks noChangeAspect="1"/>
          </p:cNvGraphicFramePr>
          <p:nvPr/>
        </p:nvGraphicFramePr>
        <p:xfrm>
          <a:off x="2000251" y="5297366"/>
          <a:ext cx="1547446" cy="662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11" imgW="977900" imgH="419100" progId="Equation.3">
                  <p:embed/>
                </p:oleObj>
              </mc:Choice>
              <mc:Fallback>
                <p:oleObj name="Equation" r:id="rId11" imgW="9779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1" y="5297366"/>
                        <a:ext cx="1547446" cy="662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2" name="Rectangle 32"/>
          <p:cNvSpPr>
            <a:spLocks noChangeArrowheads="1"/>
          </p:cNvSpPr>
          <p:nvPr/>
        </p:nvSpPr>
        <p:spPr bwMode="auto">
          <a:xfrm>
            <a:off x="0" y="28759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3743" name="Object 31"/>
          <p:cNvGraphicFramePr>
            <a:graphicFrameLocks noChangeAspect="1"/>
          </p:cNvGraphicFramePr>
          <p:nvPr/>
        </p:nvGraphicFramePr>
        <p:xfrm>
          <a:off x="5734050" y="5046785"/>
          <a:ext cx="1541585" cy="1164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13" imgW="1015920" imgH="761760" progId="Equation.3">
                  <p:embed/>
                </p:oleObj>
              </mc:Choice>
              <mc:Fallback>
                <p:oleObj name="Equation" r:id="rId13" imgW="10159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5046785"/>
                        <a:ext cx="1541585" cy="11649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7401658" y="5404339"/>
            <a:ext cx="77938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= 1/2</a:t>
            </a:r>
          </a:p>
        </p:txBody>
      </p:sp>
    </p:spTree>
    <p:extLst>
      <p:ext uri="{BB962C8B-B14F-4D97-AF65-F5344CB8AC3E}">
        <p14:creationId xmlns:p14="http://schemas.microsoft.com/office/powerpoint/2010/main" val="302479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841E-6 -1.96532E-6 L 0.04617 -1.96532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8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6" dur="20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4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4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4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/>
      <p:bldP spid="243719" grpId="0"/>
      <p:bldP spid="243720" grpId="0"/>
      <p:bldP spid="243723" grpId="0"/>
      <p:bldP spid="243724" grpId="0" animBg="1"/>
      <p:bldP spid="243725" grpId="0" animBg="1"/>
      <p:bldP spid="243726" grpId="0" animBg="1"/>
      <p:bldP spid="243727" grpId="0"/>
      <p:bldP spid="243728" grpId="0" animBg="1"/>
      <p:bldP spid="243729" grpId="0"/>
      <p:bldP spid="243730" grpId="0" animBg="1"/>
      <p:bldP spid="243730" grpId="1" animBg="1"/>
      <p:bldP spid="243731" grpId="0"/>
      <p:bldP spid="243738" grpId="0"/>
      <p:bldP spid="2437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EEC2976F-FFB6-4239-8CAE-C7110996A6A1}" type="slidenum">
              <a:rPr lang="en-US" altLang="id-ID" sz="1108">
                <a:latin typeface="Arial Black" panose="020B0A04020102020204" pitchFamily="34" charset="0"/>
              </a:rPr>
              <a:pPr/>
              <a:t>22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1285143" y="1374531"/>
          <a:ext cx="1270488" cy="41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863280" imgH="279360" progId="Equation.3">
                  <p:embed/>
                </p:oleObj>
              </mc:Choice>
              <mc:Fallback>
                <p:oleObj name="Equation" r:id="rId3" imgW="863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143" y="1374531"/>
                        <a:ext cx="1270488" cy="411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2743200" y="1318847"/>
            <a:ext cx="62388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</a:t>
            </a:r>
          </a:p>
        </p:txBody>
      </p:sp>
      <p:graphicFrame>
        <p:nvGraphicFramePr>
          <p:cNvPr id="248838" name="Object 6"/>
          <p:cNvGraphicFramePr>
            <a:graphicFrameLocks noChangeAspect="1"/>
          </p:cNvGraphicFramePr>
          <p:nvPr/>
        </p:nvGraphicFramePr>
        <p:xfrm>
          <a:off x="3543301" y="1433147"/>
          <a:ext cx="4123592" cy="307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5" imgW="2679480" imgH="203040" progId="Equation.3">
                  <p:embed/>
                </p:oleObj>
              </mc:Choice>
              <mc:Fallback>
                <p:oleObj name="Equation" r:id="rId5" imgW="267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1" y="1433147"/>
                        <a:ext cx="4123592" cy="307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1266092" y="1866901"/>
            <a:ext cx="580639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atau f(x) mendekati L jika x menuju minus tak hingga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829408" y="1304193"/>
            <a:ext cx="38619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</a:t>
            </a:r>
          </a:p>
        </p:txBody>
      </p:sp>
      <p:sp>
        <p:nvSpPr>
          <p:cNvPr id="248841" name="Line 9"/>
          <p:cNvSpPr>
            <a:spLocks noChangeShapeType="1"/>
          </p:cNvSpPr>
          <p:nvPr/>
        </p:nvSpPr>
        <p:spPr bwMode="auto">
          <a:xfrm>
            <a:off x="5134708" y="2514600"/>
            <a:ext cx="0" cy="14771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>
            <a:off x="2813538" y="3569677"/>
            <a:ext cx="39389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8844" name="Line 12"/>
          <p:cNvSpPr>
            <a:spLocks noChangeShapeType="1"/>
          </p:cNvSpPr>
          <p:nvPr/>
        </p:nvSpPr>
        <p:spPr bwMode="auto">
          <a:xfrm>
            <a:off x="2743200" y="3006969"/>
            <a:ext cx="4149969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8845" name="Freeform 13"/>
          <p:cNvSpPr>
            <a:spLocks/>
          </p:cNvSpPr>
          <p:nvPr/>
        </p:nvSpPr>
        <p:spPr bwMode="auto">
          <a:xfrm>
            <a:off x="2813539" y="3053862"/>
            <a:ext cx="184731" cy="376385"/>
          </a:xfrm>
          <a:custGeom>
            <a:avLst/>
            <a:gdLst>
              <a:gd name="T0" fmla="*/ 1905000 w 1200"/>
              <a:gd name="T1" fmla="*/ 330200 h 208"/>
              <a:gd name="T2" fmla="*/ 1676400 w 1200"/>
              <a:gd name="T3" fmla="*/ 177800 h 208"/>
              <a:gd name="T4" fmla="*/ 685800 w 1200"/>
              <a:gd name="T5" fmla="*/ 25400 h 208"/>
              <a:gd name="T6" fmla="*/ 0 w 1200"/>
              <a:gd name="T7" fmla="*/ 25400 h 208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208"/>
              <a:gd name="T14" fmla="*/ 1200 w 1200"/>
              <a:gd name="T15" fmla="*/ 208 h 2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208">
                <a:moveTo>
                  <a:pt x="1200" y="208"/>
                </a:moveTo>
                <a:cubicBezTo>
                  <a:pt x="1192" y="176"/>
                  <a:pt x="1184" y="144"/>
                  <a:pt x="1056" y="112"/>
                </a:cubicBezTo>
                <a:cubicBezTo>
                  <a:pt x="928" y="80"/>
                  <a:pt x="608" y="32"/>
                  <a:pt x="432" y="16"/>
                </a:cubicBezTo>
                <a:cubicBezTo>
                  <a:pt x="256" y="0"/>
                  <a:pt x="128" y="8"/>
                  <a:pt x="0" y="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5079023" y="2669931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L</a:t>
            </a:r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3924300" y="3505201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248848" name="Line 16"/>
          <p:cNvSpPr>
            <a:spLocks noChangeShapeType="1"/>
          </p:cNvSpPr>
          <p:nvPr/>
        </p:nvSpPr>
        <p:spPr bwMode="auto">
          <a:xfrm flipH="1">
            <a:off x="3657600" y="3736731"/>
            <a:ext cx="28135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1055077" y="3991708"/>
            <a:ext cx="16871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Hitung</a:t>
            </a:r>
          </a:p>
        </p:txBody>
      </p:sp>
      <p:sp>
        <p:nvSpPr>
          <p:cNvPr id="20500" name="Rectangle 19"/>
          <p:cNvSpPr>
            <a:spLocks noChangeArrowheads="1"/>
          </p:cNvSpPr>
          <p:nvPr/>
        </p:nvSpPr>
        <p:spPr bwMode="auto">
          <a:xfrm>
            <a:off x="0" y="30605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8850" name="Object 18"/>
          <p:cNvGraphicFramePr>
            <a:graphicFrameLocks noChangeAspect="1"/>
          </p:cNvGraphicFramePr>
          <p:nvPr/>
        </p:nvGraphicFramePr>
        <p:xfrm>
          <a:off x="1477108" y="4413739"/>
          <a:ext cx="1195754" cy="583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7" imgW="799753" imgH="393529" progId="Equation.3">
                  <p:embed/>
                </p:oleObj>
              </mc:Choice>
              <mc:Fallback>
                <p:oleObj name="Equation" r:id="rId7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8" y="4413739"/>
                        <a:ext cx="1195754" cy="583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30605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8852" name="Object 20"/>
          <p:cNvGraphicFramePr>
            <a:graphicFrameLocks noChangeAspect="1"/>
          </p:cNvGraphicFramePr>
          <p:nvPr/>
        </p:nvGraphicFramePr>
        <p:xfrm>
          <a:off x="1477108" y="5342793"/>
          <a:ext cx="1266092" cy="6183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9" imgW="799753" imgH="393529" progId="Equation.3">
                  <p:embed/>
                </p:oleObj>
              </mc:Choice>
              <mc:Fallback>
                <p:oleObj name="Equation" r:id="rId9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8" y="5342793"/>
                        <a:ext cx="1266092" cy="6183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54" name="Text Box 22"/>
          <p:cNvSpPr txBox="1">
            <a:spLocks noChangeArrowheads="1"/>
          </p:cNvSpPr>
          <p:nvPr/>
        </p:nvSpPr>
        <p:spPr bwMode="auto">
          <a:xfrm>
            <a:off x="1055077" y="4982308"/>
            <a:ext cx="91242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</a:t>
            </a:r>
          </a:p>
        </p:txBody>
      </p:sp>
      <p:sp>
        <p:nvSpPr>
          <p:cNvPr id="20503" name="Rectangle 24"/>
          <p:cNvSpPr>
            <a:spLocks noChangeArrowheads="1"/>
          </p:cNvSpPr>
          <p:nvPr/>
        </p:nvSpPr>
        <p:spPr bwMode="auto">
          <a:xfrm>
            <a:off x="0" y="300781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8855" name="Object 23"/>
          <p:cNvGraphicFramePr>
            <a:graphicFrameLocks noChangeAspect="1"/>
          </p:cNvGraphicFramePr>
          <p:nvPr/>
        </p:nvGraphicFramePr>
        <p:xfrm>
          <a:off x="2854570" y="5229958"/>
          <a:ext cx="1843454" cy="879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11" imgW="1054080" imgH="507960" progId="Equation.3">
                  <p:embed/>
                </p:oleObj>
              </mc:Choice>
              <mc:Fallback>
                <p:oleObj name="Equation" r:id="rId11" imgW="1054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570" y="5229958"/>
                        <a:ext cx="1843454" cy="8792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4" name="Rectangle 26"/>
          <p:cNvSpPr>
            <a:spLocks noChangeArrowheads="1"/>
          </p:cNvSpPr>
          <p:nvPr/>
        </p:nvSpPr>
        <p:spPr bwMode="auto">
          <a:xfrm>
            <a:off x="0" y="301220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8857" name="Object 25"/>
          <p:cNvGraphicFramePr>
            <a:graphicFrameLocks noChangeAspect="1"/>
          </p:cNvGraphicFramePr>
          <p:nvPr/>
        </p:nvGraphicFramePr>
        <p:xfrm>
          <a:off x="4783015" y="5257800"/>
          <a:ext cx="1688123" cy="904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13" imgW="926698" imgH="495085" progId="Equation.3">
                  <p:embed/>
                </p:oleObj>
              </mc:Choice>
              <mc:Fallback>
                <p:oleObj name="Equation" r:id="rId13" imgW="926698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015" y="5257800"/>
                        <a:ext cx="1688123" cy="904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59" name="Text Box 27"/>
          <p:cNvSpPr txBox="1">
            <a:spLocks noChangeArrowheads="1"/>
          </p:cNvSpPr>
          <p:nvPr/>
        </p:nvSpPr>
        <p:spPr bwMode="auto">
          <a:xfrm>
            <a:off x="6456485" y="5474678"/>
            <a:ext cx="5597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9181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4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4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48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4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03 0.00462 L -0.0917 0.0046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48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6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2000"/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4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4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4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4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4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4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4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7" grpId="0"/>
      <p:bldP spid="248839" grpId="0"/>
      <p:bldP spid="248840" grpId="0"/>
      <p:bldP spid="248841" grpId="0" animBg="1"/>
      <p:bldP spid="248842" grpId="0" animBg="1"/>
      <p:bldP spid="248844" grpId="0" animBg="1"/>
      <p:bldP spid="248845" grpId="0" animBg="1"/>
      <p:bldP spid="248846" grpId="0"/>
      <p:bldP spid="248847" grpId="0"/>
      <p:bldP spid="248848" grpId="0" animBg="1"/>
      <p:bldP spid="248848" grpId="1" animBg="1"/>
      <p:bldP spid="248849" grpId="0"/>
      <p:bldP spid="248854" grpId="0"/>
      <p:bldP spid="2488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7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6A6772F2-449D-4A19-883B-AE5C5DC3C2C0}" type="slidenum">
              <a:rPr lang="en-US" altLang="id-ID" sz="1108">
                <a:latin typeface="Arial Black" panose="020B0A04020102020204" pitchFamily="34" charset="0"/>
              </a:rPr>
              <a:pPr/>
              <a:t>23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899746" y="902678"/>
            <a:ext cx="176086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Hitung </a:t>
            </a:r>
          </a:p>
        </p:txBody>
      </p:sp>
      <p:sp>
        <p:nvSpPr>
          <p:cNvPr id="21519" name="Rectangle 6"/>
          <p:cNvSpPr>
            <a:spLocks noChangeArrowheads="1"/>
          </p:cNvSpPr>
          <p:nvPr/>
        </p:nvSpPr>
        <p:spPr bwMode="auto">
          <a:xfrm>
            <a:off x="0" y="308694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29" name="Object 5"/>
          <p:cNvGraphicFramePr>
            <a:graphicFrameLocks noChangeAspect="1"/>
          </p:cNvGraphicFramePr>
          <p:nvPr/>
        </p:nvGraphicFramePr>
        <p:xfrm>
          <a:off x="1688123" y="1318846"/>
          <a:ext cx="2180492" cy="57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3" imgW="1257300" imgH="330200" progId="Equation.3">
                  <p:embed/>
                </p:oleObj>
              </mc:Choice>
              <mc:Fallback>
                <p:oleObj name="Equation" r:id="rId3" imgW="12573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1318846"/>
                        <a:ext cx="2180492" cy="57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970085" y="1957754"/>
            <a:ext cx="99578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:</a:t>
            </a:r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1110762" y="2310913"/>
            <a:ext cx="527971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x </a:t>
            </a:r>
            <a:r>
              <a:rPr lang="en-US" altLang="id-ID" sz="1846">
                <a:sym typeface="Wingdings" panose="05000000000000000000" pitchFamily="2" charset="2"/>
              </a:rPr>
              <a:t>     , limit diatas adalah bentuk (          )</a:t>
            </a:r>
            <a:endParaRPr lang="en-US" altLang="id-ID" sz="1846"/>
          </a:p>
        </p:txBody>
      </p:sp>
      <p:graphicFrame>
        <p:nvGraphicFramePr>
          <p:cNvPr id="257033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2180492" y="2467708"/>
          <a:ext cx="140677" cy="117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5" imgW="152280" imgH="126720" progId="Equation.3">
                  <p:embed/>
                </p:oleObj>
              </mc:Choice>
              <mc:Fallback>
                <p:oleObj name="Equation" r:id="rId5" imgW="1522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492" y="2467708"/>
                        <a:ext cx="140677" cy="117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035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5404338" y="2425212"/>
          <a:ext cx="715108" cy="23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7" imgW="393480" imgH="126720" progId="Equation.3">
                  <p:embed/>
                </p:oleObj>
              </mc:Choice>
              <mc:Fallback>
                <p:oleObj name="Equation" r:id="rId7" imgW="393480" imgH="126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4338" y="2425212"/>
                        <a:ext cx="715108" cy="2300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043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1266092" y="2995247"/>
          <a:ext cx="218049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9" imgW="1218960" imgH="330120" progId="Equation.3">
                  <p:embed/>
                </p:oleObj>
              </mc:Choice>
              <mc:Fallback>
                <p:oleObj name="Equation" r:id="rId9" imgW="12189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92" y="2995247"/>
                        <a:ext cx="2180492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7046" name="Object 22"/>
          <p:cNvGraphicFramePr>
            <a:graphicFrameLocks noChangeAspect="1"/>
          </p:cNvGraphicFramePr>
          <p:nvPr>
            <p:ph sz="quarter" idx="4"/>
          </p:nvPr>
        </p:nvGraphicFramePr>
        <p:xfrm>
          <a:off x="3535974" y="2952751"/>
          <a:ext cx="3849565" cy="782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11" imgW="2374560" imgH="482400" progId="Equation.3">
                  <p:embed/>
                </p:oleObj>
              </mc:Choice>
              <mc:Fallback>
                <p:oleObj name="Equation" r:id="rId11" imgW="2374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974" y="2952751"/>
                        <a:ext cx="3849565" cy="7825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Rectangle 26"/>
          <p:cNvSpPr>
            <a:spLocks noChangeArrowheads="1"/>
          </p:cNvSpPr>
          <p:nvPr/>
        </p:nvSpPr>
        <p:spPr bwMode="auto">
          <a:xfrm>
            <a:off x="0" y="302539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49" name="Object 25"/>
          <p:cNvGraphicFramePr>
            <a:graphicFrameLocks noChangeAspect="1"/>
          </p:cNvGraphicFramePr>
          <p:nvPr/>
        </p:nvGraphicFramePr>
        <p:xfrm>
          <a:off x="3516923" y="3790950"/>
          <a:ext cx="2180492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13" imgW="1358640" imgH="457200" progId="Equation.3">
                  <p:embed/>
                </p:oleObj>
              </mc:Choice>
              <mc:Fallback>
                <p:oleObj name="Equation" r:id="rId13" imgW="1358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923" y="3790950"/>
                        <a:ext cx="2180492" cy="726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Rectangle 28"/>
          <p:cNvSpPr>
            <a:spLocks noChangeArrowheads="1"/>
          </p:cNvSpPr>
          <p:nvPr/>
        </p:nvSpPr>
        <p:spPr bwMode="auto">
          <a:xfrm>
            <a:off x="0" y="30341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51" name="Object 27"/>
          <p:cNvGraphicFramePr>
            <a:graphicFrameLocks noChangeAspect="1"/>
          </p:cNvGraphicFramePr>
          <p:nvPr/>
        </p:nvGraphicFramePr>
        <p:xfrm>
          <a:off x="5706208" y="3877408"/>
          <a:ext cx="2022231" cy="646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15" imgW="1358640" imgH="431640" progId="Equation.3">
                  <p:embed/>
                </p:oleObj>
              </mc:Choice>
              <mc:Fallback>
                <p:oleObj name="Equation" r:id="rId15" imgW="1358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208" y="3877408"/>
                        <a:ext cx="2022231" cy="646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" name="Rectangle 30"/>
          <p:cNvSpPr>
            <a:spLocks noChangeArrowheads="1"/>
          </p:cNvSpPr>
          <p:nvPr/>
        </p:nvSpPr>
        <p:spPr bwMode="auto">
          <a:xfrm>
            <a:off x="0" y="29990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53" name="Object 29"/>
          <p:cNvGraphicFramePr>
            <a:graphicFrameLocks noChangeAspect="1"/>
          </p:cNvGraphicFramePr>
          <p:nvPr/>
        </p:nvGraphicFramePr>
        <p:xfrm>
          <a:off x="3587262" y="4564674"/>
          <a:ext cx="2460381" cy="80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17" imgW="1562040" imgH="507960" progId="Equation.3">
                  <p:embed/>
                </p:oleObj>
              </mc:Choice>
              <mc:Fallback>
                <p:oleObj name="Equation" r:id="rId17" imgW="15620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262" y="4564674"/>
                        <a:ext cx="2460381" cy="80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Rectangle 31"/>
          <p:cNvSpPr>
            <a:spLocks noChangeArrowheads="1"/>
          </p:cNvSpPr>
          <p:nvPr/>
        </p:nvSpPr>
        <p:spPr bwMode="auto">
          <a:xfrm>
            <a:off x="633046" y="4295885"/>
            <a:ext cx="1266092" cy="37638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26" name="Rectangle 33"/>
          <p:cNvSpPr>
            <a:spLocks noChangeArrowheads="1"/>
          </p:cNvSpPr>
          <p:nvPr/>
        </p:nvSpPr>
        <p:spPr bwMode="auto">
          <a:xfrm>
            <a:off x="0" y="311771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56" name="Object 32"/>
          <p:cNvGraphicFramePr>
            <a:graphicFrameLocks noChangeAspect="1"/>
          </p:cNvGraphicFramePr>
          <p:nvPr/>
        </p:nvGraphicFramePr>
        <p:xfrm>
          <a:off x="773723" y="4273061"/>
          <a:ext cx="914400" cy="382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19" imgW="634449" imgH="266469" progId="Equation.3">
                  <p:embed/>
                </p:oleObj>
              </mc:Choice>
              <mc:Fallback>
                <p:oleObj name="Equation" r:id="rId19" imgW="634449" imgH="2664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23" y="4273061"/>
                        <a:ext cx="914400" cy="382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7" name="Rectangle 35"/>
          <p:cNvSpPr>
            <a:spLocks noChangeArrowheads="1"/>
          </p:cNvSpPr>
          <p:nvPr/>
        </p:nvSpPr>
        <p:spPr bwMode="auto">
          <a:xfrm>
            <a:off x="0" y="300781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58" name="Object 34"/>
          <p:cNvGraphicFramePr>
            <a:graphicFrameLocks noChangeAspect="1"/>
          </p:cNvGraphicFramePr>
          <p:nvPr/>
        </p:nvGraphicFramePr>
        <p:xfrm>
          <a:off x="6016869" y="4668715"/>
          <a:ext cx="2634762" cy="86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21" imgW="1498320" imgH="495000" progId="Equation.3">
                  <p:embed/>
                </p:oleObj>
              </mc:Choice>
              <mc:Fallback>
                <p:oleObj name="Equation" r:id="rId21" imgW="14983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869" y="4668715"/>
                        <a:ext cx="2634762" cy="86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Rectangle 37"/>
          <p:cNvSpPr>
            <a:spLocks noChangeArrowheads="1"/>
          </p:cNvSpPr>
          <p:nvPr/>
        </p:nvSpPr>
        <p:spPr bwMode="auto">
          <a:xfrm>
            <a:off x="0" y="300781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7060" name="Object 36"/>
          <p:cNvGraphicFramePr>
            <a:graphicFrameLocks noChangeAspect="1"/>
          </p:cNvGraphicFramePr>
          <p:nvPr/>
        </p:nvGraphicFramePr>
        <p:xfrm>
          <a:off x="3515459" y="5407269"/>
          <a:ext cx="2885342" cy="769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23" imgW="1854000" imgH="495000" progId="Equation.3">
                  <p:embed/>
                </p:oleObj>
              </mc:Choice>
              <mc:Fallback>
                <p:oleObj name="Equation" r:id="rId23" imgW="18540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459" y="5407269"/>
                        <a:ext cx="2885342" cy="7693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5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5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5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5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5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5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5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5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5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5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  <p:bldP spid="257031" grpId="0"/>
      <p:bldP spid="257032" grpId="0"/>
      <p:bldP spid="25705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C2EC8290-66B0-485D-B43D-2DC3C277B386}" type="slidenum">
              <a:rPr lang="en-US" altLang="id-ID" sz="1108">
                <a:latin typeface="Arial Black" panose="020B0A04020102020204" pitchFamily="34" charset="0"/>
              </a:rPr>
              <a:pPr/>
              <a:t>24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741485" y="832339"/>
            <a:ext cx="15348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Soal Latihan </a:t>
            </a:r>
          </a:p>
        </p:txBody>
      </p:sp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1828800" y="1600200"/>
          <a:ext cx="1266092" cy="789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736600" imgH="457200" progId="Equation.3">
                  <p:embed/>
                </p:oleObj>
              </mc:Choice>
              <mc:Fallback>
                <p:oleObj name="Equation" r:id="rId3" imgW="736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00200"/>
                        <a:ext cx="1266092" cy="7898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1828800" y="2420815"/>
          <a:ext cx="1406769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5" imgW="863225" imgH="444307" progId="Equation.3">
                  <p:embed/>
                </p:oleObj>
              </mc:Choice>
              <mc:Fallback>
                <p:oleObj name="Equation" r:id="rId5" imgW="86322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20815"/>
                        <a:ext cx="1406769" cy="726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0" y="3245206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2539" name="Rectangle 10"/>
          <p:cNvSpPr>
            <a:spLocks noChangeArrowheads="1"/>
          </p:cNvSpPr>
          <p:nvPr/>
        </p:nvSpPr>
        <p:spPr bwMode="auto">
          <a:xfrm>
            <a:off x="0" y="31001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8297" name="Object 9"/>
          <p:cNvGraphicFramePr>
            <a:graphicFrameLocks noChangeAspect="1"/>
          </p:cNvGraphicFramePr>
          <p:nvPr/>
        </p:nvGraphicFramePr>
        <p:xfrm>
          <a:off x="1899138" y="3358662"/>
          <a:ext cx="1969477" cy="548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7" imgW="1091726" imgH="304668" progId="Equation.3">
                  <p:embed/>
                </p:oleObj>
              </mc:Choice>
              <mc:Fallback>
                <p:oleObj name="Equation" r:id="rId7" imgW="1091726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9138" y="3358662"/>
                        <a:ext cx="1969477" cy="548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301" name="Object 13"/>
          <p:cNvGraphicFramePr>
            <a:graphicFrameLocks noChangeAspect="1"/>
          </p:cNvGraphicFramePr>
          <p:nvPr/>
        </p:nvGraphicFramePr>
        <p:xfrm>
          <a:off x="1828800" y="3802674"/>
          <a:ext cx="1336431" cy="75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9" imgW="761669" imgH="431613" progId="Equation.3">
                  <p:embed/>
                </p:oleObj>
              </mc:Choice>
              <mc:Fallback>
                <p:oleObj name="Equation" r:id="rId9" imgW="76166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02674"/>
                        <a:ext cx="1336431" cy="751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300" name="Object 12"/>
          <p:cNvGraphicFramePr>
            <a:graphicFrameLocks noChangeAspect="1"/>
          </p:cNvGraphicFramePr>
          <p:nvPr/>
        </p:nvGraphicFramePr>
        <p:xfrm>
          <a:off x="1856643" y="5385289"/>
          <a:ext cx="1308588" cy="754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11" imgW="774360" imgH="444240" progId="Equation.3">
                  <p:embed/>
                </p:oleObj>
              </mc:Choice>
              <mc:Fallback>
                <p:oleObj name="Equation" r:id="rId11" imgW="774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643" y="5385289"/>
                        <a:ext cx="1308588" cy="7546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8299" name="Object 11"/>
          <p:cNvGraphicFramePr>
            <a:graphicFrameLocks noChangeAspect="1"/>
          </p:cNvGraphicFramePr>
          <p:nvPr/>
        </p:nvGraphicFramePr>
        <p:xfrm>
          <a:off x="1828800" y="4510454"/>
          <a:ext cx="1336431" cy="81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13" imgW="812447" imgH="495085" progId="Equation.3">
                  <p:embed/>
                </p:oleObj>
              </mc:Choice>
              <mc:Fallback>
                <p:oleObj name="Equation" r:id="rId13" imgW="812447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10454"/>
                        <a:ext cx="1336431" cy="817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4"/>
          <p:cNvSpPr>
            <a:spLocks noChangeArrowheads="1"/>
          </p:cNvSpPr>
          <p:nvPr/>
        </p:nvSpPr>
        <p:spPr bwMode="auto">
          <a:xfrm>
            <a:off x="4106949" y="2376592"/>
            <a:ext cx="264816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899747" y="1324708"/>
            <a:ext cx="87280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Hitung</a:t>
            </a:r>
          </a:p>
        </p:txBody>
      </p:sp>
      <p:sp>
        <p:nvSpPr>
          <p:cNvPr id="268306" name="Text Box 18"/>
          <p:cNvSpPr txBox="1">
            <a:spLocks noChangeArrowheads="1"/>
          </p:cNvSpPr>
          <p:nvPr/>
        </p:nvSpPr>
        <p:spPr bwMode="auto">
          <a:xfrm>
            <a:off x="1392115" y="1887416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</a:t>
            </a:r>
          </a:p>
        </p:txBody>
      </p:sp>
      <p:sp>
        <p:nvSpPr>
          <p:cNvPr id="268307" name="Text Box 19"/>
          <p:cNvSpPr txBox="1">
            <a:spLocks noChangeArrowheads="1"/>
          </p:cNvSpPr>
          <p:nvPr/>
        </p:nvSpPr>
        <p:spPr bwMode="auto">
          <a:xfrm>
            <a:off x="1392115" y="2661139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</a:t>
            </a:r>
          </a:p>
        </p:txBody>
      </p:sp>
      <p:sp>
        <p:nvSpPr>
          <p:cNvPr id="268308" name="Text Box 20"/>
          <p:cNvSpPr txBox="1">
            <a:spLocks noChangeArrowheads="1"/>
          </p:cNvSpPr>
          <p:nvPr/>
        </p:nvSpPr>
        <p:spPr bwMode="auto">
          <a:xfrm>
            <a:off x="1392115" y="3364524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3.</a:t>
            </a:r>
          </a:p>
        </p:txBody>
      </p:sp>
      <p:sp>
        <p:nvSpPr>
          <p:cNvPr id="268309" name="Text Box 21"/>
          <p:cNvSpPr txBox="1">
            <a:spLocks noChangeArrowheads="1"/>
          </p:cNvSpPr>
          <p:nvPr/>
        </p:nvSpPr>
        <p:spPr bwMode="auto">
          <a:xfrm>
            <a:off x="1392115" y="4067908"/>
            <a:ext cx="3843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4.</a:t>
            </a:r>
          </a:p>
        </p:txBody>
      </p:sp>
      <p:sp>
        <p:nvSpPr>
          <p:cNvPr id="268310" name="Text Box 22"/>
          <p:cNvSpPr txBox="1">
            <a:spLocks noChangeArrowheads="1"/>
          </p:cNvSpPr>
          <p:nvPr/>
        </p:nvSpPr>
        <p:spPr bwMode="auto">
          <a:xfrm>
            <a:off x="1392115" y="4841631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5.</a:t>
            </a:r>
          </a:p>
        </p:txBody>
      </p:sp>
      <p:sp>
        <p:nvSpPr>
          <p:cNvPr id="268311" name="Text Box 23"/>
          <p:cNvSpPr txBox="1">
            <a:spLocks noChangeArrowheads="1"/>
          </p:cNvSpPr>
          <p:nvPr/>
        </p:nvSpPr>
        <p:spPr bwMode="auto">
          <a:xfrm>
            <a:off x="1403839" y="5615354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32198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8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6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8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68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68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6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6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68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  <p:bldP spid="268305" grpId="0"/>
      <p:bldP spid="268306" grpId="0"/>
      <p:bldP spid="268307" grpId="0"/>
      <p:bldP spid="268308" grpId="0"/>
      <p:bldP spid="268309" grpId="0"/>
      <p:bldP spid="268310" grpId="0"/>
      <p:bldP spid="2683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AE2890B3-C43A-4132-AD21-45B4DA53701B}" type="slidenum">
              <a:rPr lang="en-US" altLang="id-ID" sz="1108">
                <a:latin typeface="Arial Black" panose="020B0A04020102020204" pitchFamily="34" charset="0"/>
              </a:rPr>
              <a:pPr/>
              <a:t>25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110761" y="762001"/>
            <a:ext cx="255390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 b="1">
                <a:solidFill>
                  <a:srgbClr val="3333FF"/>
                </a:solidFill>
              </a:rPr>
              <a:t>Kekontinuan Fungsi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1181100" y="1324708"/>
            <a:ext cx="622202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</a:t>
            </a:r>
            <a:r>
              <a:rPr lang="en-US" altLang="id-ID" sz="1846" i="1"/>
              <a:t>f</a:t>
            </a:r>
            <a:r>
              <a:rPr lang="en-US" altLang="id-ID" sz="1846"/>
              <a:t>(</a:t>
            </a:r>
            <a:r>
              <a:rPr lang="en-US" altLang="id-ID" sz="1846" i="1"/>
              <a:t>x</a:t>
            </a:r>
            <a:r>
              <a:rPr lang="en-US" altLang="id-ID" sz="1846"/>
              <a:t>) dikatakan </a:t>
            </a:r>
            <a:r>
              <a:rPr lang="en-US" altLang="id-ID" sz="1846" b="1" u="sng"/>
              <a:t>kontinu</a:t>
            </a:r>
            <a:r>
              <a:rPr lang="en-US" altLang="id-ID" sz="1846"/>
              <a:t> pada suatu titik </a:t>
            </a:r>
            <a:r>
              <a:rPr lang="en-US" altLang="id-ID" sz="1846" i="1"/>
              <a:t>x</a:t>
            </a:r>
            <a:r>
              <a:rPr lang="en-US" altLang="id-ID" sz="1846"/>
              <a:t> = </a:t>
            </a:r>
            <a:r>
              <a:rPr lang="en-US" altLang="id-ID" sz="1846" i="1"/>
              <a:t>a </a:t>
            </a:r>
            <a:r>
              <a:rPr lang="en-US" altLang="id-ID" sz="1846"/>
              <a:t> jika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1452196" y="1746739"/>
            <a:ext cx="155523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(i)    f(a) ada</a:t>
            </a:r>
          </a:p>
        </p:txBody>
      </p:sp>
      <p:graphicFrame>
        <p:nvGraphicFramePr>
          <p:cNvPr id="244743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969477" y="2265485"/>
          <a:ext cx="1336431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838080" imgH="279360" progId="Equation.3">
                  <p:embed/>
                </p:oleObj>
              </mc:Choice>
              <mc:Fallback>
                <p:oleObj name="Equation" r:id="rId3" imgW="838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77" y="2265485"/>
                        <a:ext cx="1336431" cy="445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441939" y="2239108"/>
            <a:ext cx="4766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(ii)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1458058" y="2801816"/>
            <a:ext cx="5314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(iii)</a:t>
            </a:r>
          </a:p>
        </p:txBody>
      </p:sp>
      <p:graphicFrame>
        <p:nvGraphicFramePr>
          <p:cNvPr id="244747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1969477" y="2857500"/>
          <a:ext cx="1617785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5" imgW="1015920" imgH="279360" progId="Equation.3">
                  <p:embed/>
                </p:oleObj>
              </mc:Choice>
              <mc:Fallback>
                <p:oleObj name="Equation" r:id="rId5" imgW="1015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477" y="2857500"/>
                        <a:ext cx="1617785" cy="445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1140070" y="3238501"/>
            <a:ext cx="8023863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paling kurang salah satu syarat diatas tidak dipenuhi maka f dikatakan</a:t>
            </a:r>
          </a:p>
          <a:p>
            <a:r>
              <a:rPr lang="en-US" altLang="id-ID" sz="1846"/>
              <a:t>tidak kontinu di x=a</a:t>
            </a:r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2743200" y="4273062"/>
            <a:ext cx="0" cy="16881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4752" name="Line 16"/>
          <p:cNvSpPr>
            <a:spLocks noChangeShapeType="1"/>
          </p:cNvSpPr>
          <p:nvPr/>
        </p:nvSpPr>
        <p:spPr bwMode="auto">
          <a:xfrm>
            <a:off x="1688123" y="5398477"/>
            <a:ext cx="2813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4753" name="Text Box 17"/>
          <p:cNvSpPr txBox="1">
            <a:spLocks noChangeArrowheads="1"/>
          </p:cNvSpPr>
          <p:nvPr/>
        </p:nvSpPr>
        <p:spPr bwMode="auto">
          <a:xfrm>
            <a:off x="3308838" y="5275385"/>
            <a:ext cx="29307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</a:t>
            </a:r>
          </a:p>
        </p:txBody>
      </p:sp>
      <p:sp>
        <p:nvSpPr>
          <p:cNvPr id="244758" name="Text Box 22"/>
          <p:cNvSpPr txBox="1">
            <a:spLocks noChangeArrowheads="1"/>
          </p:cNvSpPr>
          <p:nvPr/>
        </p:nvSpPr>
        <p:spPr bwMode="auto">
          <a:xfrm>
            <a:off x="1251439" y="4208585"/>
            <a:ext cx="4219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(i)</a:t>
            </a:r>
          </a:p>
        </p:txBody>
      </p:sp>
      <p:sp>
        <p:nvSpPr>
          <p:cNvPr id="244764" name="Freeform 28"/>
          <p:cNvSpPr>
            <a:spLocks/>
          </p:cNvSpPr>
          <p:nvPr/>
        </p:nvSpPr>
        <p:spPr bwMode="auto">
          <a:xfrm>
            <a:off x="2532185" y="4765431"/>
            <a:ext cx="1828800" cy="376385"/>
          </a:xfrm>
          <a:custGeom>
            <a:avLst/>
            <a:gdLst>
              <a:gd name="T0" fmla="*/ 0 w 1248"/>
              <a:gd name="T1" fmla="*/ 457200 h 288"/>
              <a:gd name="T2" fmla="*/ 457200 w 1248"/>
              <a:gd name="T3" fmla="*/ 304800 h 288"/>
              <a:gd name="T4" fmla="*/ 838200 w 1248"/>
              <a:gd name="T5" fmla="*/ 76200 h 288"/>
              <a:gd name="T6" fmla="*/ 1447800 w 1248"/>
              <a:gd name="T7" fmla="*/ 228600 h 288"/>
              <a:gd name="T8" fmla="*/ 1981200 w 124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288"/>
              <a:gd name="T17" fmla="*/ 1248 w 124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288">
                <a:moveTo>
                  <a:pt x="0" y="288"/>
                </a:moveTo>
                <a:cubicBezTo>
                  <a:pt x="100" y="260"/>
                  <a:pt x="200" y="232"/>
                  <a:pt x="288" y="192"/>
                </a:cubicBezTo>
                <a:cubicBezTo>
                  <a:pt x="376" y="152"/>
                  <a:pt x="424" y="56"/>
                  <a:pt x="528" y="48"/>
                </a:cubicBezTo>
                <a:cubicBezTo>
                  <a:pt x="632" y="40"/>
                  <a:pt x="792" y="152"/>
                  <a:pt x="912" y="144"/>
                </a:cubicBezTo>
                <a:cubicBezTo>
                  <a:pt x="1032" y="136"/>
                  <a:pt x="1140" y="68"/>
                  <a:pt x="1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3317631" y="4689231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44766" name="Line 30"/>
          <p:cNvSpPr>
            <a:spLocks noChangeShapeType="1"/>
          </p:cNvSpPr>
          <p:nvPr/>
        </p:nvSpPr>
        <p:spPr bwMode="auto">
          <a:xfrm>
            <a:off x="3446585" y="4835769"/>
            <a:ext cx="0" cy="56270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4767" name="Line 31"/>
          <p:cNvSpPr>
            <a:spLocks noChangeShapeType="1"/>
          </p:cNvSpPr>
          <p:nvPr/>
        </p:nvSpPr>
        <p:spPr bwMode="auto">
          <a:xfrm flipH="1">
            <a:off x="2743200" y="4835769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4768" name="Text Box 32"/>
          <p:cNvSpPr txBox="1">
            <a:spLocks noChangeArrowheads="1"/>
          </p:cNvSpPr>
          <p:nvPr/>
        </p:nvSpPr>
        <p:spPr bwMode="auto">
          <a:xfrm>
            <a:off x="5612424" y="4560278"/>
            <a:ext cx="160492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f(a) tidak ada</a:t>
            </a:r>
          </a:p>
        </p:txBody>
      </p:sp>
      <p:sp>
        <p:nvSpPr>
          <p:cNvPr id="244769" name="AutoShape 33"/>
          <p:cNvSpPr>
            <a:spLocks noChangeArrowheads="1"/>
          </p:cNvSpPr>
          <p:nvPr/>
        </p:nvSpPr>
        <p:spPr bwMode="auto">
          <a:xfrm>
            <a:off x="6189785" y="5005318"/>
            <a:ext cx="366960" cy="434626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4770" name="Text Box 34"/>
          <p:cNvSpPr txBox="1">
            <a:spLocks noChangeArrowheads="1"/>
          </p:cNvSpPr>
          <p:nvPr/>
        </p:nvSpPr>
        <p:spPr bwMode="auto">
          <a:xfrm>
            <a:off x="5616820" y="5474678"/>
            <a:ext cx="243483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 tidak kontinu di x=a</a:t>
            </a:r>
          </a:p>
        </p:txBody>
      </p:sp>
    </p:spTree>
    <p:extLst>
      <p:ext uri="{BB962C8B-B14F-4D97-AF65-F5344CB8AC3E}">
        <p14:creationId xmlns:p14="http://schemas.microsoft.com/office/powerpoint/2010/main" val="151154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4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4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44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44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4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4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4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4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4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4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4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/>
      <p:bldP spid="244741" grpId="0"/>
      <p:bldP spid="244742" grpId="0"/>
      <p:bldP spid="244745" grpId="0"/>
      <p:bldP spid="244746" grpId="0"/>
      <p:bldP spid="244750" grpId="0"/>
      <p:bldP spid="244751" grpId="0" animBg="1"/>
      <p:bldP spid="244752" grpId="0" animBg="1"/>
      <p:bldP spid="244753" grpId="0"/>
      <p:bldP spid="244758" grpId="0"/>
      <p:bldP spid="244764" grpId="0" animBg="1"/>
      <p:bldP spid="244765" grpId="0"/>
      <p:bldP spid="244766" grpId="0" animBg="1"/>
      <p:bldP spid="244767" grpId="0" animBg="1"/>
      <p:bldP spid="244768" grpId="0"/>
      <p:bldP spid="244769" grpId="0" animBg="1"/>
      <p:bldP spid="2447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E2E938F6-FA8A-44E9-BFFE-228F343FBE45}" type="slidenum">
              <a:rPr lang="en-US" altLang="id-ID" sz="1108">
                <a:latin typeface="Arial Black" panose="020B0A04020102020204" pitchFamily="34" charset="0"/>
              </a:rPr>
              <a:pPr/>
              <a:t>26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124808" y="967154"/>
            <a:ext cx="0" cy="16881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1069731" y="2092569"/>
            <a:ext cx="2813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690446" y="1969478"/>
            <a:ext cx="30970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</a:t>
            </a:r>
          </a:p>
        </p:txBody>
      </p:sp>
      <p:sp>
        <p:nvSpPr>
          <p:cNvPr id="249863" name="Freeform 7"/>
          <p:cNvSpPr>
            <a:spLocks/>
          </p:cNvSpPr>
          <p:nvPr/>
        </p:nvSpPr>
        <p:spPr bwMode="auto">
          <a:xfrm>
            <a:off x="1984131" y="1576754"/>
            <a:ext cx="184731" cy="376385"/>
          </a:xfrm>
          <a:custGeom>
            <a:avLst/>
            <a:gdLst>
              <a:gd name="T0" fmla="*/ 0 w 576"/>
              <a:gd name="T1" fmla="*/ 254000 h 160"/>
              <a:gd name="T2" fmla="*/ 304800 w 576"/>
              <a:gd name="T3" fmla="*/ 25400 h 160"/>
              <a:gd name="T4" fmla="*/ 914400 w 576"/>
              <a:gd name="T5" fmla="*/ 101600 h 160"/>
              <a:gd name="T6" fmla="*/ 0 60000 65536"/>
              <a:gd name="T7" fmla="*/ 0 60000 65536"/>
              <a:gd name="T8" fmla="*/ 0 60000 65536"/>
              <a:gd name="T9" fmla="*/ 0 w 576"/>
              <a:gd name="T10" fmla="*/ 0 h 160"/>
              <a:gd name="T11" fmla="*/ 576 w 57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160">
                <a:moveTo>
                  <a:pt x="0" y="160"/>
                </a:moveTo>
                <a:cubicBezTo>
                  <a:pt x="48" y="96"/>
                  <a:pt x="96" y="32"/>
                  <a:pt x="192" y="16"/>
                </a:cubicBezTo>
                <a:cubicBezTo>
                  <a:pt x="288" y="0"/>
                  <a:pt x="432" y="32"/>
                  <a:pt x="576" y="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>
            <a:off x="2828193" y="1318847"/>
            <a:ext cx="184731" cy="376385"/>
          </a:xfrm>
          <a:custGeom>
            <a:avLst/>
            <a:gdLst>
              <a:gd name="T0" fmla="*/ 0 w 672"/>
              <a:gd name="T1" fmla="*/ 76200 h 56"/>
              <a:gd name="T2" fmla="*/ 304800 w 672"/>
              <a:gd name="T3" fmla="*/ 0 h 56"/>
              <a:gd name="T4" fmla="*/ 762000 w 672"/>
              <a:gd name="T5" fmla="*/ 76200 h 56"/>
              <a:gd name="T6" fmla="*/ 1066800 w 672"/>
              <a:gd name="T7" fmla="*/ 76200 h 56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56"/>
              <a:gd name="T14" fmla="*/ 672 w 672"/>
              <a:gd name="T15" fmla="*/ 56 h 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56">
                <a:moveTo>
                  <a:pt x="0" y="48"/>
                </a:moveTo>
                <a:cubicBezTo>
                  <a:pt x="56" y="24"/>
                  <a:pt x="112" y="0"/>
                  <a:pt x="192" y="0"/>
                </a:cubicBezTo>
                <a:cubicBezTo>
                  <a:pt x="272" y="0"/>
                  <a:pt x="400" y="40"/>
                  <a:pt x="480" y="48"/>
                </a:cubicBezTo>
                <a:cubicBezTo>
                  <a:pt x="560" y="56"/>
                  <a:pt x="616" y="52"/>
                  <a:pt x="67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633047" y="902678"/>
            <a:ext cx="4766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(ii)</a:t>
            </a:r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>
            <a:off x="2221523" y="2192215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 flipH="1">
            <a:off x="3270739" y="2206869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 flipH="1">
            <a:off x="2110154" y="1670538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313969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9870" name="Object 14"/>
          <p:cNvGraphicFramePr>
            <a:graphicFrameLocks noChangeAspect="1"/>
          </p:cNvGraphicFramePr>
          <p:nvPr/>
        </p:nvGraphicFramePr>
        <p:xfrm>
          <a:off x="1809751" y="1529862"/>
          <a:ext cx="230065" cy="312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164885" imgH="215619" progId="Equation.3">
                  <p:embed/>
                </p:oleObj>
              </mc:Choice>
              <mc:Fallback>
                <p:oleObj name="Equation" r:id="rId3" imgW="164885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1" y="1529862"/>
                        <a:ext cx="230065" cy="312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2" name="Rectangle 17"/>
          <p:cNvSpPr>
            <a:spLocks noChangeArrowheads="1"/>
          </p:cNvSpPr>
          <p:nvPr/>
        </p:nvSpPr>
        <p:spPr bwMode="auto">
          <a:xfrm>
            <a:off x="0" y="313969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9872" name="Object 16"/>
          <p:cNvGraphicFramePr>
            <a:graphicFrameLocks noChangeAspect="1"/>
          </p:cNvGraphicFramePr>
          <p:nvPr/>
        </p:nvGraphicFramePr>
        <p:xfrm>
          <a:off x="1814147" y="1248508"/>
          <a:ext cx="243254" cy="281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5" imgW="190335" imgH="215713" progId="Equation.3">
                  <p:embed/>
                </p:oleObj>
              </mc:Choice>
              <mc:Fallback>
                <p:oleObj name="Equation" r:id="rId5" imgW="190335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147" y="1248508"/>
                        <a:ext cx="243254" cy="281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74" name="Line 18"/>
          <p:cNvSpPr>
            <a:spLocks noChangeShapeType="1"/>
          </p:cNvSpPr>
          <p:nvPr/>
        </p:nvSpPr>
        <p:spPr bwMode="auto">
          <a:xfrm flipH="1">
            <a:off x="2110154" y="1389185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4485543" y="882162"/>
            <a:ext cx="3580404" cy="122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Karena limit kiri(L1) tidak</a:t>
            </a:r>
          </a:p>
          <a:p>
            <a:r>
              <a:rPr lang="en-US" altLang="id-ID" sz="1846"/>
              <a:t>sama dengan limit kanan(L2)</a:t>
            </a:r>
          </a:p>
          <a:p>
            <a:r>
              <a:rPr lang="en-US" altLang="id-ID" sz="1846"/>
              <a:t>maka f(x) tidak mempunyai limit</a:t>
            </a:r>
          </a:p>
          <a:p>
            <a:r>
              <a:rPr lang="en-US" altLang="id-ID" sz="1846"/>
              <a:t>di x=a</a:t>
            </a:r>
          </a:p>
        </p:txBody>
      </p:sp>
      <p:sp>
        <p:nvSpPr>
          <p:cNvPr id="249876" name="AutoShape 20"/>
          <p:cNvSpPr>
            <a:spLocks noChangeArrowheads="1"/>
          </p:cNvSpPr>
          <p:nvPr/>
        </p:nvSpPr>
        <p:spPr bwMode="auto">
          <a:xfrm>
            <a:off x="5905500" y="2007897"/>
            <a:ext cx="366960" cy="441907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4557346" y="2520462"/>
            <a:ext cx="348640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f(x) tidak kontinu di x=a</a:t>
            </a:r>
          </a:p>
        </p:txBody>
      </p:sp>
      <p:sp>
        <p:nvSpPr>
          <p:cNvPr id="249878" name="Text Box 22"/>
          <p:cNvSpPr txBox="1">
            <a:spLocks noChangeArrowheads="1"/>
          </p:cNvSpPr>
          <p:nvPr/>
        </p:nvSpPr>
        <p:spPr bwMode="auto">
          <a:xfrm>
            <a:off x="684335" y="3294185"/>
            <a:ext cx="5314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(iii)</a:t>
            </a:r>
          </a:p>
        </p:txBody>
      </p:sp>
      <p:sp>
        <p:nvSpPr>
          <p:cNvPr id="249879" name="Line 23"/>
          <p:cNvSpPr>
            <a:spLocks noChangeShapeType="1"/>
          </p:cNvSpPr>
          <p:nvPr/>
        </p:nvSpPr>
        <p:spPr bwMode="auto">
          <a:xfrm>
            <a:off x="2110154" y="3217985"/>
            <a:ext cx="0" cy="189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80" name="Line 24"/>
          <p:cNvSpPr>
            <a:spLocks noChangeShapeType="1"/>
          </p:cNvSpPr>
          <p:nvPr/>
        </p:nvSpPr>
        <p:spPr bwMode="auto">
          <a:xfrm>
            <a:off x="1336431" y="4624754"/>
            <a:ext cx="2672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81" name="Freeform 25"/>
          <p:cNvSpPr>
            <a:spLocks/>
          </p:cNvSpPr>
          <p:nvPr/>
        </p:nvSpPr>
        <p:spPr bwMode="auto">
          <a:xfrm>
            <a:off x="1899139" y="3698631"/>
            <a:ext cx="184731" cy="376385"/>
          </a:xfrm>
          <a:custGeom>
            <a:avLst/>
            <a:gdLst>
              <a:gd name="T0" fmla="*/ 0 w 1152"/>
              <a:gd name="T1" fmla="*/ 698500 h 440"/>
              <a:gd name="T2" fmla="*/ 381000 w 1152"/>
              <a:gd name="T3" fmla="*/ 393700 h 440"/>
              <a:gd name="T4" fmla="*/ 1066800 w 1152"/>
              <a:gd name="T5" fmla="*/ 241300 h 440"/>
              <a:gd name="T6" fmla="*/ 1524000 w 1152"/>
              <a:gd name="T7" fmla="*/ 12700 h 440"/>
              <a:gd name="T8" fmla="*/ 1828800 w 1152"/>
              <a:gd name="T9" fmla="*/ 165100 h 4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2"/>
              <a:gd name="T16" fmla="*/ 0 h 440"/>
              <a:gd name="T17" fmla="*/ 1152 w 1152"/>
              <a:gd name="T18" fmla="*/ 440 h 4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2" h="440">
                <a:moveTo>
                  <a:pt x="0" y="440"/>
                </a:moveTo>
                <a:cubicBezTo>
                  <a:pt x="64" y="368"/>
                  <a:pt x="128" y="296"/>
                  <a:pt x="240" y="248"/>
                </a:cubicBezTo>
                <a:cubicBezTo>
                  <a:pt x="352" y="200"/>
                  <a:pt x="552" y="192"/>
                  <a:pt x="672" y="152"/>
                </a:cubicBezTo>
                <a:cubicBezTo>
                  <a:pt x="792" y="112"/>
                  <a:pt x="880" y="16"/>
                  <a:pt x="960" y="8"/>
                </a:cubicBezTo>
                <a:cubicBezTo>
                  <a:pt x="1040" y="0"/>
                  <a:pt x="1096" y="52"/>
                  <a:pt x="1152" y="1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9882" name="Text Box 26"/>
          <p:cNvSpPr txBox="1">
            <a:spLocks noChangeArrowheads="1"/>
          </p:cNvSpPr>
          <p:nvPr/>
        </p:nvSpPr>
        <p:spPr bwMode="auto">
          <a:xfrm>
            <a:off x="2743200" y="4545624"/>
            <a:ext cx="29307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</a:t>
            </a:r>
          </a:p>
        </p:txBody>
      </p:sp>
      <p:sp>
        <p:nvSpPr>
          <p:cNvPr id="249883" name="Text Box 27"/>
          <p:cNvSpPr txBox="1">
            <a:spLocks noChangeArrowheads="1"/>
          </p:cNvSpPr>
          <p:nvPr/>
        </p:nvSpPr>
        <p:spPr bwMode="auto">
          <a:xfrm>
            <a:off x="2731477" y="3223847"/>
            <a:ext cx="32733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●</a:t>
            </a:r>
          </a:p>
        </p:txBody>
      </p:sp>
      <p:sp>
        <p:nvSpPr>
          <p:cNvPr id="249884" name="Text Box 28"/>
          <p:cNvSpPr txBox="1">
            <a:spLocks noChangeArrowheads="1"/>
          </p:cNvSpPr>
          <p:nvPr/>
        </p:nvSpPr>
        <p:spPr bwMode="auto">
          <a:xfrm>
            <a:off x="2757854" y="3757247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49885" name="Line 29"/>
          <p:cNvSpPr>
            <a:spLocks noChangeShapeType="1"/>
          </p:cNvSpPr>
          <p:nvPr/>
        </p:nvSpPr>
        <p:spPr bwMode="auto">
          <a:xfrm>
            <a:off x="2883877" y="3440723"/>
            <a:ext cx="0" cy="11840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9886" name="Line 30"/>
          <p:cNvSpPr>
            <a:spLocks noChangeShapeType="1"/>
          </p:cNvSpPr>
          <p:nvPr/>
        </p:nvSpPr>
        <p:spPr bwMode="auto">
          <a:xfrm flipH="1">
            <a:off x="2110154" y="3417277"/>
            <a:ext cx="77372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87" name="Text Box 31"/>
          <p:cNvSpPr txBox="1">
            <a:spLocks noChangeArrowheads="1"/>
          </p:cNvSpPr>
          <p:nvPr/>
        </p:nvSpPr>
        <p:spPr bwMode="auto">
          <a:xfrm>
            <a:off x="1644162" y="3217985"/>
            <a:ext cx="56778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f(a)</a:t>
            </a:r>
          </a:p>
        </p:txBody>
      </p:sp>
      <p:sp>
        <p:nvSpPr>
          <p:cNvPr id="249888" name="Text Box 32"/>
          <p:cNvSpPr txBox="1">
            <a:spLocks noChangeArrowheads="1"/>
          </p:cNvSpPr>
          <p:nvPr/>
        </p:nvSpPr>
        <p:spPr bwMode="auto">
          <a:xfrm>
            <a:off x="4627685" y="3364524"/>
            <a:ext cx="102303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f(a) ada</a:t>
            </a:r>
          </a:p>
        </p:txBody>
      </p:sp>
      <p:sp>
        <p:nvSpPr>
          <p:cNvPr id="24608" name="Rectangle 34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9889" name="Object 33"/>
          <p:cNvGraphicFramePr>
            <a:graphicFrameLocks noChangeAspect="1"/>
          </p:cNvGraphicFramePr>
          <p:nvPr/>
        </p:nvGraphicFramePr>
        <p:xfrm>
          <a:off x="4671646" y="3823189"/>
          <a:ext cx="914400" cy="44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7" imgW="558800" imgH="279400" progId="Equation.3">
                  <p:embed/>
                </p:oleObj>
              </mc:Choice>
              <mc:Fallback>
                <p:oleObj name="Equation" r:id="rId7" imgW="558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1646" y="3823189"/>
                        <a:ext cx="914400" cy="4498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91" name="Line 35"/>
          <p:cNvSpPr>
            <a:spLocks noChangeShapeType="1"/>
          </p:cNvSpPr>
          <p:nvPr/>
        </p:nvSpPr>
        <p:spPr bwMode="auto">
          <a:xfrm>
            <a:off x="2321169" y="4765431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92" name="Line 36"/>
          <p:cNvSpPr>
            <a:spLocks noChangeShapeType="1"/>
          </p:cNvSpPr>
          <p:nvPr/>
        </p:nvSpPr>
        <p:spPr bwMode="auto">
          <a:xfrm flipH="1">
            <a:off x="3376246" y="4765431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93" name="Line 37"/>
          <p:cNvSpPr>
            <a:spLocks noChangeShapeType="1"/>
          </p:cNvSpPr>
          <p:nvPr/>
        </p:nvSpPr>
        <p:spPr bwMode="auto">
          <a:xfrm flipH="1">
            <a:off x="2110154" y="3921369"/>
            <a:ext cx="77372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9894" name="Text Box 38"/>
          <p:cNvSpPr txBox="1">
            <a:spLocks noChangeArrowheads="1"/>
          </p:cNvSpPr>
          <p:nvPr/>
        </p:nvSpPr>
        <p:spPr bwMode="auto">
          <a:xfrm>
            <a:off x="1884485" y="3716216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L</a:t>
            </a:r>
          </a:p>
        </p:txBody>
      </p:sp>
      <p:sp>
        <p:nvSpPr>
          <p:cNvPr id="249898" name="Line 42"/>
          <p:cNvSpPr>
            <a:spLocks noChangeShapeType="1"/>
          </p:cNvSpPr>
          <p:nvPr/>
        </p:nvSpPr>
        <p:spPr bwMode="auto">
          <a:xfrm>
            <a:off x="2004646" y="3613638"/>
            <a:ext cx="0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9899" name="Line 43"/>
          <p:cNvSpPr>
            <a:spLocks noChangeShapeType="1"/>
          </p:cNvSpPr>
          <p:nvPr/>
        </p:nvSpPr>
        <p:spPr bwMode="auto">
          <a:xfrm flipH="1" flipV="1">
            <a:off x="2001716" y="4062046"/>
            <a:ext cx="14654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49900" name="Text Box 44"/>
          <p:cNvSpPr txBox="1">
            <a:spLocks noChangeArrowheads="1"/>
          </p:cNvSpPr>
          <p:nvPr/>
        </p:nvSpPr>
        <p:spPr bwMode="auto">
          <a:xfrm>
            <a:off x="5638800" y="3801208"/>
            <a:ext cx="56618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ada</a:t>
            </a:r>
          </a:p>
        </p:txBody>
      </p:sp>
      <p:sp>
        <p:nvSpPr>
          <p:cNvPr id="249901" name="Text Box 45"/>
          <p:cNvSpPr txBox="1">
            <a:spLocks noChangeArrowheads="1"/>
          </p:cNvSpPr>
          <p:nvPr/>
        </p:nvSpPr>
        <p:spPr bwMode="auto">
          <a:xfrm>
            <a:off x="4557346" y="4419601"/>
            <a:ext cx="3862532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Tapi nilai fungsi tidak sama dengan</a:t>
            </a:r>
          </a:p>
          <a:p>
            <a:r>
              <a:rPr lang="en-US" altLang="id-ID" sz="1846"/>
              <a:t>limit fungsi</a:t>
            </a:r>
          </a:p>
        </p:txBody>
      </p:sp>
      <p:sp>
        <p:nvSpPr>
          <p:cNvPr id="249902" name="AutoShape 46"/>
          <p:cNvSpPr>
            <a:spLocks noChangeArrowheads="1"/>
          </p:cNvSpPr>
          <p:nvPr/>
        </p:nvSpPr>
        <p:spPr bwMode="auto">
          <a:xfrm>
            <a:off x="6046177" y="5107185"/>
            <a:ext cx="366960" cy="441907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49903" name="Text Box 47"/>
          <p:cNvSpPr txBox="1">
            <a:spLocks noChangeArrowheads="1"/>
          </p:cNvSpPr>
          <p:nvPr/>
        </p:nvSpPr>
        <p:spPr bwMode="auto">
          <a:xfrm>
            <a:off x="4698023" y="5619751"/>
            <a:ext cx="348640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f(x) tidak kontinu di x=a</a:t>
            </a:r>
          </a:p>
        </p:txBody>
      </p:sp>
    </p:spTree>
    <p:extLst>
      <p:ext uri="{BB962C8B-B14F-4D97-AF65-F5344CB8AC3E}">
        <p14:creationId xmlns:p14="http://schemas.microsoft.com/office/powerpoint/2010/main" val="185595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4017E-6 4.04624E-6 L 0.03943 -0.0046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2" y="-23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4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4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39 -0.00462 L -0.03847 4.04624E-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3" y="23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4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4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4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4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4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4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4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4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4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4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4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4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4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4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4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4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24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02 9.82659E-7 L 0.03366 9.82659E-7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49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4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1 0.03098 L -0.00321 -0.00231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498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2000"/>
                                        <p:tgtEl>
                                          <p:spTgt spid="24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9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2 9.82659E-7 L -0.05194 9.82659E-7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498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2000"/>
                                        <p:tgtEl>
                                          <p:spTgt spid="24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2312E-6 3.75723E-6 L -4.12312E-6 0.04208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249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24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24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24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4" dur="2000"/>
                                        <p:tgtEl>
                                          <p:spTgt spid="24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24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animBg="1"/>
      <p:bldP spid="249861" grpId="0" animBg="1"/>
      <p:bldP spid="249862" grpId="0"/>
      <p:bldP spid="249863" grpId="0" animBg="1"/>
      <p:bldP spid="249864" grpId="0" animBg="1"/>
      <p:bldP spid="249865" grpId="0"/>
      <p:bldP spid="249866" grpId="0" animBg="1"/>
      <p:bldP spid="249866" grpId="1" animBg="1"/>
      <p:bldP spid="249867" grpId="0" animBg="1"/>
      <p:bldP spid="249867" grpId="1" animBg="1"/>
      <p:bldP spid="249868" grpId="0" animBg="1"/>
      <p:bldP spid="249874" grpId="0" animBg="1"/>
      <p:bldP spid="249875" grpId="0"/>
      <p:bldP spid="249876" grpId="0" animBg="1"/>
      <p:bldP spid="249877" grpId="0"/>
      <p:bldP spid="249878" grpId="0"/>
      <p:bldP spid="249879" grpId="0" animBg="1"/>
      <p:bldP spid="249880" grpId="0" animBg="1"/>
      <p:bldP spid="249881" grpId="0" animBg="1"/>
      <p:bldP spid="249882" grpId="0"/>
      <p:bldP spid="249883" grpId="0"/>
      <p:bldP spid="249884" grpId="0"/>
      <p:bldP spid="249885" grpId="0" animBg="1"/>
      <p:bldP spid="249886" grpId="0" animBg="1"/>
      <p:bldP spid="249887" grpId="0"/>
      <p:bldP spid="249888" grpId="0"/>
      <p:bldP spid="249891" grpId="0" animBg="1"/>
      <p:bldP spid="249891" grpId="1" animBg="1"/>
      <p:bldP spid="249892" grpId="0" animBg="1"/>
      <p:bldP spid="249892" grpId="1" animBg="1"/>
      <p:bldP spid="249893" grpId="0" animBg="1"/>
      <p:bldP spid="249894" grpId="0"/>
      <p:bldP spid="249898" grpId="0" animBg="1"/>
      <p:bldP spid="249898" grpId="1" animBg="1"/>
      <p:bldP spid="249899" grpId="0" animBg="1"/>
      <p:bldP spid="249899" grpId="1" animBg="1"/>
      <p:bldP spid="249900" grpId="0"/>
      <p:bldP spid="249901" grpId="0"/>
      <p:bldP spid="249902" grpId="0" animBg="1"/>
      <p:bldP spid="24990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A4368D19-C665-4743-8B86-033391CD4B91}" type="slidenum">
              <a:rPr lang="en-US" altLang="id-ID" sz="1108">
                <a:latin typeface="Arial Black" panose="020B0A04020102020204" pitchFamily="34" charset="0"/>
              </a:rPr>
              <a:pPr/>
              <a:t>27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829408" y="1113693"/>
            <a:ext cx="54053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(iv)</a:t>
            </a:r>
          </a:p>
        </p:txBody>
      </p:sp>
      <p:sp>
        <p:nvSpPr>
          <p:cNvPr id="250885" name="Line 5"/>
          <p:cNvSpPr>
            <a:spLocks noChangeShapeType="1"/>
          </p:cNvSpPr>
          <p:nvPr/>
        </p:nvSpPr>
        <p:spPr bwMode="auto">
          <a:xfrm>
            <a:off x="2532185" y="1248508"/>
            <a:ext cx="0" cy="189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886" name="Line 6"/>
          <p:cNvSpPr>
            <a:spLocks noChangeShapeType="1"/>
          </p:cNvSpPr>
          <p:nvPr/>
        </p:nvSpPr>
        <p:spPr bwMode="auto">
          <a:xfrm>
            <a:off x="1406769" y="2514600"/>
            <a:ext cx="28838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887" name="Freeform 7"/>
          <p:cNvSpPr>
            <a:spLocks/>
          </p:cNvSpPr>
          <p:nvPr/>
        </p:nvSpPr>
        <p:spPr bwMode="auto">
          <a:xfrm>
            <a:off x="2321170" y="1811216"/>
            <a:ext cx="184731" cy="376385"/>
          </a:xfrm>
          <a:custGeom>
            <a:avLst/>
            <a:gdLst>
              <a:gd name="T0" fmla="*/ 0 w 1200"/>
              <a:gd name="T1" fmla="*/ 228600 h 192"/>
              <a:gd name="T2" fmla="*/ 381000 w 1200"/>
              <a:gd name="T3" fmla="*/ 76200 h 192"/>
              <a:gd name="T4" fmla="*/ 838200 w 1200"/>
              <a:gd name="T5" fmla="*/ 304800 h 192"/>
              <a:gd name="T6" fmla="*/ 1524000 w 1200"/>
              <a:gd name="T7" fmla="*/ 76200 h 192"/>
              <a:gd name="T8" fmla="*/ 1905000 w 1200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44"/>
                </a:moveTo>
                <a:cubicBezTo>
                  <a:pt x="76" y="92"/>
                  <a:pt x="152" y="40"/>
                  <a:pt x="240" y="48"/>
                </a:cubicBezTo>
                <a:cubicBezTo>
                  <a:pt x="328" y="56"/>
                  <a:pt x="408" y="192"/>
                  <a:pt x="528" y="192"/>
                </a:cubicBezTo>
                <a:cubicBezTo>
                  <a:pt x="648" y="192"/>
                  <a:pt x="848" y="80"/>
                  <a:pt x="960" y="48"/>
                </a:cubicBezTo>
                <a:cubicBezTo>
                  <a:pt x="1072" y="16"/>
                  <a:pt x="1136" y="8"/>
                  <a:pt x="120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194538" y="2420816"/>
            <a:ext cx="30970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</a:t>
            </a:r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3335215" y="2036885"/>
            <a:ext cx="0" cy="49236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 flipH="1">
            <a:off x="2532185" y="2022231"/>
            <a:ext cx="77372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083777" y="1817078"/>
            <a:ext cx="56778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f(a)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4783016" y="888024"/>
            <a:ext cx="102303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f(a) ada</a:t>
            </a: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0893" name="Object 13"/>
          <p:cNvGraphicFramePr>
            <a:graphicFrameLocks noChangeAspect="1"/>
          </p:cNvGraphicFramePr>
          <p:nvPr/>
        </p:nvGraphicFramePr>
        <p:xfrm>
          <a:off x="4853354" y="1409700"/>
          <a:ext cx="844062" cy="416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558800" imgH="279400" progId="Equation.3">
                  <p:embed/>
                </p:oleObj>
              </mc:Choice>
              <mc:Fallback>
                <p:oleObj name="Equation" r:id="rId3" imgW="558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354" y="1409700"/>
                        <a:ext cx="844062" cy="416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5" name="Text Box 15"/>
          <p:cNvSpPr txBox="1">
            <a:spLocks noChangeArrowheads="1"/>
          </p:cNvSpPr>
          <p:nvPr/>
        </p:nvSpPr>
        <p:spPr bwMode="auto">
          <a:xfrm>
            <a:off x="5767754" y="1374531"/>
            <a:ext cx="56618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ada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0896" name="Object 16"/>
          <p:cNvGraphicFramePr>
            <a:graphicFrameLocks noChangeAspect="1"/>
          </p:cNvGraphicFramePr>
          <p:nvPr/>
        </p:nvGraphicFramePr>
        <p:xfrm>
          <a:off x="4853354" y="1937239"/>
          <a:ext cx="1547446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5" imgW="1016000" imgH="279400" progId="Equation.3">
                  <p:embed/>
                </p:oleObj>
              </mc:Choice>
              <mc:Fallback>
                <p:oleObj name="Equation" r:id="rId5" imgW="1016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354" y="1937239"/>
                        <a:ext cx="1547446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8" name="AutoShape 18"/>
          <p:cNvSpPr>
            <a:spLocks noChangeArrowheads="1"/>
          </p:cNvSpPr>
          <p:nvPr/>
        </p:nvSpPr>
        <p:spPr bwMode="auto">
          <a:xfrm>
            <a:off x="5275385" y="2465760"/>
            <a:ext cx="366960" cy="42006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0899" name="Text Box 19"/>
          <p:cNvSpPr txBox="1">
            <a:spLocks noChangeArrowheads="1"/>
          </p:cNvSpPr>
          <p:nvPr/>
        </p:nvSpPr>
        <p:spPr bwMode="auto">
          <a:xfrm>
            <a:off x="4803531" y="2921978"/>
            <a:ext cx="272268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1846"/>
              <a:t>f(x) kontinu di x=a</a:t>
            </a:r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>
            <a:off x="2743200" y="2655277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901" name="Line 21"/>
          <p:cNvSpPr>
            <a:spLocks noChangeShapeType="1"/>
          </p:cNvSpPr>
          <p:nvPr/>
        </p:nvSpPr>
        <p:spPr bwMode="auto">
          <a:xfrm flipH="1">
            <a:off x="3727939" y="2655277"/>
            <a:ext cx="211015" cy="146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50902" name="Line 22"/>
          <p:cNvSpPr>
            <a:spLocks noChangeShapeType="1"/>
          </p:cNvSpPr>
          <p:nvPr/>
        </p:nvSpPr>
        <p:spPr bwMode="auto">
          <a:xfrm>
            <a:off x="2461846" y="1529862"/>
            <a:ext cx="0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905" name="Line 25"/>
          <p:cNvSpPr>
            <a:spLocks noChangeShapeType="1"/>
          </p:cNvSpPr>
          <p:nvPr/>
        </p:nvSpPr>
        <p:spPr bwMode="auto">
          <a:xfrm flipV="1">
            <a:off x="2420815" y="2288931"/>
            <a:ext cx="0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906" name="Text Box 26"/>
          <p:cNvSpPr txBox="1">
            <a:spLocks noChangeArrowheads="1"/>
          </p:cNvSpPr>
          <p:nvPr/>
        </p:nvSpPr>
        <p:spPr bwMode="auto">
          <a:xfrm>
            <a:off x="4712678" y="3575539"/>
            <a:ext cx="278088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Ketakkontinuan terhapus</a:t>
            </a:r>
          </a:p>
        </p:txBody>
      </p:sp>
      <p:sp>
        <p:nvSpPr>
          <p:cNvPr id="250907" name="Text Box 27"/>
          <p:cNvSpPr txBox="1">
            <a:spLocks noChangeArrowheads="1"/>
          </p:cNvSpPr>
          <p:nvPr/>
        </p:nvSpPr>
        <p:spPr bwMode="auto">
          <a:xfrm>
            <a:off x="4768362" y="3997570"/>
            <a:ext cx="4306307" cy="9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Ketakkontinuan kasus (i) bisa dihapus</a:t>
            </a:r>
          </a:p>
          <a:p>
            <a:r>
              <a:rPr lang="en-US" altLang="id-ID" sz="1846"/>
              <a:t>dengan cara mendefinisikan nilai fungsi</a:t>
            </a:r>
          </a:p>
          <a:p>
            <a:r>
              <a:rPr lang="en-US" altLang="id-ID" sz="1846"/>
              <a:t>dititik tersebut = limit fungsi</a:t>
            </a:r>
          </a:p>
        </p:txBody>
      </p:sp>
      <p:sp>
        <p:nvSpPr>
          <p:cNvPr id="250908" name="Line 28"/>
          <p:cNvSpPr>
            <a:spLocks noChangeShapeType="1"/>
          </p:cNvSpPr>
          <p:nvPr/>
        </p:nvSpPr>
        <p:spPr bwMode="auto">
          <a:xfrm>
            <a:off x="2532185" y="3499339"/>
            <a:ext cx="0" cy="16881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909" name="Line 29"/>
          <p:cNvSpPr>
            <a:spLocks noChangeShapeType="1"/>
          </p:cNvSpPr>
          <p:nvPr/>
        </p:nvSpPr>
        <p:spPr bwMode="auto">
          <a:xfrm>
            <a:off x="1477108" y="4624754"/>
            <a:ext cx="2813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0910" name="Text Box 30"/>
          <p:cNvSpPr txBox="1">
            <a:spLocks noChangeArrowheads="1"/>
          </p:cNvSpPr>
          <p:nvPr/>
        </p:nvSpPr>
        <p:spPr bwMode="auto">
          <a:xfrm>
            <a:off x="3097823" y="4501662"/>
            <a:ext cx="29307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</a:t>
            </a:r>
          </a:p>
        </p:txBody>
      </p:sp>
      <p:sp>
        <p:nvSpPr>
          <p:cNvPr id="250911" name="Freeform 31"/>
          <p:cNvSpPr>
            <a:spLocks/>
          </p:cNvSpPr>
          <p:nvPr/>
        </p:nvSpPr>
        <p:spPr bwMode="auto">
          <a:xfrm>
            <a:off x="2321169" y="3991708"/>
            <a:ext cx="1828800" cy="376385"/>
          </a:xfrm>
          <a:custGeom>
            <a:avLst/>
            <a:gdLst>
              <a:gd name="T0" fmla="*/ 0 w 1248"/>
              <a:gd name="T1" fmla="*/ 457200 h 288"/>
              <a:gd name="T2" fmla="*/ 457200 w 1248"/>
              <a:gd name="T3" fmla="*/ 304800 h 288"/>
              <a:gd name="T4" fmla="*/ 838200 w 1248"/>
              <a:gd name="T5" fmla="*/ 76200 h 288"/>
              <a:gd name="T6" fmla="*/ 1447800 w 1248"/>
              <a:gd name="T7" fmla="*/ 228600 h 288"/>
              <a:gd name="T8" fmla="*/ 1981200 w 124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48"/>
              <a:gd name="T16" fmla="*/ 0 h 288"/>
              <a:gd name="T17" fmla="*/ 1248 w 1248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48" h="288">
                <a:moveTo>
                  <a:pt x="0" y="288"/>
                </a:moveTo>
                <a:cubicBezTo>
                  <a:pt x="100" y="260"/>
                  <a:pt x="200" y="232"/>
                  <a:pt x="288" y="192"/>
                </a:cubicBezTo>
                <a:cubicBezTo>
                  <a:pt x="376" y="152"/>
                  <a:pt x="424" y="56"/>
                  <a:pt x="528" y="48"/>
                </a:cubicBezTo>
                <a:cubicBezTo>
                  <a:pt x="632" y="40"/>
                  <a:pt x="792" y="152"/>
                  <a:pt x="912" y="144"/>
                </a:cubicBezTo>
                <a:cubicBezTo>
                  <a:pt x="1032" y="136"/>
                  <a:pt x="1140" y="68"/>
                  <a:pt x="1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0912" name="Text Box 32"/>
          <p:cNvSpPr txBox="1">
            <a:spLocks noChangeArrowheads="1"/>
          </p:cNvSpPr>
          <p:nvPr/>
        </p:nvSpPr>
        <p:spPr bwMode="auto">
          <a:xfrm>
            <a:off x="3106616" y="3915508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50913" name="Line 33"/>
          <p:cNvSpPr>
            <a:spLocks noChangeShapeType="1"/>
          </p:cNvSpPr>
          <p:nvPr/>
        </p:nvSpPr>
        <p:spPr bwMode="auto">
          <a:xfrm>
            <a:off x="3235569" y="4062046"/>
            <a:ext cx="0" cy="56270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50914" name="Line 34"/>
          <p:cNvSpPr>
            <a:spLocks noChangeShapeType="1"/>
          </p:cNvSpPr>
          <p:nvPr/>
        </p:nvSpPr>
        <p:spPr bwMode="auto">
          <a:xfrm flipH="1">
            <a:off x="2532184" y="4062046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pic>
        <p:nvPicPr>
          <p:cNvPr id="250915" name="Picture 35" descr="gambar-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077" y="3478823"/>
            <a:ext cx="2848708" cy="235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80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2000"/>
                                        <p:tgtEl>
                                          <p:spTgt spid="250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50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0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50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0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50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5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62 -1.04046E-6 L 0.0327 -1.04046E-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6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5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54 2.89017E-6 L -0.03848 -0.0011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1" y="-6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5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119E-6 -0.00694 L 2.91119E-6 0.048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5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934E-6 0.00693 L 0.0032 -0.0351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509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2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5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5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5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5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5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5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5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5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5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5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5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5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25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25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  <p:bldP spid="250885" grpId="0" animBg="1"/>
      <p:bldP spid="250886" grpId="0" animBg="1"/>
      <p:bldP spid="250887" grpId="0" animBg="1"/>
      <p:bldP spid="250888" grpId="0"/>
      <p:bldP spid="250889" grpId="0" animBg="1"/>
      <p:bldP spid="250890" grpId="0" animBg="1"/>
      <p:bldP spid="250891" grpId="0"/>
      <p:bldP spid="250892" grpId="0"/>
      <p:bldP spid="250895" grpId="0"/>
      <p:bldP spid="250898" grpId="0" animBg="1"/>
      <p:bldP spid="250899" grpId="0"/>
      <p:bldP spid="250900" grpId="0" animBg="1"/>
      <p:bldP spid="250900" grpId="1" animBg="1"/>
      <p:bldP spid="250901" grpId="0" animBg="1"/>
      <p:bldP spid="250901" grpId="1" animBg="1"/>
      <p:bldP spid="250902" grpId="0" animBg="1"/>
      <p:bldP spid="250902" grpId="1" animBg="1"/>
      <p:bldP spid="250905" grpId="0" animBg="1"/>
      <p:bldP spid="250905" grpId="1" animBg="1"/>
      <p:bldP spid="250906" grpId="0"/>
      <p:bldP spid="250907" grpId="0"/>
      <p:bldP spid="250908" grpId="0" animBg="1"/>
      <p:bldP spid="250909" grpId="0" animBg="1"/>
      <p:bldP spid="250910" grpId="0"/>
      <p:bldP spid="250911" grpId="0" animBg="1"/>
      <p:bldP spid="250912" grpId="0"/>
      <p:bldP spid="250913" grpId="0" animBg="1"/>
      <p:bldP spid="2509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5E7862BA-6B88-4F4B-8064-F519CC400F21}" type="slidenum">
              <a:rPr lang="en-US" altLang="id-ID" sz="1108">
                <a:latin typeface="Arial Black" panose="020B0A04020102020204" pitchFamily="34" charset="0"/>
              </a:rPr>
              <a:pPr/>
              <a:t>28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99747" y="902678"/>
            <a:ext cx="89159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970085" y="1324708"/>
            <a:ext cx="6965176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Periksa apakah fungsi berikut kontinu di x=2, jika tidak sebutkan</a:t>
            </a:r>
          </a:p>
          <a:p>
            <a:r>
              <a:rPr lang="en-US" altLang="id-ID" sz="1846"/>
              <a:t>alasannya</a:t>
            </a:r>
          </a:p>
        </p:txBody>
      </p:sp>
      <p:sp>
        <p:nvSpPr>
          <p:cNvPr id="26634" name="Rectangle 7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1910" name="Object 6"/>
          <p:cNvGraphicFramePr>
            <a:graphicFrameLocks noChangeAspect="1"/>
          </p:cNvGraphicFramePr>
          <p:nvPr/>
        </p:nvGraphicFramePr>
        <p:xfrm>
          <a:off x="1547446" y="1951892"/>
          <a:ext cx="1406769" cy="65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3" imgW="901309" imgH="418918" progId="Equation.3">
                  <p:embed/>
                </p:oleObj>
              </mc:Choice>
              <mc:Fallback>
                <p:oleObj name="Equation" r:id="rId3" imgW="90130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446" y="1951892"/>
                        <a:ext cx="1406769" cy="6520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0" y="2959455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1912" name="Object 8"/>
          <p:cNvGraphicFramePr>
            <a:graphicFrameLocks noChangeAspect="1"/>
          </p:cNvGraphicFramePr>
          <p:nvPr/>
        </p:nvGraphicFramePr>
        <p:xfrm>
          <a:off x="3736731" y="1897673"/>
          <a:ext cx="1899138" cy="842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5" imgW="1371600" imgH="609600" progId="Equation.3">
                  <p:embed/>
                </p:oleObj>
              </mc:Choice>
              <mc:Fallback>
                <p:oleObj name="Equation" r:id="rId5" imgW="13716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731" y="1897673"/>
                        <a:ext cx="1899138" cy="842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1251438" y="2092570"/>
            <a:ext cx="38183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a.</a:t>
            </a:r>
          </a:p>
        </p:txBody>
      </p:sp>
      <p:sp>
        <p:nvSpPr>
          <p:cNvPr id="251915" name="Text Box 11"/>
          <p:cNvSpPr txBox="1">
            <a:spLocks noChangeArrowheads="1"/>
          </p:cNvSpPr>
          <p:nvPr/>
        </p:nvSpPr>
        <p:spPr bwMode="auto">
          <a:xfrm>
            <a:off x="3382108" y="2098431"/>
            <a:ext cx="38619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</a:t>
            </a: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0" y="302979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1916" name="Object 12"/>
          <p:cNvGraphicFramePr>
            <a:graphicFrameLocks noChangeAspect="1"/>
          </p:cNvGraphicFramePr>
          <p:nvPr/>
        </p:nvGraphicFramePr>
        <p:xfrm>
          <a:off x="6345115" y="1954824"/>
          <a:ext cx="1969477" cy="696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Equation" r:id="rId7" imgW="1295400" imgH="457200" progId="Equation.3">
                  <p:embed/>
                </p:oleObj>
              </mc:Choice>
              <mc:Fallback>
                <p:oleObj name="Equation" r:id="rId7" imgW="1295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5115" y="1954824"/>
                        <a:ext cx="1969477" cy="6960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18" name="Text Box 14"/>
          <p:cNvSpPr txBox="1">
            <a:spLocks noChangeArrowheads="1"/>
          </p:cNvSpPr>
          <p:nvPr/>
        </p:nvSpPr>
        <p:spPr bwMode="auto">
          <a:xfrm>
            <a:off x="6034454" y="2098431"/>
            <a:ext cx="3658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c.</a:t>
            </a:r>
          </a:p>
        </p:txBody>
      </p:sp>
      <p:sp>
        <p:nvSpPr>
          <p:cNvPr id="251919" name="Text Box 15"/>
          <p:cNvSpPr txBox="1">
            <a:spLocks noChangeArrowheads="1"/>
          </p:cNvSpPr>
          <p:nvPr/>
        </p:nvSpPr>
        <p:spPr bwMode="auto">
          <a:xfrm>
            <a:off x="984739" y="2731478"/>
            <a:ext cx="99578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:</a:t>
            </a:r>
          </a:p>
        </p:txBody>
      </p:sp>
      <p:sp>
        <p:nvSpPr>
          <p:cNvPr id="251928" name="Text Box 24"/>
          <p:cNvSpPr txBox="1">
            <a:spLocks noChangeArrowheads="1"/>
          </p:cNvSpPr>
          <p:nvPr/>
        </p:nvSpPr>
        <p:spPr bwMode="auto">
          <a:xfrm>
            <a:off x="1181100" y="3153508"/>
            <a:ext cx="495725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a. Fungsi tidak terdefinisi di x=2 (bentuk 0/0)</a:t>
            </a:r>
          </a:p>
        </p:txBody>
      </p:sp>
      <p:sp>
        <p:nvSpPr>
          <p:cNvPr id="251929" name="AutoShape 25"/>
          <p:cNvSpPr>
            <a:spLocks noChangeArrowheads="1"/>
          </p:cNvSpPr>
          <p:nvPr/>
        </p:nvSpPr>
        <p:spPr bwMode="auto">
          <a:xfrm>
            <a:off x="6189785" y="3019994"/>
            <a:ext cx="293711" cy="747674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1930" name="Text Box 26"/>
          <p:cNvSpPr txBox="1">
            <a:spLocks noChangeArrowheads="1"/>
          </p:cNvSpPr>
          <p:nvPr/>
        </p:nvSpPr>
        <p:spPr bwMode="auto">
          <a:xfrm>
            <a:off x="7019193" y="3153508"/>
            <a:ext cx="1987595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f(x) tidak kontinu</a:t>
            </a:r>
          </a:p>
          <a:p>
            <a:r>
              <a:rPr lang="en-US" altLang="id-ID" sz="1846"/>
              <a:t>di x=2</a:t>
            </a:r>
          </a:p>
        </p:txBody>
      </p:sp>
      <p:sp>
        <p:nvSpPr>
          <p:cNvPr id="251931" name="Text Box 27"/>
          <p:cNvSpPr txBox="1">
            <a:spLocks noChangeArrowheads="1"/>
          </p:cNvSpPr>
          <p:nvPr/>
        </p:nvSpPr>
        <p:spPr bwMode="auto">
          <a:xfrm>
            <a:off x="1181100" y="3786554"/>
            <a:ext cx="153074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  - f(2) = 3</a:t>
            </a:r>
          </a:p>
        </p:txBody>
      </p:sp>
      <p:sp>
        <p:nvSpPr>
          <p:cNvPr id="26645" name="Rectangle 29"/>
          <p:cNvSpPr>
            <a:spLocks noChangeArrowheads="1"/>
          </p:cNvSpPr>
          <p:nvPr/>
        </p:nvSpPr>
        <p:spPr bwMode="auto">
          <a:xfrm>
            <a:off x="0" y="30341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1932" name="Object 28"/>
          <p:cNvGraphicFramePr>
            <a:graphicFrameLocks noChangeAspect="1"/>
          </p:cNvGraphicFramePr>
          <p:nvPr/>
        </p:nvGraphicFramePr>
        <p:xfrm>
          <a:off x="1648559" y="4132385"/>
          <a:ext cx="4380034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Equation" r:id="rId9" imgW="2781000" imgH="444240" progId="Equation.3">
                  <p:embed/>
                </p:oleObj>
              </mc:Choice>
              <mc:Fallback>
                <p:oleObj name="Equation" r:id="rId9" imgW="27810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559" y="4132385"/>
                        <a:ext cx="4380034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6" name="Rectangle 31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1934" name="Object 30"/>
          <p:cNvGraphicFramePr>
            <a:graphicFrameLocks noChangeAspect="1"/>
          </p:cNvGraphicFramePr>
          <p:nvPr/>
        </p:nvGraphicFramePr>
        <p:xfrm>
          <a:off x="1799492" y="4862146"/>
          <a:ext cx="17584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11" imgW="1016000" imgH="279400" progId="Equation.3">
                  <p:embed/>
                </p:oleObj>
              </mc:Choice>
              <mc:Fallback>
                <p:oleObj name="Equation" r:id="rId11" imgW="1016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9492" y="4862146"/>
                        <a:ext cx="1758462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1936" name="Text Box 32"/>
          <p:cNvSpPr txBox="1">
            <a:spLocks noChangeArrowheads="1"/>
          </p:cNvSpPr>
          <p:nvPr/>
        </p:nvSpPr>
        <p:spPr bwMode="auto">
          <a:xfrm>
            <a:off x="1532792" y="4349262"/>
            <a:ext cx="2712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</a:t>
            </a:r>
          </a:p>
        </p:txBody>
      </p:sp>
      <p:sp>
        <p:nvSpPr>
          <p:cNvPr id="251937" name="Text Box 33"/>
          <p:cNvSpPr txBox="1">
            <a:spLocks noChangeArrowheads="1"/>
          </p:cNvSpPr>
          <p:nvPr/>
        </p:nvSpPr>
        <p:spPr bwMode="auto">
          <a:xfrm>
            <a:off x="1532792" y="4841631"/>
            <a:ext cx="2712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</a:t>
            </a:r>
          </a:p>
        </p:txBody>
      </p:sp>
      <p:sp>
        <p:nvSpPr>
          <p:cNvPr id="251938" name="AutoShape 34"/>
          <p:cNvSpPr>
            <a:spLocks noChangeArrowheads="1"/>
          </p:cNvSpPr>
          <p:nvPr/>
        </p:nvSpPr>
        <p:spPr bwMode="auto">
          <a:xfrm>
            <a:off x="2743200" y="5223614"/>
            <a:ext cx="366960" cy="420066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1939" name="Text Box 35"/>
          <p:cNvSpPr txBox="1">
            <a:spLocks noChangeArrowheads="1"/>
          </p:cNvSpPr>
          <p:nvPr/>
        </p:nvSpPr>
        <p:spPr bwMode="auto">
          <a:xfrm>
            <a:off x="1509346" y="5609493"/>
            <a:ext cx="6518451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Karena limit tidak sama dengan nilai fungsi, maka f(x) </a:t>
            </a:r>
            <a:r>
              <a:rPr lang="en-US" altLang="id-ID" sz="1846" b="1"/>
              <a:t>tidak</a:t>
            </a:r>
          </a:p>
          <a:p>
            <a:r>
              <a:rPr lang="en-US" altLang="id-ID" sz="1846" b="1"/>
              <a:t>kontinu di x=2</a:t>
            </a:r>
          </a:p>
        </p:txBody>
      </p:sp>
    </p:spTree>
    <p:extLst>
      <p:ext uri="{BB962C8B-B14F-4D97-AF65-F5344CB8AC3E}">
        <p14:creationId xmlns:p14="http://schemas.microsoft.com/office/powerpoint/2010/main" val="8712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5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51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5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51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5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5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5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5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5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5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5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5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5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5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5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/>
      <p:bldP spid="251909" grpId="0"/>
      <p:bldP spid="251914" grpId="0"/>
      <p:bldP spid="251915" grpId="0"/>
      <p:bldP spid="251918" grpId="0"/>
      <p:bldP spid="251919" grpId="0"/>
      <p:bldP spid="251928" grpId="0"/>
      <p:bldP spid="251929" grpId="0" animBg="1"/>
      <p:bldP spid="251930" grpId="0"/>
      <p:bldP spid="251931" grpId="0"/>
      <p:bldP spid="251936" grpId="0"/>
      <p:bldP spid="251937" grpId="0"/>
      <p:bldP spid="251938" grpId="0" animBg="1"/>
      <p:bldP spid="2519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368A85E9-1662-463E-8D15-A57ECFCF8FF9}" type="slidenum">
              <a:rPr lang="en-US" altLang="id-ID" sz="1108">
                <a:latin typeface="Arial Black" panose="020B0A04020102020204" pitchFamily="34" charset="0"/>
              </a:rPr>
              <a:pPr/>
              <a:t>29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844062" y="1107831"/>
            <a:ext cx="4395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c. </a:t>
            </a: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0" y="313530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1547446" y="1173774"/>
          <a:ext cx="1688123" cy="360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Equation" r:id="rId3" imgW="1066800" imgH="228600" progId="Equation.3">
                  <p:embed/>
                </p:oleObj>
              </mc:Choice>
              <mc:Fallback>
                <p:oleObj name="Equation" r:id="rId3" imgW="106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446" y="1173774"/>
                        <a:ext cx="1688123" cy="3604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1321777" y="1163516"/>
            <a:ext cx="2712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</a:t>
            </a:r>
          </a:p>
        </p:txBody>
      </p:sp>
      <p:sp>
        <p:nvSpPr>
          <p:cNvPr id="262152" name="Text Box 8"/>
          <p:cNvSpPr txBox="1">
            <a:spLocks noChangeArrowheads="1"/>
          </p:cNvSpPr>
          <p:nvPr/>
        </p:nvSpPr>
        <p:spPr bwMode="auto">
          <a:xfrm>
            <a:off x="1321777" y="1811216"/>
            <a:ext cx="2712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</a:t>
            </a:r>
          </a:p>
        </p:txBody>
      </p:sp>
      <p:sp>
        <p:nvSpPr>
          <p:cNvPr id="27660" name="Rectangle 10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2153" name="Object 9"/>
          <p:cNvGraphicFramePr>
            <a:graphicFrameLocks noChangeAspect="1"/>
          </p:cNvGraphicFramePr>
          <p:nvPr/>
        </p:nvGraphicFramePr>
        <p:xfrm>
          <a:off x="1688123" y="1811215"/>
          <a:ext cx="2461846" cy="458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Equation" r:id="rId5" imgW="1485720" imgH="279360" progId="Equation.3">
                  <p:embed/>
                </p:oleObj>
              </mc:Choice>
              <mc:Fallback>
                <p:oleObj name="Equation" r:id="rId5" imgW="1485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1811215"/>
                        <a:ext cx="2461846" cy="458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2155" name="Object 11"/>
          <p:cNvGraphicFramePr>
            <a:graphicFrameLocks noChangeAspect="1"/>
          </p:cNvGraphicFramePr>
          <p:nvPr/>
        </p:nvGraphicFramePr>
        <p:xfrm>
          <a:off x="1688123" y="2457451"/>
          <a:ext cx="2532185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7" imgW="1562040" imgH="291960" progId="Equation.3">
                  <p:embed/>
                </p:oleObj>
              </mc:Choice>
              <mc:Fallback>
                <p:oleObj name="Equation" r:id="rId7" imgW="15620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2457451"/>
                        <a:ext cx="2532185" cy="479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7" name="AutoShape 13"/>
          <p:cNvSpPr>
            <a:spLocks/>
          </p:cNvSpPr>
          <p:nvPr/>
        </p:nvSpPr>
        <p:spPr bwMode="auto">
          <a:xfrm>
            <a:off x="4360985" y="2119621"/>
            <a:ext cx="518818" cy="438267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21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94165"/>
              </p:ext>
            </p:extLst>
          </p:nvPr>
        </p:nvGraphicFramePr>
        <p:xfrm>
          <a:off x="5056514" y="2119621"/>
          <a:ext cx="1336431" cy="46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9" imgW="787400" imgH="279400" progId="Equation.3">
                  <p:embed/>
                </p:oleObj>
              </mc:Choice>
              <mc:Fallback>
                <p:oleObj name="Equation" r:id="rId9" imgW="787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514" y="2119621"/>
                        <a:ext cx="1336431" cy="467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4" name="Rectangle 17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62160" name="Object 16"/>
          <p:cNvGraphicFramePr>
            <a:graphicFrameLocks noChangeAspect="1"/>
          </p:cNvGraphicFramePr>
          <p:nvPr/>
        </p:nvGraphicFramePr>
        <p:xfrm>
          <a:off x="1688123" y="3147646"/>
          <a:ext cx="168812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11" imgW="1016000" imgH="279400" progId="Equation.3">
                  <p:embed/>
                </p:oleObj>
              </mc:Choice>
              <mc:Fallback>
                <p:oleObj name="Equation" r:id="rId11" imgW="1016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3147646"/>
                        <a:ext cx="168812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62" name="Text Box 18"/>
          <p:cNvSpPr txBox="1">
            <a:spLocks noChangeArrowheads="1"/>
          </p:cNvSpPr>
          <p:nvPr/>
        </p:nvSpPr>
        <p:spPr bwMode="auto">
          <a:xfrm>
            <a:off x="1362808" y="3153508"/>
            <a:ext cx="2712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</a:t>
            </a:r>
          </a:p>
        </p:txBody>
      </p:sp>
      <p:sp>
        <p:nvSpPr>
          <p:cNvPr id="262163" name="Text Box 19"/>
          <p:cNvSpPr txBox="1">
            <a:spLocks noChangeArrowheads="1"/>
          </p:cNvSpPr>
          <p:nvPr/>
        </p:nvSpPr>
        <p:spPr bwMode="auto">
          <a:xfrm>
            <a:off x="1321777" y="3717682"/>
            <a:ext cx="576382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Karena semua syarat dipenuhi </a:t>
            </a:r>
            <a:r>
              <a:rPr lang="en-US" altLang="id-ID" sz="1846">
                <a:sym typeface="Wingdings" panose="05000000000000000000" pitchFamily="2" charset="2"/>
              </a:rPr>
              <a:t>  f(x) kontinu di x=2</a:t>
            </a:r>
            <a:endParaRPr lang="en-US" altLang="id-ID" sz="1846"/>
          </a:p>
        </p:txBody>
      </p:sp>
    </p:spTree>
    <p:extLst>
      <p:ext uri="{BB962C8B-B14F-4D97-AF65-F5344CB8AC3E}">
        <p14:creationId xmlns:p14="http://schemas.microsoft.com/office/powerpoint/2010/main" val="22007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2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6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62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6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6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6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8" grpId="0"/>
      <p:bldP spid="262151" grpId="0"/>
      <p:bldP spid="262152" grpId="0"/>
      <p:bldP spid="262157" grpId="0" animBg="1"/>
      <p:bldP spid="262162" grpId="0"/>
      <p:bldP spid="2621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8302F3F7-7618-4C49-B83D-8727A39D1A41}" type="slidenum">
              <a:rPr lang="en-US" altLang="id-ID" sz="1108">
                <a:latin typeface="Arial Black" panose="020B0A04020102020204" pitchFamily="34" charset="0"/>
              </a:rPr>
              <a:pPr/>
              <a:t>3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110762" y="860182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662">
              <a:latin typeface="Arial" panose="020B0604020202020204" pitchFamily="34" charset="0"/>
            </a:endParaRP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899747" y="786912"/>
            <a:ext cx="3725700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 b="1" dirty="0" smtClean="0">
                <a:solidFill>
                  <a:srgbClr val="3333FF"/>
                </a:solidFill>
              </a:rPr>
              <a:t>Limit </a:t>
            </a:r>
            <a:r>
              <a:rPr lang="en-US" altLang="id-ID" sz="2215" b="1" dirty="0" err="1">
                <a:solidFill>
                  <a:srgbClr val="3333FF"/>
                </a:solidFill>
              </a:rPr>
              <a:t>Fungsi</a:t>
            </a:r>
            <a:r>
              <a:rPr lang="en-US" altLang="id-ID" sz="2215" b="1" dirty="0">
                <a:solidFill>
                  <a:srgbClr val="3333FF"/>
                </a:solidFill>
              </a:rPr>
              <a:t> di </a:t>
            </a:r>
            <a:r>
              <a:rPr lang="en-US" altLang="id-ID" sz="2215" b="1" dirty="0" err="1">
                <a:solidFill>
                  <a:srgbClr val="3333FF"/>
                </a:solidFill>
              </a:rPr>
              <a:t>Satu</a:t>
            </a:r>
            <a:r>
              <a:rPr lang="en-US" altLang="id-ID" sz="2215" b="1" dirty="0">
                <a:solidFill>
                  <a:srgbClr val="3333FF"/>
                </a:solidFill>
              </a:rPr>
              <a:t> </a:t>
            </a:r>
            <a:r>
              <a:rPr lang="en-US" altLang="id-ID" sz="2215" b="1" dirty="0" err="1">
                <a:solidFill>
                  <a:srgbClr val="3333FF"/>
                </a:solidFill>
              </a:rPr>
              <a:t>Titik</a:t>
            </a:r>
            <a:endParaRPr lang="en-US" altLang="id-ID" sz="2215" b="1" dirty="0">
              <a:solidFill>
                <a:srgbClr val="3333FF"/>
              </a:solidFill>
            </a:endParaRP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1040423" y="1349620"/>
            <a:ext cx="3843360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/>
              <a:t>Pengertian limit secara intuisi</a:t>
            </a: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1049216" y="1887416"/>
            <a:ext cx="198509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Perhatikan fungsi</a:t>
            </a:r>
          </a:p>
        </p:txBody>
      </p:sp>
      <p:graphicFrame>
        <p:nvGraphicFramePr>
          <p:cNvPr id="200712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3165231" y="2233246"/>
          <a:ext cx="1477108" cy="726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850680" imgH="419040" progId="Equation.3">
                  <p:embed/>
                </p:oleObj>
              </mc:Choice>
              <mc:Fallback>
                <p:oleObj name="Equation" r:id="rId3" imgW="850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231" y="2233246"/>
                        <a:ext cx="1477108" cy="7268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1027236" y="3132993"/>
            <a:ext cx="8072787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diatas tidak terdefinisi di x=1, karena di titik tersebut f(x) berbentuk</a:t>
            </a:r>
          </a:p>
          <a:p>
            <a:r>
              <a:rPr lang="en-US" altLang="id-ID" sz="1846"/>
              <a:t>0/0. Tapi masih bisa ditanyakan berapa nilai f(x) jika x mendekati 1</a:t>
            </a:r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1019908" y="3836377"/>
            <a:ext cx="7799892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Dengan bantuan kalkulator dapat diperoleh nilai f(x) bila x mendekati 1, </a:t>
            </a:r>
          </a:p>
          <a:p>
            <a:r>
              <a:rPr lang="en-US" altLang="id-ID" sz="1846"/>
              <a:t>seperti pada tabel berikut</a:t>
            </a:r>
          </a:p>
        </p:txBody>
      </p:sp>
      <p:sp>
        <p:nvSpPr>
          <p:cNvPr id="200800" name="Rectangle 96"/>
          <p:cNvSpPr>
            <a:spLocks noChangeArrowheads="1"/>
          </p:cNvSpPr>
          <p:nvPr/>
        </p:nvSpPr>
        <p:spPr bwMode="auto">
          <a:xfrm>
            <a:off x="1336431" y="4765431"/>
            <a:ext cx="6822831" cy="984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00801" name="Line 97"/>
          <p:cNvSpPr>
            <a:spLocks noChangeShapeType="1"/>
          </p:cNvSpPr>
          <p:nvPr/>
        </p:nvSpPr>
        <p:spPr bwMode="auto">
          <a:xfrm>
            <a:off x="1336431" y="5260731"/>
            <a:ext cx="68228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02" name="Text Box 98"/>
          <p:cNvSpPr txBox="1">
            <a:spLocks noChangeArrowheads="1"/>
          </p:cNvSpPr>
          <p:nvPr/>
        </p:nvSpPr>
        <p:spPr bwMode="auto">
          <a:xfrm>
            <a:off x="1406769" y="4835770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200803" name="Text Box 99"/>
          <p:cNvSpPr txBox="1">
            <a:spLocks noChangeArrowheads="1"/>
          </p:cNvSpPr>
          <p:nvPr/>
        </p:nvSpPr>
        <p:spPr bwMode="auto">
          <a:xfrm>
            <a:off x="1318847" y="5328139"/>
            <a:ext cx="5597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f(x)</a:t>
            </a:r>
          </a:p>
        </p:txBody>
      </p:sp>
      <p:sp>
        <p:nvSpPr>
          <p:cNvPr id="200804" name="Line 100"/>
          <p:cNvSpPr>
            <a:spLocks noChangeShapeType="1"/>
          </p:cNvSpPr>
          <p:nvPr/>
        </p:nvSpPr>
        <p:spPr bwMode="auto">
          <a:xfrm>
            <a:off x="1843454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05" name="Line 101"/>
          <p:cNvSpPr>
            <a:spLocks noChangeShapeType="1"/>
          </p:cNvSpPr>
          <p:nvPr/>
        </p:nvSpPr>
        <p:spPr bwMode="auto">
          <a:xfrm>
            <a:off x="2321169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06" name="Line 102"/>
          <p:cNvSpPr>
            <a:spLocks noChangeShapeType="1"/>
          </p:cNvSpPr>
          <p:nvPr/>
        </p:nvSpPr>
        <p:spPr bwMode="auto">
          <a:xfrm>
            <a:off x="2939562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07" name="Line 103"/>
          <p:cNvSpPr>
            <a:spLocks noChangeShapeType="1"/>
          </p:cNvSpPr>
          <p:nvPr/>
        </p:nvSpPr>
        <p:spPr bwMode="auto">
          <a:xfrm>
            <a:off x="3657600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08" name="Line 104"/>
          <p:cNvSpPr>
            <a:spLocks noChangeShapeType="1"/>
          </p:cNvSpPr>
          <p:nvPr/>
        </p:nvSpPr>
        <p:spPr bwMode="auto">
          <a:xfrm>
            <a:off x="4501662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09" name="Line 105"/>
          <p:cNvSpPr>
            <a:spLocks noChangeShapeType="1"/>
          </p:cNvSpPr>
          <p:nvPr/>
        </p:nvSpPr>
        <p:spPr bwMode="auto">
          <a:xfrm>
            <a:off x="5486400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10" name="Line 106"/>
          <p:cNvSpPr>
            <a:spLocks noChangeShapeType="1"/>
          </p:cNvSpPr>
          <p:nvPr/>
        </p:nvSpPr>
        <p:spPr bwMode="auto">
          <a:xfrm>
            <a:off x="6260123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11" name="Line 107"/>
          <p:cNvSpPr>
            <a:spLocks noChangeShapeType="1"/>
          </p:cNvSpPr>
          <p:nvPr/>
        </p:nvSpPr>
        <p:spPr bwMode="auto">
          <a:xfrm>
            <a:off x="6963508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12" name="Line 108"/>
          <p:cNvSpPr>
            <a:spLocks noChangeShapeType="1"/>
          </p:cNvSpPr>
          <p:nvPr/>
        </p:nvSpPr>
        <p:spPr bwMode="auto">
          <a:xfrm>
            <a:off x="7596554" y="4765431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13" name="Text Box 109"/>
          <p:cNvSpPr txBox="1">
            <a:spLocks noChangeArrowheads="1"/>
          </p:cNvSpPr>
          <p:nvPr/>
        </p:nvSpPr>
        <p:spPr bwMode="auto">
          <a:xfrm>
            <a:off x="1814146" y="4821116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0.9</a:t>
            </a:r>
          </a:p>
        </p:txBody>
      </p:sp>
      <p:sp>
        <p:nvSpPr>
          <p:cNvPr id="200814" name="Text Box 110"/>
          <p:cNvSpPr txBox="1">
            <a:spLocks noChangeArrowheads="1"/>
          </p:cNvSpPr>
          <p:nvPr/>
        </p:nvSpPr>
        <p:spPr bwMode="auto">
          <a:xfrm>
            <a:off x="2331428" y="4821116"/>
            <a:ext cx="6463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0.99</a:t>
            </a:r>
          </a:p>
        </p:txBody>
      </p:sp>
      <p:sp>
        <p:nvSpPr>
          <p:cNvPr id="200815" name="Text Box 111"/>
          <p:cNvSpPr txBox="1">
            <a:spLocks noChangeArrowheads="1"/>
          </p:cNvSpPr>
          <p:nvPr/>
        </p:nvSpPr>
        <p:spPr bwMode="auto">
          <a:xfrm>
            <a:off x="2907324" y="4821116"/>
            <a:ext cx="77617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0.999</a:t>
            </a:r>
          </a:p>
        </p:txBody>
      </p:sp>
      <p:sp>
        <p:nvSpPr>
          <p:cNvPr id="200816" name="Text Box 112"/>
          <p:cNvSpPr txBox="1">
            <a:spLocks noChangeArrowheads="1"/>
          </p:cNvSpPr>
          <p:nvPr/>
        </p:nvSpPr>
        <p:spPr bwMode="auto">
          <a:xfrm>
            <a:off x="7652239" y="4821116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1.1</a:t>
            </a:r>
          </a:p>
        </p:txBody>
      </p:sp>
      <p:sp>
        <p:nvSpPr>
          <p:cNvPr id="200817" name="Text Box 113"/>
          <p:cNvSpPr txBox="1">
            <a:spLocks noChangeArrowheads="1"/>
          </p:cNvSpPr>
          <p:nvPr/>
        </p:nvSpPr>
        <p:spPr bwMode="auto">
          <a:xfrm>
            <a:off x="6948854" y="4821116"/>
            <a:ext cx="6463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1.01</a:t>
            </a:r>
          </a:p>
        </p:txBody>
      </p:sp>
      <p:sp>
        <p:nvSpPr>
          <p:cNvPr id="200818" name="Text Box 114"/>
          <p:cNvSpPr txBox="1">
            <a:spLocks noChangeArrowheads="1"/>
          </p:cNvSpPr>
          <p:nvPr/>
        </p:nvSpPr>
        <p:spPr bwMode="auto">
          <a:xfrm>
            <a:off x="6245470" y="4841631"/>
            <a:ext cx="77617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1.001</a:t>
            </a:r>
          </a:p>
        </p:txBody>
      </p:sp>
      <p:sp>
        <p:nvSpPr>
          <p:cNvPr id="200819" name="Text Box 115"/>
          <p:cNvSpPr txBox="1">
            <a:spLocks noChangeArrowheads="1"/>
          </p:cNvSpPr>
          <p:nvPr/>
        </p:nvSpPr>
        <p:spPr bwMode="auto">
          <a:xfrm>
            <a:off x="3642947" y="4821116"/>
            <a:ext cx="90601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0.9999</a:t>
            </a:r>
          </a:p>
        </p:txBody>
      </p:sp>
      <p:sp>
        <p:nvSpPr>
          <p:cNvPr id="200820" name="Text Box 116"/>
          <p:cNvSpPr txBox="1">
            <a:spLocks noChangeArrowheads="1"/>
          </p:cNvSpPr>
          <p:nvPr/>
        </p:nvSpPr>
        <p:spPr bwMode="auto">
          <a:xfrm>
            <a:off x="5457093" y="4821116"/>
            <a:ext cx="90601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1.0001</a:t>
            </a:r>
          </a:p>
        </p:txBody>
      </p:sp>
      <p:sp>
        <p:nvSpPr>
          <p:cNvPr id="200821" name="Line 117"/>
          <p:cNvSpPr>
            <a:spLocks noChangeShapeType="1"/>
          </p:cNvSpPr>
          <p:nvPr/>
        </p:nvSpPr>
        <p:spPr bwMode="auto">
          <a:xfrm>
            <a:off x="4572000" y="5026269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22" name="Line 118"/>
          <p:cNvSpPr>
            <a:spLocks noChangeShapeType="1"/>
          </p:cNvSpPr>
          <p:nvPr/>
        </p:nvSpPr>
        <p:spPr bwMode="auto">
          <a:xfrm flipH="1">
            <a:off x="5205046" y="5026269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23" name="Text Box 119"/>
          <p:cNvSpPr txBox="1">
            <a:spLocks noChangeArrowheads="1"/>
          </p:cNvSpPr>
          <p:nvPr/>
        </p:nvSpPr>
        <p:spPr bwMode="auto">
          <a:xfrm>
            <a:off x="4879731" y="4821116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</a:t>
            </a:r>
          </a:p>
        </p:txBody>
      </p:sp>
      <p:sp>
        <p:nvSpPr>
          <p:cNvPr id="200824" name="Line 120"/>
          <p:cNvSpPr>
            <a:spLocks noChangeShapeType="1"/>
          </p:cNvSpPr>
          <p:nvPr/>
        </p:nvSpPr>
        <p:spPr bwMode="auto">
          <a:xfrm>
            <a:off x="4572000" y="5477608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25" name="Line 121"/>
          <p:cNvSpPr>
            <a:spLocks noChangeShapeType="1"/>
          </p:cNvSpPr>
          <p:nvPr/>
        </p:nvSpPr>
        <p:spPr bwMode="auto">
          <a:xfrm flipH="1">
            <a:off x="5205046" y="5477608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00826" name="Text Box 122"/>
          <p:cNvSpPr txBox="1">
            <a:spLocks noChangeArrowheads="1"/>
          </p:cNvSpPr>
          <p:nvPr/>
        </p:nvSpPr>
        <p:spPr bwMode="auto">
          <a:xfrm>
            <a:off x="4868008" y="5292970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</a:t>
            </a:r>
          </a:p>
        </p:txBody>
      </p:sp>
      <p:sp>
        <p:nvSpPr>
          <p:cNvPr id="200827" name="Text Box 123"/>
          <p:cNvSpPr txBox="1">
            <a:spLocks noChangeArrowheads="1"/>
          </p:cNvSpPr>
          <p:nvPr/>
        </p:nvSpPr>
        <p:spPr bwMode="auto">
          <a:xfrm>
            <a:off x="1814146" y="5243147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1.9</a:t>
            </a:r>
          </a:p>
        </p:txBody>
      </p:sp>
      <p:sp>
        <p:nvSpPr>
          <p:cNvPr id="200828" name="Text Box 124"/>
          <p:cNvSpPr txBox="1">
            <a:spLocks noChangeArrowheads="1"/>
          </p:cNvSpPr>
          <p:nvPr/>
        </p:nvSpPr>
        <p:spPr bwMode="auto">
          <a:xfrm>
            <a:off x="2306516" y="5272454"/>
            <a:ext cx="6463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1.99</a:t>
            </a:r>
          </a:p>
        </p:txBody>
      </p:sp>
      <p:sp>
        <p:nvSpPr>
          <p:cNvPr id="200829" name="Text Box 125"/>
          <p:cNvSpPr txBox="1">
            <a:spLocks noChangeArrowheads="1"/>
          </p:cNvSpPr>
          <p:nvPr/>
        </p:nvSpPr>
        <p:spPr bwMode="auto">
          <a:xfrm>
            <a:off x="2939562" y="5278316"/>
            <a:ext cx="77617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1.999</a:t>
            </a:r>
          </a:p>
        </p:txBody>
      </p:sp>
      <p:sp>
        <p:nvSpPr>
          <p:cNvPr id="200830" name="Text Box 126"/>
          <p:cNvSpPr txBox="1">
            <a:spLocks noChangeArrowheads="1"/>
          </p:cNvSpPr>
          <p:nvPr/>
        </p:nvSpPr>
        <p:spPr bwMode="auto">
          <a:xfrm>
            <a:off x="3642947" y="5313485"/>
            <a:ext cx="90601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1.9999</a:t>
            </a:r>
          </a:p>
        </p:txBody>
      </p:sp>
      <p:sp>
        <p:nvSpPr>
          <p:cNvPr id="200831" name="Text Box 127"/>
          <p:cNvSpPr txBox="1">
            <a:spLocks noChangeArrowheads="1"/>
          </p:cNvSpPr>
          <p:nvPr/>
        </p:nvSpPr>
        <p:spPr bwMode="auto">
          <a:xfrm>
            <a:off x="5416062" y="5292970"/>
            <a:ext cx="906017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2.0001</a:t>
            </a:r>
          </a:p>
        </p:txBody>
      </p:sp>
      <p:sp>
        <p:nvSpPr>
          <p:cNvPr id="200832" name="Text Box 128"/>
          <p:cNvSpPr txBox="1">
            <a:spLocks noChangeArrowheads="1"/>
          </p:cNvSpPr>
          <p:nvPr/>
        </p:nvSpPr>
        <p:spPr bwMode="auto">
          <a:xfrm>
            <a:off x="6245470" y="5298831"/>
            <a:ext cx="77617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2.001</a:t>
            </a:r>
          </a:p>
        </p:txBody>
      </p:sp>
      <p:sp>
        <p:nvSpPr>
          <p:cNvPr id="200833" name="Text Box 129"/>
          <p:cNvSpPr txBox="1">
            <a:spLocks noChangeArrowheads="1"/>
          </p:cNvSpPr>
          <p:nvPr/>
        </p:nvSpPr>
        <p:spPr bwMode="auto">
          <a:xfrm>
            <a:off x="6948854" y="5313485"/>
            <a:ext cx="6463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2.01</a:t>
            </a:r>
          </a:p>
        </p:txBody>
      </p:sp>
      <p:sp>
        <p:nvSpPr>
          <p:cNvPr id="200834" name="Text Box 130"/>
          <p:cNvSpPr txBox="1">
            <a:spLocks noChangeArrowheads="1"/>
          </p:cNvSpPr>
          <p:nvPr/>
        </p:nvSpPr>
        <p:spPr bwMode="auto">
          <a:xfrm>
            <a:off x="7652239" y="5313485"/>
            <a:ext cx="51648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2.1</a:t>
            </a:r>
          </a:p>
        </p:txBody>
      </p:sp>
    </p:spTree>
    <p:extLst>
      <p:ext uri="{BB962C8B-B14F-4D97-AF65-F5344CB8AC3E}">
        <p14:creationId xmlns:p14="http://schemas.microsoft.com/office/powerpoint/2010/main" val="44061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0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0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00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0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0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00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0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00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00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0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00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00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00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00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9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00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00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0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00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20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2000"/>
                                        <p:tgtEl>
                                          <p:spTgt spid="20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0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0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0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0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0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200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20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0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20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2000"/>
                                        <p:tgtEl>
                                          <p:spTgt spid="200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2000"/>
                                        <p:tgtEl>
                                          <p:spTgt spid="200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2000"/>
                                        <p:tgtEl>
                                          <p:spTgt spid="200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/>
      <p:bldP spid="200710" grpId="0"/>
      <p:bldP spid="200711" grpId="0"/>
      <p:bldP spid="200714" grpId="0"/>
      <p:bldP spid="200715" grpId="0"/>
      <p:bldP spid="200800" grpId="0" animBg="1"/>
      <p:bldP spid="200801" grpId="0" animBg="1"/>
      <p:bldP spid="200802" grpId="0"/>
      <p:bldP spid="200803" grpId="0"/>
      <p:bldP spid="200804" grpId="0" animBg="1"/>
      <p:bldP spid="200805" grpId="0" animBg="1"/>
      <p:bldP spid="200806" grpId="0" animBg="1"/>
      <p:bldP spid="200807" grpId="0" animBg="1"/>
      <p:bldP spid="200808" grpId="0" animBg="1"/>
      <p:bldP spid="200809" grpId="0" animBg="1"/>
      <p:bldP spid="200810" grpId="0" animBg="1"/>
      <p:bldP spid="200811" grpId="0" animBg="1"/>
      <p:bldP spid="200812" grpId="0" animBg="1"/>
      <p:bldP spid="200813" grpId="0"/>
      <p:bldP spid="200814" grpId="0"/>
      <p:bldP spid="200815" grpId="0"/>
      <p:bldP spid="200816" grpId="0"/>
      <p:bldP spid="200817" grpId="0"/>
      <p:bldP spid="200818" grpId="0"/>
      <p:bldP spid="200819" grpId="0"/>
      <p:bldP spid="200820" grpId="0"/>
      <p:bldP spid="200821" grpId="0" animBg="1"/>
      <p:bldP spid="200822" grpId="0" animBg="1"/>
      <p:bldP spid="200823" grpId="0"/>
      <p:bldP spid="200824" grpId="0" animBg="1"/>
      <p:bldP spid="200825" grpId="0" animBg="1"/>
      <p:bldP spid="200826" grpId="0"/>
      <p:bldP spid="200827" grpId="0"/>
      <p:bldP spid="200828" grpId="0"/>
      <p:bldP spid="200829" grpId="0"/>
      <p:bldP spid="200830" grpId="0"/>
      <p:bldP spid="200831" grpId="0"/>
      <p:bldP spid="200832" grpId="0"/>
      <p:bldP spid="200833" grpId="0"/>
      <p:bldP spid="20083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59540A6E-473C-48F4-8489-3E3DE1506C64}" type="slidenum">
              <a:rPr lang="en-US" altLang="id-ID" sz="1108">
                <a:latin typeface="Arial Black" panose="020B0A04020102020204" pitchFamily="34" charset="0"/>
              </a:rPr>
              <a:pPr/>
              <a:t>30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703385" y="857251"/>
            <a:ext cx="4599336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 b="1"/>
              <a:t>Kontinu kiri dan kontinu kanan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759069" y="1465385"/>
            <a:ext cx="456201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f(x) disebut kontinu kiri di x=a jika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0" y="299462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2934" name="Object 6"/>
          <p:cNvGraphicFramePr>
            <a:graphicFrameLocks noChangeAspect="1"/>
          </p:cNvGraphicFramePr>
          <p:nvPr/>
        </p:nvGraphicFramePr>
        <p:xfrm>
          <a:off x="1998785" y="2074985"/>
          <a:ext cx="1658815" cy="43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1054080" imgH="279360" progId="Equation.3">
                  <p:embed/>
                </p:oleObj>
              </mc:Choice>
              <mc:Fallback>
                <p:oleObj name="Equation" r:id="rId3" imgW="1054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785" y="2074985"/>
                        <a:ext cx="1658815" cy="439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742951" y="2514601"/>
            <a:ext cx="488101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f(x) disebut kontinu kanan di x=a jika</a:t>
            </a:r>
          </a:p>
        </p:txBody>
      </p:sp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1982666" y="3124200"/>
          <a:ext cx="1658815" cy="43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5" imgW="1054080" imgH="279360" progId="Equation.3">
                  <p:embed/>
                </p:oleObj>
              </mc:Choice>
              <mc:Fallback>
                <p:oleObj name="Equation" r:id="rId5" imgW="1054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2666" y="3124200"/>
                        <a:ext cx="1658815" cy="439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773723" y="3710354"/>
            <a:ext cx="733591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f(x) kontinu di x=a jika kontinu kiri dan kontinu kanan di x=a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899747" y="413824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2940" name="Text Box 12"/>
          <p:cNvSpPr txBox="1">
            <a:spLocks noChangeArrowheads="1"/>
          </p:cNvSpPr>
          <p:nvPr/>
        </p:nvSpPr>
        <p:spPr bwMode="auto">
          <a:xfrm>
            <a:off x="829408" y="4138247"/>
            <a:ext cx="46461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: Tentukan konstanta a agar fungsi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0" y="302979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2941" name="Object 13"/>
          <p:cNvGraphicFramePr>
            <a:graphicFrameLocks noChangeAspect="1"/>
          </p:cNvGraphicFramePr>
          <p:nvPr/>
        </p:nvGraphicFramePr>
        <p:xfrm>
          <a:off x="2672862" y="4624754"/>
          <a:ext cx="1899138" cy="638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7" imgW="1358900" imgH="457200" progId="Equation.3">
                  <p:embed/>
                </p:oleObj>
              </mc:Choice>
              <mc:Fallback>
                <p:oleObj name="Equation" r:id="rId7" imgW="13589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862" y="4624754"/>
                        <a:ext cx="1899138" cy="638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3" name="Text Box 15"/>
          <p:cNvSpPr txBox="1">
            <a:spLocks noChangeArrowheads="1"/>
          </p:cNvSpPr>
          <p:nvPr/>
        </p:nvSpPr>
        <p:spPr bwMode="auto">
          <a:xfrm>
            <a:off x="1884485" y="5257801"/>
            <a:ext cx="172495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Kontinu di x=2</a:t>
            </a:r>
          </a:p>
        </p:txBody>
      </p:sp>
    </p:spTree>
    <p:extLst>
      <p:ext uri="{BB962C8B-B14F-4D97-AF65-F5344CB8AC3E}">
        <p14:creationId xmlns:p14="http://schemas.microsoft.com/office/powerpoint/2010/main" val="23722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52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/>
      <p:bldP spid="252933" grpId="0"/>
      <p:bldP spid="252936" grpId="0"/>
      <p:bldP spid="252938" grpId="0"/>
      <p:bldP spid="252940" grpId="0"/>
      <p:bldP spid="2529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5EBB4079-4E67-45E8-9400-7E5969D5F8DF}" type="slidenum">
              <a:rPr lang="en-US" altLang="id-ID" sz="1108">
                <a:latin typeface="Arial Black" panose="020B0A04020102020204" pitchFamily="34" charset="0"/>
              </a:rPr>
              <a:pPr/>
              <a:t>31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759070" y="973016"/>
            <a:ext cx="99578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: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970085" y="1254370"/>
            <a:ext cx="375089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Agar f(x) kontinu di x=2, haruslah</a:t>
            </a:r>
          </a:p>
        </p:txBody>
      </p:sp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1091712" y="1746739"/>
            <a:ext cx="224407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 kontinu kiri di x=2</a:t>
            </a:r>
          </a:p>
        </p:txBody>
      </p:sp>
      <p:sp>
        <p:nvSpPr>
          <p:cNvPr id="29708" name="Rectangle 10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4985" name="Object 9"/>
          <p:cNvGraphicFramePr>
            <a:graphicFrameLocks noChangeAspect="1"/>
          </p:cNvGraphicFramePr>
          <p:nvPr/>
        </p:nvGraphicFramePr>
        <p:xfrm>
          <a:off x="1266092" y="2162908"/>
          <a:ext cx="1828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Equation" r:id="rId3" imgW="1054100" imgH="279400" progId="Equation.3">
                  <p:embed/>
                </p:oleObj>
              </mc:Choice>
              <mc:Fallback>
                <p:oleObj name="Equation" r:id="rId3" imgW="1054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92" y="2162908"/>
                        <a:ext cx="18288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4987" name="Object 11"/>
          <p:cNvGraphicFramePr>
            <a:graphicFrameLocks noChangeAspect="1"/>
          </p:cNvGraphicFramePr>
          <p:nvPr/>
        </p:nvGraphicFramePr>
        <p:xfrm>
          <a:off x="1181100" y="2725615"/>
          <a:ext cx="3196004" cy="50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5" imgW="1752480" imgH="279360" progId="Equation.3">
                  <p:embed/>
                </p:oleObj>
              </mc:Choice>
              <mc:Fallback>
                <p:oleObj name="Equation" r:id="rId5" imgW="17524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2725615"/>
                        <a:ext cx="3196004" cy="505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313530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4989" name="Object 13"/>
          <p:cNvGraphicFramePr>
            <a:graphicFrameLocks noChangeAspect="1"/>
          </p:cNvGraphicFramePr>
          <p:nvPr/>
        </p:nvGraphicFramePr>
        <p:xfrm>
          <a:off x="4853354" y="2756389"/>
          <a:ext cx="2461846" cy="391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7" imgW="1435100" imgH="228600" progId="Equation.3">
                  <p:embed/>
                </p:oleObj>
              </mc:Choice>
              <mc:Fallback>
                <p:oleObj name="Equation" r:id="rId7" imgW="1435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354" y="2756389"/>
                        <a:ext cx="2461846" cy="391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91" name="Line 15"/>
          <p:cNvSpPr>
            <a:spLocks noChangeShapeType="1"/>
          </p:cNvSpPr>
          <p:nvPr/>
        </p:nvSpPr>
        <p:spPr bwMode="auto">
          <a:xfrm>
            <a:off x="3235569" y="3147646"/>
            <a:ext cx="844062" cy="422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4992" name="Line 16"/>
          <p:cNvSpPr>
            <a:spLocks noChangeShapeType="1"/>
          </p:cNvSpPr>
          <p:nvPr/>
        </p:nvSpPr>
        <p:spPr bwMode="auto">
          <a:xfrm flipH="1">
            <a:off x="4642338" y="3147646"/>
            <a:ext cx="703385" cy="422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54993" name="Text Box 17"/>
          <p:cNvSpPr txBox="1">
            <a:spLocks noChangeArrowheads="1"/>
          </p:cNvSpPr>
          <p:nvPr/>
        </p:nvSpPr>
        <p:spPr bwMode="auto">
          <a:xfrm>
            <a:off x="3713285" y="3569677"/>
            <a:ext cx="1739579" cy="9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 + a = 4a – 1</a:t>
            </a:r>
          </a:p>
          <a:p>
            <a:r>
              <a:rPr lang="en-US" altLang="id-ID" sz="1846"/>
              <a:t>     -3a = -3</a:t>
            </a:r>
          </a:p>
          <a:p>
            <a:r>
              <a:rPr lang="en-US" altLang="id-ID" sz="1846"/>
              <a:t>        a = 1</a:t>
            </a:r>
          </a:p>
        </p:txBody>
      </p:sp>
      <p:sp>
        <p:nvSpPr>
          <p:cNvPr id="254994" name="Text Box 18"/>
          <p:cNvSpPr txBox="1">
            <a:spLocks noChangeArrowheads="1"/>
          </p:cNvSpPr>
          <p:nvPr/>
        </p:nvSpPr>
        <p:spPr bwMode="auto">
          <a:xfrm>
            <a:off x="1018443" y="4469424"/>
            <a:ext cx="256307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 kontinu kanan di x=2</a:t>
            </a:r>
          </a:p>
        </p:txBody>
      </p:sp>
      <p:graphicFrame>
        <p:nvGraphicFramePr>
          <p:cNvPr id="254995" name="Object 19"/>
          <p:cNvGraphicFramePr>
            <a:graphicFrameLocks noChangeAspect="1"/>
          </p:cNvGraphicFramePr>
          <p:nvPr>
            <p:ph sz="half" idx="1"/>
          </p:nvPr>
        </p:nvGraphicFramePr>
        <p:xfrm>
          <a:off x="1336431" y="4906108"/>
          <a:ext cx="1736481" cy="465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9" imgW="1041120" imgH="279360" progId="Equation.3">
                  <p:embed/>
                </p:oleObj>
              </mc:Choice>
              <mc:Fallback>
                <p:oleObj name="Equation" r:id="rId9" imgW="10411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431" y="4906108"/>
                        <a:ext cx="1736481" cy="465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4997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3868615" y="4835769"/>
          <a:ext cx="239150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11" imgW="1435100" imgH="228600" progId="Equation.3">
                  <p:embed/>
                </p:oleObj>
              </mc:Choice>
              <mc:Fallback>
                <p:oleObj name="Equation" r:id="rId11" imgW="1435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615" y="4835769"/>
                        <a:ext cx="239150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5" name="Rectangle 25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55000" name="Object 24"/>
          <p:cNvGraphicFramePr>
            <a:graphicFrameLocks noChangeAspect="1"/>
          </p:cNvGraphicFramePr>
          <p:nvPr/>
        </p:nvGraphicFramePr>
        <p:xfrm>
          <a:off x="3868615" y="5328139"/>
          <a:ext cx="3305908" cy="512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12" imgW="1904760" imgH="291960" progId="Equation.3">
                  <p:embed/>
                </p:oleObj>
              </mc:Choice>
              <mc:Fallback>
                <p:oleObj name="Equation" r:id="rId12" imgW="1904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615" y="5328139"/>
                        <a:ext cx="3305908" cy="512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5002" name="AutoShape 26"/>
          <p:cNvSpPr>
            <a:spLocks noChangeArrowheads="1"/>
          </p:cNvSpPr>
          <p:nvPr/>
        </p:nvSpPr>
        <p:spPr bwMode="auto">
          <a:xfrm>
            <a:off x="3305908" y="4848794"/>
            <a:ext cx="231181" cy="747674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5003" name="AutoShape 27"/>
          <p:cNvSpPr>
            <a:spLocks/>
          </p:cNvSpPr>
          <p:nvPr/>
        </p:nvSpPr>
        <p:spPr bwMode="auto">
          <a:xfrm>
            <a:off x="7244861" y="5123566"/>
            <a:ext cx="422031" cy="409146"/>
          </a:xfrm>
          <a:prstGeom prst="rightBrace">
            <a:avLst>
              <a:gd name="adj1" fmla="val 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55004" name="Text Box 28"/>
          <p:cNvSpPr txBox="1">
            <a:spLocks noChangeArrowheads="1"/>
          </p:cNvSpPr>
          <p:nvPr/>
        </p:nvSpPr>
        <p:spPr bwMode="auto">
          <a:xfrm>
            <a:off x="7722577" y="4982308"/>
            <a:ext cx="1075936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Selalu </a:t>
            </a:r>
          </a:p>
          <a:p>
            <a:r>
              <a:rPr lang="en-US" altLang="id-ID" sz="1846"/>
              <a:t>dipenuhi</a:t>
            </a:r>
          </a:p>
        </p:txBody>
      </p:sp>
    </p:spTree>
    <p:extLst>
      <p:ext uri="{BB962C8B-B14F-4D97-AF65-F5344CB8AC3E}">
        <p14:creationId xmlns:p14="http://schemas.microsoft.com/office/powerpoint/2010/main" val="17466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4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5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5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5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5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5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5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5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5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25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5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  <p:bldP spid="254981" grpId="0"/>
      <p:bldP spid="254984" grpId="0"/>
      <p:bldP spid="254991" grpId="0" animBg="1"/>
      <p:bldP spid="254992" grpId="0" animBg="1"/>
      <p:bldP spid="254993" grpId="0"/>
      <p:bldP spid="254994" grpId="0"/>
      <p:bldP spid="255002" grpId="0" animBg="1"/>
      <p:bldP spid="255003" grpId="0" animBg="1"/>
      <p:bldP spid="25500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8395AB72-79CA-4258-B178-9229A0B9C19F}" type="slidenum">
              <a:rPr lang="en-US" altLang="id-ID" sz="1108">
                <a:latin typeface="Arial Black" panose="020B0A04020102020204" pitchFamily="34" charset="0"/>
              </a:rPr>
              <a:pPr/>
              <a:t>32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1042041" y="1328482"/>
            <a:ext cx="158524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1. Diketahui  </a:t>
            </a:r>
            <a:endParaRPr lang="en-US" altLang="id-ID" sz="1846"/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2461846" y="1138605"/>
          <a:ext cx="2321169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3" imgW="1409088" imgH="482391" progId="Equation.3">
                  <p:embed/>
                </p:oleObj>
              </mc:Choice>
              <mc:Fallback>
                <p:oleObj name="Equation" r:id="rId3" imgW="1409088" imgH="4823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846" y="1138605"/>
                        <a:ext cx="2321169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1270735" y="1946874"/>
            <a:ext cx="451142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selidiki kekontinuan fungsi  f(x)  di </a:t>
            </a:r>
            <a:r>
              <a:rPr lang="en-US" altLang="id-ID" sz="1846" i="1">
                <a:cs typeface="Times New Roman" panose="02020603050405020304" pitchFamily="18" charset="0"/>
              </a:rPr>
              <a:t>x</a:t>
            </a:r>
            <a:r>
              <a:rPr lang="en-US" altLang="id-ID" sz="1846">
                <a:cs typeface="Times New Roman" panose="02020603050405020304" pitchFamily="18" charset="0"/>
              </a:rPr>
              <a:t> = -1</a:t>
            </a:r>
            <a:endParaRPr lang="en-US" altLang="id-ID" sz="1846"/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829408" y="762001"/>
            <a:ext cx="14611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Soal Latihan</a:t>
            </a:r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995338" y="2412866"/>
            <a:ext cx="168597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2. Agar fungsi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2461846" y="2769577"/>
          <a:ext cx="2321169" cy="108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5" imgW="1536700" imgH="711200" progId="Equation.3">
                  <p:embed/>
                </p:oleObj>
              </mc:Choice>
              <mc:Fallback>
                <p:oleObj name="Equation" r:id="rId5" imgW="1536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846" y="2769577"/>
                        <a:ext cx="2321169" cy="1081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1047071" y="3831358"/>
            <a:ext cx="482247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  kontinu pada </a:t>
            </a:r>
            <a:r>
              <a:rPr lang="en-US" altLang="id-ID" sz="1846" b="1">
                <a:cs typeface="Times New Roman" panose="02020603050405020304" pitchFamily="18" charset="0"/>
              </a:rPr>
              <a:t>R</a:t>
            </a:r>
            <a:r>
              <a:rPr lang="en-US" altLang="id-ID" sz="1846">
                <a:cs typeface="Times New Roman" panose="02020603050405020304" pitchFamily="18" charset="0"/>
              </a:rPr>
              <a:t>, maka berapakah </a:t>
            </a:r>
            <a:r>
              <a:rPr lang="en-US" altLang="id-ID" sz="1846" i="1">
                <a:cs typeface="Times New Roman" panose="02020603050405020304" pitchFamily="18" charset="0"/>
              </a:rPr>
              <a:t>a + </a:t>
            </a:r>
            <a:r>
              <a:rPr lang="en-US" altLang="id-ID" sz="1846">
                <a:cs typeface="Times New Roman" panose="02020603050405020304" pitchFamily="18" charset="0"/>
              </a:rPr>
              <a:t>2</a:t>
            </a:r>
            <a:r>
              <a:rPr lang="en-US" altLang="id-ID" sz="1846" i="1">
                <a:cs typeface="Times New Roman" panose="02020603050405020304" pitchFamily="18" charset="0"/>
              </a:rPr>
              <a:t>b</a:t>
            </a:r>
            <a:r>
              <a:rPr lang="en-US" altLang="id-ID" sz="1846">
                <a:cs typeface="Times New Roman" panose="02020603050405020304" pitchFamily="18" charset="0"/>
              </a:rPr>
              <a:t> ?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69324" name="Rectangle 12"/>
          <p:cNvSpPr>
            <a:spLocks noChangeArrowheads="1"/>
          </p:cNvSpPr>
          <p:nvPr/>
        </p:nvSpPr>
        <p:spPr bwMode="auto">
          <a:xfrm>
            <a:off x="970511" y="4338382"/>
            <a:ext cx="356296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>
              <a:buSzPct val="100000"/>
            </a:pPr>
            <a:r>
              <a:rPr lang="en-US" altLang="id-ID" sz="1846">
                <a:cs typeface="Times New Roman" panose="02020603050405020304" pitchFamily="18" charset="0"/>
              </a:rPr>
              <a:t>3. Tentukan </a:t>
            </a:r>
            <a:r>
              <a:rPr lang="en-US" altLang="id-ID" sz="1846" i="1">
                <a:cs typeface="Times New Roman" panose="02020603050405020304" pitchFamily="18" charset="0"/>
              </a:rPr>
              <a:t>a</a:t>
            </a:r>
            <a:r>
              <a:rPr lang="en-US" altLang="id-ID" sz="1846">
                <a:cs typeface="Times New Roman" panose="02020603050405020304" pitchFamily="18" charset="0"/>
              </a:rPr>
              <a:t> dan </a:t>
            </a:r>
            <a:r>
              <a:rPr lang="en-US" altLang="id-ID" sz="1846" i="1">
                <a:cs typeface="Times New Roman" panose="02020603050405020304" pitchFamily="18" charset="0"/>
              </a:rPr>
              <a:t>b </a:t>
            </a:r>
            <a:r>
              <a:rPr lang="en-US" altLang="id-ID" sz="1846">
                <a:cs typeface="Times New Roman" panose="02020603050405020304" pitchFamily="18" charset="0"/>
              </a:rPr>
              <a:t>agar fungsi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graphicFrame>
        <p:nvGraphicFramePr>
          <p:cNvPr id="269323" name="Object 11"/>
          <p:cNvGraphicFramePr>
            <a:graphicFrameLocks noChangeAspect="1"/>
          </p:cNvGraphicFramePr>
          <p:nvPr/>
        </p:nvGraphicFramePr>
        <p:xfrm>
          <a:off x="2391507" y="4753708"/>
          <a:ext cx="2672862" cy="92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7" imgW="1765300" imgH="609600" progId="Equation.3">
                  <p:embed/>
                </p:oleObj>
              </mc:Choice>
              <mc:Fallback>
                <p:oleObj name="Equation" r:id="rId7" imgW="17653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507" y="4753708"/>
                        <a:ext cx="2672862" cy="926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9325" name="Rectangle 13"/>
          <p:cNvSpPr>
            <a:spLocks noChangeArrowheads="1"/>
          </p:cNvSpPr>
          <p:nvPr/>
        </p:nvSpPr>
        <p:spPr bwMode="auto">
          <a:xfrm>
            <a:off x="1252418" y="5730497"/>
            <a:ext cx="185614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kontinu di </a:t>
            </a:r>
            <a:r>
              <a:rPr lang="en-US" altLang="id-ID" sz="1846" i="1">
                <a:cs typeface="Times New Roman" panose="02020603050405020304" pitchFamily="18" charset="0"/>
              </a:rPr>
              <a:t>x =</a:t>
            </a:r>
            <a:r>
              <a:rPr lang="en-US" altLang="id-ID" sz="1846">
                <a:cs typeface="Times New Roman" panose="02020603050405020304" pitchFamily="18" charset="0"/>
              </a:rPr>
              <a:t> 2</a:t>
            </a:r>
            <a:endParaRPr lang="en-US" altLang="id-ID" sz="1846"/>
          </a:p>
        </p:txBody>
      </p:sp>
    </p:spTree>
    <p:extLst>
      <p:ext uri="{BB962C8B-B14F-4D97-AF65-F5344CB8AC3E}">
        <p14:creationId xmlns:p14="http://schemas.microsoft.com/office/powerpoint/2010/main" val="21420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69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69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6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6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/>
      <p:bldP spid="269318" grpId="0"/>
      <p:bldP spid="269319" grpId="0"/>
      <p:bldP spid="269321" grpId="0"/>
      <p:bldP spid="269322" grpId="0"/>
      <p:bldP spid="269324" grpId="0"/>
      <p:bldP spid="26932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92DE9E6B-6C77-4C7B-8B58-C898E06D0C7D}" type="slidenum">
              <a:rPr lang="en-US" altLang="id-ID" sz="1108">
                <a:latin typeface="Arial Black" panose="020B0A04020102020204" pitchFamily="34" charset="0"/>
              </a:rPr>
              <a:pPr/>
              <a:t>33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56897"/>
          </a:xfrm>
        </p:spPr>
        <p:txBody>
          <a:bodyPr/>
          <a:lstStyle/>
          <a:p>
            <a:pPr eaLnBrk="1" hangingPunct="1"/>
            <a:r>
              <a:rPr lang="en-US" altLang="id-ID" sz="2585">
                <a:solidFill>
                  <a:srgbClr val="3333FF"/>
                </a:solidFill>
              </a:rPr>
              <a:t>Kekontinuan pada interval</a:t>
            </a:r>
            <a:r>
              <a:rPr lang="en-US" altLang="id-ID" sz="2585">
                <a:solidFill>
                  <a:srgbClr val="3333FF"/>
                </a:solidFill>
                <a:latin typeface="Times New Roman" panose="02020603050405020304" pitchFamily="18" charset="0"/>
              </a:rPr>
              <a:t/>
            </a:r>
            <a:br>
              <a:rPr lang="en-US" altLang="id-ID" sz="2585">
                <a:solidFill>
                  <a:srgbClr val="3333FF"/>
                </a:solidFill>
                <a:latin typeface="Times New Roman" panose="02020603050405020304" pitchFamily="18" charset="0"/>
              </a:rPr>
            </a:br>
            <a:endParaRPr lang="en-US" altLang="id-ID" sz="2585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9861"/>
            <a:ext cx="7772400" cy="4853354"/>
          </a:xfrm>
        </p:spPr>
        <p:txBody>
          <a:bodyPr/>
          <a:lstStyle/>
          <a:p>
            <a:pPr eaLnBrk="1" hangingPunct="1"/>
            <a:r>
              <a:rPr lang="en-US" altLang="id-ID" sz="2215">
                <a:latin typeface="Times New Roman" panose="02020603050405020304" pitchFamily="18" charset="0"/>
              </a:rPr>
              <a:t>Fungsi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dikatakan </a:t>
            </a:r>
            <a:r>
              <a:rPr lang="en-US" altLang="id-ID" sz="2215" b="1" u="sng">
                <a:latin typeface="Times New Roman" panose="02020603050405020304" pitchFamily="18" charset="0"/>
              </a:rPr>
              <a:t>kontinu pada interval buka</a:t>
            </a:r>
            <a:r>
              <a:rPr lang="en-US" altLang="id-ID" sz="2215">
                <a:latin typeface="Times New Roman" panose="02020603050405020304" pitchFamily="18" charset="0"/>
              </a:rPr>
              <a:t> ( </a:t>
            </a:r>
            <a:r>
              <a:rPr lang="en-US" altLang="id-ID" sz="2215" i="1">
                <a:latin typeface="Times New Roman" panose="02020603050405020304" pitchFamily="18" charset="0"/>
              </a:rPr>
              <a:t>a,b </a:t>
            </a:r>
            <a:r>
              <a:rPr lang="en-US" altLang="id-ID" sz="2215">
                <a:latin typeface="Times New Roman" panose="02020603050405020304" pitchFamily="18" charset="0"/>
              </a:rPr>
              <a:t>) bila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pada setiap titik di dalam interval tersebut. </a:t>
            </a:r>
          </a:p>
          <a:p>
            <a:pPr eaLnBrk="1" hangingPunct="1"/>
            <a:endParaRPr lang="en-US" altLang="id-ID" sz="2215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id-ID" sz="2215">
                <a:latin typeface="Times New Roman" panose="02020603050405020304" pitchFamily="18" charset="0"/>
              </a:rPr>
              <a:t>Sedangkan 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dikatakan </a:t>
            </a:r>
            <a:r>
              <a:rPr lang="en-US" altLang="id-ID" sz="2215" b="1" u="sng">
                <a:latin typeface="Times New Roman" panose="02020603050405020304" pitchFamily="18" charset="0"/>
              </a:rPr>
              <a:t>kontinu pada interval tutup</a:t>
            </a:r>
            <a:r>
              <a:rPr lang="en-US" altLang="id-ID" sz="2215">
                <a:latin typeface="Times New Roman" panose="02020603050405020304" pitchFamily="18" charset="0"/>
              </a:rPr>
              <a:t> [ </a:t>
            </a:r>
            <a:r>
              <a:rPr lang="en-US" altLang="id-ID" sz="2215" i="1">
                <a:latin typeface="Times New Roman" panose="02020603050405020304" pitchFamily="18" charset="0"/>
              </a:rPr>
              <a:t>a,b </a:t>
            </a:r>
            <a:r>
              <a:rPr lang="en-US" altLang="id-ID" sz="2215">
                <a:latin typeface="Times New Roman" panose="02020603050405020304" pitchFamily="18" charset="0"/>
              </a:rPr>
              <a:t>] bila :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336431" y="3429000"/>
            <a:ext cx="3161443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pada ( </a:t>
            </a:r>
            <a:r>
              <a:rPr lang="en-US" altLang="id-ID" sz="2215" i="1">
                <a:latin typeface="Times New Roman" panose="02020603050405020304" pitchFamily="18" charset="0"/>
              </a:rPr>
              <a:t>a,b</a:t>
            </a:r>
            <a:r>
              <a:rPr lang="en-US" altLang="id-ID" sz="2215">
                <a:latin typeface="Times New Roman" panose="02020603050405020304" pitchFamily="18" charset="0"/>
              </a:rPr>
              <a:t> )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321777" y="3941885"/>
            <a:ext cx="3550972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kanan di </a:t>
            </a:r>
            <a:r>
              <a:rPr lang="en-US" altLang="id-ID" sz="2215" i="1">
                <a:latin typeface="Times New Roman" panose="02020603050405020304" pitchFamily="18" charset="0"/>
              </a:rPr>
              <a:t>x </a:t>
            </a:r>
            <a:r>
              <a:rPr lang="en-US" altLang="id-ID" sz="2215">
                <a:latin typeface="Times New Roman" panose="02020603050405020304" pitchFamily="18" charset="0"/>
              </a:rPr>
              <a:t>= </a:t>
            </a:r>
            <a:r>
              <a:rPr lang="en-US" altLang="id-ID" sz="2215" i="1">
                <a:latin typeface="Times New Roman" panose="02020603050405020304" pitchFamily="18" charset="0"/>
              </a:rPr>
              <a:t>a 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292470" y="4466492"/>
            <a:ext cx="3264035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3.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kiri di 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 = </a:t>
            </a:r>
            <a:r>
              <a:rPr lang="en-US" altLang="id-ID" sz="2215" i="1">
                <a:latin typeface="Times New Roman" panose="02020603050405020304" pitchFamily="18" charset="0"/>
              </a:rPr>
              <a:t>b</a:t>
            </a:r>
            <a:r>
              <a:rPr lang="en-US" altLang="id-ID" sz="2215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844061" y="5131777"/>
            <a:ext cx="6822831" cy="77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>
                <a:latin typeface="Times New Roman" panose="02020603050405020304" pitchFamily="18" charset="0"/>
              </a:rPr>
              <a:t>Bila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untuk setiap nilai </a:t>
            </a:r>
            <a:r>
              <a:rPr lang="en-US" altLang="id-ID" sz="2215" i="1">
                <a:latin typeface="Times New Roman" panose="02020603050405020304" pitchFamily="18" charset="0"/>
              </a:rPr>
              <a:t>x </a:t>
            </a:r>
            <a:r>
              <a:rPr lang="en-US" altLang="id-ID" sz="2215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id-ID" sz="2215" b="1" i="1">
                <a:latin typeface="Times New Roman" panose="02020603050405020304" pitchFamily="18" charset="0"/>
              </a:rPr>
              <a:t> R </a:t>
            </a:r>
            <a:r>
              <a:rPr lang="en-US" altLang="id-ID" sz="2215">
                <a:latin typeface="Times New Roman" panose="02020603050405020304" pitchFamily="18" charset="0"/>
              </a:rPr>
              <a:t>maka dikatakan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 kontinu ( dimana-mana ).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299462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39946" name="Rectangle 11"/>
          <p:cNvSpPr>
            <a:spLocks noChangeArrowheads="1"/>
          </p:cNvSpPr>
          <p:nvPr/>
        </p:nvSpPr>
        <p:spPr bwMode="auto">
          <a:xfrm>
            <a:off x="0" y="35954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</p:spTree>
    <p:extLst>
      <p:ext uri="{BB962C8B-B14F-4D97-AF65-F5344CB8AC3E}">
        <p14:creationId xmlns:p14="http://schemas.microsoft.com/office/powerpoint/2010/main" val="582046276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2" grpId="0"/>
      <p:bldP spid="73734" grpId="0"/>
      <p:bldP spid="737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73CD887E-98F0-4F1E-895B-A3B2A7C1CC16}" type="slidenum">
              <a:rPr lang="en-US" altLang="id-ID" sz="1108">
                <a:latin typeface="Arial Black" panose="020B0A04020102020204" pitchFamily="34" charset="0"/>
              </a:rPr>
              <a:pPr/>
              <a:t>34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6816"/>
            <a:ext cx="8458200" cy="569741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id-ID" sz="2215" b="1" dirty="0" err="1" smtClean="0">
                <a:solidFill>
                  <a:srgbClr val="3333FF"/>
                </a:solidFill>
                <a:latin typeface="Times New Roman" panose="02020603050405020304" pitchFamily="18" charset="0"/>
              </a:rPr>
              <a:t>Teorema</a:t>
            </a:r>
            <a:endParaRPr lang="en-US" altLang="id-ID" sz="2215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562722" indent="-562722" eaLnBrk="1" hangingPunct="1"/>
            <a:r>
              <a:rPr lang="en-US" altLang="id-ID" sz="2215" dirty="0" err="1">
                <a:latin typeface="Times New Roman" panose="02020603050405020304" pitchFamily="18" charset="0"/>
              </a:rPr>
              <a:t>Fungsi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Polinom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dimana</a:t>
            </a:r>
            <a:r>
              <a:rPr lang="en-US" altLang="id-ID" sz="2215" dirty="0">
                <a:latin typeface="Times New Roman" panose="02020603050405020304" pitchFamily="18" charset="0"/>
              </a:rPr>
              <a:t>-mana</a:t>
            </a:r>
          </a:p>
          <a:p>
            <a:pPr marL="562722" indent="-562722" eaLnBrk="1" hangingPunct="1"/>
            <a:r>
              <a:rPr lang="en-US" altLang="id-ID" sz="2215" dirty="0" err="1">
                <a:latin typeface="Times New Roman" panose="02020603050405020304" pitchFamily="18" charset="0"/>
              </a:rPr>
              <a:t>Fungsi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Rasional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pada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Domainnya</a:t>
            </a:r>
            <a:endParaRPr lang="en-US" altLang="id-ID" sz="2215" dirty="0">
              <a:latin typeface="Times New Roman" panose="02020603050405020304" pitchFamily="18" charset="0"/>
            </a:endParaRPr>
          </a:p>
          <a:p>
            <a:pPr marL="562722" indent="-562722" eaLnBrk="1" hangingPunct="1"/>
            <a:r>
              <a:rPr lang="en-US" altLang="id-ID" sz="2215" dirty="0" err="1">
                <a:latin typeface="Times New Roman" panose="02020603050405020304" pitchFamily="18" charset="0"/>
              </a:rPr>
              <a:t>Misalkan</a:t>
            </a:r>
            <a:r>
              <a:rPr lang="en-US" altLang="id-ID" sz="2215" dirty="0">
                <a:latin typeface="Times New Roman" panose="02020603050405020304" pitchFamily="18" charset="0"/>
              </a:rPr>
              <a:t>                  , </a:t>
            </a:r>
            <a:r>
              <a:rPr lang="en-US" altLang="id-ID" sz="2215" dirty="0" err="1">
                <a:latin typeface="Times New Roman" panose="02020603050405020304" pitchFamily="18" charset="0"/>
              </a:rPr>
              <a:t>maka</a:t>
            </a:r>
            <a:endParaRPr lang="en-US" altLang="id-ID" sz="2215" dirty="0">
              <a:latin typeface="Times New Roman" panose="02020603050405020304" pitchFamily="18" charset="0"/>
            </a:endParaRPr>
          </a:p>
          <a:p>
            <a:pPr marL="914423" lvl="1" indent="-492382" eaLnBrk="1" hangingPunct="1"/>
            <a:r>
              <a:rPr lang="en-US" altLang="id-ID" sz="2215" i="1" dirty="0">
                <a:latin typeface="Times New Roman" panose="02020603050405020304" pitchFamily="18" charset="0"/>
              </a:rPr>
              <a:t>f</a:t>
            </a:r>
            <a:r>
              <a:rPr lang="en-US" altLang="id-ID" sz="2215" dirty="0">
                <a:latin typeface="Times New Roman" panose="02020603050405020304" pitchFamily="18" charset="0"/>
              </a:rPr>
              <a:t>(x)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di </a:t>
            </a:r>
            <a:r>
              <a:rPr lang="en-US" altLang="id-ID" sz="2215" dirty="0" err="1">
                <a:latin typeface="Times New Roman" panose="02020603050405020304" pitchFamily="18" charset="0"/>
              </a:rPr>
              <a:t>setiap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titik</a:t>
            </a:r>
            <a:r>
              <a:rPr lang="en-US" altLang="id-ID" sz="2215" dirty="0">
                <a:latin typeface="Times New Roman" panose="02020603050405020304" pitchFamily="18" charset="0"/>
              </a:rPr>
              <a:t> di </a:t>
            </a:r>
            <a:r>
              <a:rPr lang="en-US" altLang="id-ID" sz="2215" b="1" i="1" dirty="0">
                <a:latin typeface="Times New Roman" panose="02020603050405020304" pitchFamily="18" charset="0"/>
              </a:rPr>
              <a:t>R</a:t>
            </a:r>
            <a:r>
              <a:rPr lang="en-US" altLang="id-ID" sz="2215" b="1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jika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i="1" dirty="0">
                <a:latin typeface="Times New Roman" panose="02020603050405020304" pitchFamily="18" charset="0"/>
              </a:rPr>
              <a:t>n </a:t>
            </a:r>
            <a:r>
              <a:rPr lang="en-US" altLang="id-ID" sz="2215" dirty="0" err="1">
                <a:latin typeface="Times New Roman" panose="02020603050405020304" pitchFamily="18" charset="0"/>
              </a:rPr>
              <a:t>ganjil</a:t>
            </a:r>
            <a:endParaRPr lang="en-US" altLang="id-ID" sz="2215" dirty="0">
              <a:latin typeface="Times New Roman" panose="02020603050405020304" pitchFamily="18" charset="0"/>
            </a:endParaRPr>
          </a:p>
          <a:p>
            <a:pPr marL="914423" lvl="1" indent="-492382" eaLnBrk="1" hangingPunct="1"/>
            <a:r>
              <a:rPr lang="en-US" altLang="id-ID" sz="2215" i="1" dirty="0">
                <a:latin typeface="Times New Roman" panose="02020603050405020304" pitchFamily="18" charset="0"/>
              </a:rPr>
              <a:t>f</a:t>
            </a:r>
            <a:r>
              <a:rPr lang="en-US" altLang="id-ID" sz="2215" dirty="0">
                <a:latin typeface="Times New Roman" panose="02020603050405020304" pitchFamily="18" charset="0"/>
              </a:rPr>
              <a:t>(</a:t>
            </a:r>
            <a:r>
              <a:rPr lang="en-US" altLang="id-ID" sz="2215" i="1" dirty="0">
                <a:latin typeface="Times New Roman" panose="02020603050405020304" pitchFamily="18" charset="0"/>
              </a:rPr>
              <a:t>x</a:t>
            </a:r>
            <a:r>
              <a:rPr lang="en-US" altLang="id-ID" sz="2215" dirty="0">
                <a:latin typeface="Times New Roman" panose="02020603050405020304" pitchFamily="18" charset="0"/>
              </a:rPr>
              <a:t>)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di </a:t>
            </a:r>
            <a:r>
              <a:rPr lang="en-US" altLang="id-ID" sz="2215" dirty="0" err="1">
                <a:latin typeface="Times New Roman" panose="02020603050405020304" pitchFamily="18" charset="0"/>
              </a:rPr>
              <a:t>setiap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b="1" i="1" dirty="0">
                <a:latin typeface="Times New Roman" panose="02020603050405020304" pitchFamily="18" charset="0"/>
              </a:rPr>
              <a:t>R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positif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jika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i="1" dirty="0">
                <a:latin typeface="Times New Roman" panose="02020603050405020304" pitchFamily="18" charset="0"/>
              </a:rPr>
              <a:t>n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genap</a:t>
            </a:r>
            <a:r>
              <a:rPr lang="en-US" altLang="id-ID" sz="2215" dirty="0">
                <a:latin typeface="Times New Roman" panose="02020603050405020304" pitchFamily="18" charset="0"/>
              </a:rPr>
              <a:t>.</a:t>
            </a:r>
          </a:p>
          <a:p>
            <a:pPr marL="914423" lvl="1" indent="-492382" eaLnBrk="1" hangingPunct="1">
              <a:lnSpc>
                <a:spcPct val="150000"/>
              </a:lnSpc>
              <a:buNone/>
            </a:pPr>
            <a:r>
              <a:rPr lang="en-US" altLang="id-ID" sz="2215" dirty="0" err="1">
                <a:latin typeface="Times New Roman" panose="02020603050405020304" pitchFamily="18" charset="0"/>
              </a:rPr>
              <a:t>Contoh</a:t>
            </a:r>
            <a:r>
              <a:rPr lang="en-US" altLang="id-ID" sz="2215" dirty="0">
                <a:latin typeface="Times New Roman" panose="02020603050405020304" pitchFamily="18" charset="0"/>
              </a:rPr>
              <a:t> : </a:t>
            </a:r>
            <a:r>
              <a:rPr lang="en-US" altLang="id-ID" sz="2215" dirty="0" err="1">
                <a:latin typeface="Times New Roman" panose="02020603050405020304" pitchFamily="18" charset="0"/>
              </a:rPr>
              <a:t>tentukan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selang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kekontinuan</a:t>
            </a:r>
            <a:endParaRPr lang="en-US" altLang="id-ID" sz="2215" dirty="0">
              <a:latin typeface="Times New Roman" panose="02020603050405020304" pitchFamily="18" charset="0"/>
            </a:endParaRPr>
          </a:p>
          <a:p>
            <a:pPr marL="914423" lvl="1" indent="-492382" eaLnBrk="1" hangingPunct="1">
              <a:lnSpc>
                <a:spcPct val="150000"/>
              </a:lnSpc>
              <a:buNone/>
            </a:pPr>
            <a:r>
              <a:rPr lang="en-US" altLang="id-ID" sz="2215" dirty="0">
                <a:latin typeface="Times New Roman" panose="02020603050405020304" pitchFamily="18" charset="0"/>
              </a:rPr>
              <a:t>Dari </a:t>
            </a:r>
            <a:r>
              <a:rPr lang="en-US" altLang="id-ID" sz="2215" dirty="0" err="1">
                <a:latin typeface="Times New Roman" panose="02020603050405020304" pitchFamily="18" charset="0"/>
              </a:rPr>
              <a:t>teorema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diatas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diperoleh</a:t>
            </a:r>
            <a:r>
              <a:rPr lang="en-US" altLang="id-ID" sz="2215" dirty="0">
                <a:latin typeface="Times New Roman" panose="02020603050405020304" pitchFamily="18" charset="0"/>
              </a:rPr>
              <a:t> f(x)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untuk</a:t>
            </a:r>
            <a:r>
              <a:rPr lang="en-US" altLang="id-ID" sz="2215" dirty="0">
                <a:latin typeface="Times New Roman" panose="02020603050405020304" pitchFamily="18" charset="0"/>
              </a:rPr>
              <a:t> x-4&gt;0 </a:t>
            </a:r>
            <a:r>
              <a:rPr lang="en-US" altLang="id-ID" sz="2215" dirty="0" err="1">
                <a:latin typeface="Times New Roman" panose="02020603050405020304" pitchFamily="18" charset="0"/>
              </a:rPr>
              <a:t>atau</a:t>
            </a:r>
            <a:r>
              <a:rPr lang="en-US" altLang="id-ID" sz="2215" dirty="0">
                <a:latin typeface="Times New Roman" panose="02020603050405020304" pitchFamily="18" charset="0"/>
              </a:rPr>
              <a:t> x&gt;4.</a:t>
            </a:r>
          </a:p>
          <a:p>
            <a:pPr marL="914423" lvl="1" indent="-492382" eaLnBrk="1" hangingPunct="1">
              <a:lnSpc>
                <a:spcPct val="150000"/>
              </a:lnSpc>
              <a:buNone/>
            </a:pPr>
            <a:r>
              <a:rPr lang="en-US" altLang="id-ID" sz="2215" dirty="0">
                <a:latin typeface="Times New Roman" panose="02020603050405020304" pitchFamily="18" charset="0"/>
              </a:rPr>
              <a:t>                                                                f(x)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kanan</a:t>
            </a:r>
            <a:r>
              <a:rPr lang="en-US" altLang="id-ID" sz="2215" dirty="0">
                <a:latin typeface="Times New Roman" panose="02020603050405020304" pitchFamily="18" charset="0"/>
              </a:rPr>
              <a:t> di x=4</a:t>
            </a:r>
          </a:p>
          <a:p>
            <a:pPr marL="914423" lvl="1" indent="-492382" eaLnBrk="1" hangingPunct="1">
              <a:lnSpc>
                <a:spcPct val="150000"/>
              </a:lnSpc>
              <a:buNone/>
            </a:pPr>
            <a:r>
              <a:rPr lang="en-US" altLang="id-ID" sz="2215" dirty="0" err="1">
                <a:latin typeface="Times New Roman" panose="02020603050405020304" pitchFamily="18" charset="0"/>
              </a:rPr>
              <a:t>Sehingga</a:t>
            </a:r>
            <a:r>
              <a:rPr lang="en-US" altLang="id-ID" sz="2215" dirty="0">
                <a:latin typeface="Times New Roman" panose="02020603050405020304" pitchFamily="18" charset="0"/>
              </a:rPr>
              <a:t> f(x) </a:t>
            </a:r>
            <a:r>
              <a:rPr lang="en-US" altLang="id-ID" sz="2215" dirty="0" err="1">
                <a:latin typeface="Times New Roman" panose="02020603050405020304" pitchFamily="18" charset="0"/>
              </a:rPr>
              <a:t>kontinu</a:t>
            </a:r>
            <a:r>
              <a:rPr lang="en-US" altLang="id-ID" sz="2215" dirty="0">
                <a:latin typeface="Times New Roman" panose="02020603050405020304" pitchFamily="18" charset="0"/>
              </a:rPr>
              <a:t> </a:t>
            </a:r>
            <a:r>
              <a:rPr lang="en-US" altLang="id-ID" sz="2215" dirty="0" err="1">
                <a:latin typeface="Times New Roman" panose="02020603050405020304" pitchFamily="18" charset="0"/>
              </a:rPr>
              <a:t>pada</a:t>
            </a:r>
            <a:r>
              <a:rPr lang="en-US" altLang="id-ID" sz="2215" dirty="0">
                <a:latin typeface="Times New Roman" panose="02020603050405020304" pitchFamily="18" charset="0"/>
              </a:rPr>
              <a:t> [4,     )</a:t>
            </a: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2180492" y="2133600"/>
          <a:ext cx="126609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3" imgW="698500" imgH="241300" progId="Equation.3">
                  <p:embed/>
                </p:oleObj>
              </mc:Choice>
              <mc:Fallback>
                <p:oleObj name="Equation" r:id="rId3" imgW="698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492" y="2133600"/>
                        <a:ext cx="126609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19"/>
          <p:cNvSpPr>
            <a:spLocks noChangeArrowheads="1"/>
          </p:cNvSpPr>
          <p:nvPr/>
        </p:nvSpPr>
        <p:spPr bwMode="auto">
          <a:xfrm>
            <a:off x="0" y="3130906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4770" name="Object 18"/>
          <p:cNvGraphicFramePr>
            <a:graphicFrameLocks noChangeAspect="1"/>
          </p:cNvGraphicFramePr>
          <p:nvPr/>
        </p:nvGraphicFramePr>
        <p:xfrm>
          <a:off x="5334000" y="3499339"/>
          <a:ext cx="1406769" cy="36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5" imgW="914400" imgH="241300" progId="Equation.3">
                  <p:embed/>
                </p:oleObj>
              </mc:Choice>
              <mc:Fallback>
                <p:oleObj name="Equation" r:id="rId5" imgW="914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99339"/>
                        <a:ext cx="1406769" cy="36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Rectangle 21"/>
          <p:cNvSpPr>
            <a:spLocks noChangeArrowheads="1"/>
          </p:cNvSpPr>
          <p:nvPr/>
        </p:nvSpPr>
        <p:spPr bwMode="auto">
          <a:xfrm>
            <a:off x="0" y="31001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4772" name="Object 20"/>
          <p:cNvGraphicFramePr>
            <a:graphicFrameLocks noChangeAspect="1"/>
          </p:cNvGraphicFramePr>
          <p:nvPr/>
        </p:nvGraphicFramePr>
        <p:xfrm>
          <a:off x="1176704" y="4624754"/>
          <a:ext cx="3116873" cy="455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7" imgW="2082600" imgH="304560" progId="Equation.3">
                  <p:embed/>
                </p:oleObj>
              </mc:Choice>
              <mc:Fallback>
                <p:oleObj name="Equation" r:id="rId7" imgW="208260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704" y="4624754"/>
                        <a:ext cx="3116873" cy="455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74" name="AutoShape 22"/>
          <p:cNvSpPr>
            <a:spLocks noChangeArrowheads="1"/>
          </p:cNvSpPr>
          <p:nvPr/>
        </p:nvSpPr>
        <p:spPr bwMode="auto">
          <a:xfrm>
            <a:off x="4532435" y="4482448"/>
            <a:ext cx="366960" cy="747674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31755" name="Rectangle 24"/>
          <p:cNvSpPr>
            <a:spLocks noChangeArrowheads="1"/>
          </p:cNvSpPr>
          <p:nvPr/>
        </p:nvSpPr>
        <p:spPr bwMode="auto">
          <a:xfrm>
            <a:off x="0" y="318365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4775" name="Object 23"/>
          <p:cNvGraphicFramePr>
            <a:graphicFrameLocks noChangeAspect="1"/>
          </p:cNvGraphicFramePr>
          <p:nvPr/>
        </p:nvGraphicFramePr>
        <p:xfrm>
          <a:off x="4419600" y="5292970"/>
          <a:ext cx="35169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9" imgW="152202" imgH="126835" progId="Equation.3">
                  <p:embed/>
                </p:oleObj>
              </mc:Choice>
              <mc:Fallback>
                <p:oleObj name="Equation" r:id="rId9" imgW="152202" imgH="126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92970"/>
                        <a:ext cx="35169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65330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7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C061F085-A4B3-4FE1-9983-11C30B31E54C}" type="slidenum">
              <a:rPr lang="en-US" altLang="id-ID" sz="1108">
                <a:latin typeface="Arial Black" panose="020B0A04020102020204" pitchFamily="34" charset="0"/>
              </a:rPr>
              <a:pPr/>
              <a:t>35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graphicFrame>
        <p:nvGraphicFramePr>
          <p:cNvPr id="270344" name="Object 8"/>
          <p:cNvGraphicFramePr>
            <a:graphicFrameLocks noChangeAspect="1"/>
          </p:cNvGraphicFramePr>
          <p:nvPr/>
        </p:nvGraphicFramePr>
        <p:xfrm>
          <a:off x="1672005" y="1670539"/>
          <a:ext cx="1633903" cy="74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3" imgW="977476" imgH="444307" progId="Equation.3">
                  <p:embed/>
                </p:oleObj>
              </mc:Choice>
              <mc:Fallback>
                <p:oleObj name="Equation" r:id="rId3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2005" y="1670539"/>
                        <a:ext cx="1633903" cy="745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3" name="Object 7"/>
          <p:cNvGraphicFramePr>
            <a:graphicFrameLocks noChangeAspect="1"/>
          </p:cNvGraphicFramePr>
          <p:nvPr/>
        </p:nvGraphicFramePr>
        <p:xfrm>
          <a:off x="1688123" y="2514600"/>
          <a:ext cx="1477108" cy="753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5" imgW="914400" imgH="469900" progId="Equation.3">
                  <p:embed/>
                </p:oleObj>
              </mc:Choice>
              <mc:Fallback>
                <p:oleObj name="Equation" r:id="rId5" imgW="9144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2514600"/>
                        <a:ext cx="1477108" cy="753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2" name="Object 6"/>
          <p:cNvGraphicFramePr>
            <a:graphicFrameLocks noChangeAspect="1"/>
          </p:cNvGraphicFramePr>
          <p:nvPr/>
        </p:nvGraphicFramePr>
        <p:xfrm>
          <a:off x="4149969" y="1740877"/>
          <a:ext cx="1336431" cy="66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7" name="Equation" r:id="rId7" imgW="838200" imgH="419100" progId="Equation.3">
                  <p:embed/>
                </p:oleObj>
              </mc:Choice>
              <mc:Fallback>
                <p:oleObj name="Equation" r:id="rId7" imgW="8382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969" y="1740877"/>
                        <a:ext cx="1336431" cy="6682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1" name="Object 5"/>
          <p:cNvGraphicFramePr>
            <a:graphicFrameLocks noChangeAspect="1"/>
          </p:cNvGraphicFramePr>
          <p:nvPr/>
        </p:nvGraphicFramePr>
        <p:xfrm>
          <a:off x="1828800" y="3921369"/>
          <a:ext cx="2039815" cy="71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9" imgW="1231366" imgH="431613" progId="Equation.3">
                  <p:embed/>
                </p:oleObj>
              </mc:Choice>
              <mc:Fallback>
                <p:oleObj name="Equation" r:id="rId9" imgW="123136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921369"/>
                        <a:ext cx="2039815" cy="71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0340" name="Object 4"/>
          <p:cNvGraphicFramePr>
            <a:graphicFrameLocks noChangeAspect="1"/>
          </p:cNvGraphicFramePr>
          <p:nvPr/>
        </p:nvGraphicFramePr>
        <p:xfrm>
          <a:off x="1758462" y="4835769"/>
          <a:ext cx="1899138" cy="474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11" imgW="1066337" imgH="266584" progId="Equation.3">
                  <p:embed/>
                </p:oleObj>
              </mc:Choice>
              <mc:Fallback>
                <p:oleObj name="Equation" r:id="rId11" imgW="106633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462" y="4835769"/>
                        <a:ext cx="1899138" cy="474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961108" y="1243489"/>
            <a:ext cx="396570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A.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846">
                <a:cs typeface="Times New Roman" panose="02020603050405020304" pitchFamily="18" charset="0"/>
              </a:rPr>
              <a:t>Carilah titik diskontinu dari fungsi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70348" name="Rectangle 12"/>
          <p:cNvSpPr>
            <a:spLocks noChangeArrowheads="1"/>
          </p:cNvSpPr>
          <p:nvPr/>
        </p:nvSpPr>
        <p:spPr bwMode="auto">
          <a:xfrm>
            <a:off x="908544" y="3494320"/>
            <a:ext cx="374551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846">
                <a:cs typeface="Times New Roman" panose="02020603050405020304" pitchFamily="18" charset="0"/>
              </a:rPr>
              <a:t>B. Tentukan dimana  </a:t>
            </a:r>
            <a:r>
              <a:rPr lang="en-US" altLang="id-ID" sz="1846" i="1">
                <a:cs typeface="Times New Roman" panose="02020603050405020304" pitchFamily="18" charset="0"/>
              </a:rPr>
              <a:t>f(x)</a:t>
            </a:r>
            <a:r>
              <a:rPr lang="en-US" altLang="id-ID" sz="1846">
                <a:cs typeface="Times New Roman" panose="02020603050405020304" pitchFamily="18" charset="0"/>
              </a:rPr>
              <a:t> kontinu </a:t>
            </a:r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70350" name="Text Box 14"/>
          <p:cNvSpPr txBox="1">
            <a:spLocks noChangeArrowheads="1"/>
          </p:cNvSpPr>
          <p:nvPr/>
        </p:nvSpPr>
        <p:spPr bwMode="auto">
          <a:xfrm>
            <a:off x="814754" y="811824"/>
            <a:ext cx="146110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Soal Latihan</a:t>
            </a:r>
          </a:p>
        </p:txBody>
      </p:sp>
      <p:sp>
        <p:nvSpPr>
          <p:cNvPr id="270351" name="Text Box 15"/>
          <p:cNvSpPr txBox="1">
            <a:spLocks noChangeArrowheads="1"/>
          </p:cNvSpPr>
          <p:nvPr/>
        </p:nvSpPr>
        <p:spPr bwMode="auto">
          <a:xfrm>
            <a:off x="1336431" y="1924051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</a:t>
            </a:r>
          </a:p>
        </p:txBody>
      </p:sp>
      <p:sp>
        <p:nvSpPr>
          <p:cNvPr id="270352" name="Text Box 16"/>
          <p:cNvSpPr txBox="1">
            <a:spLocks noChangeArrowheads="1"/>
          </p:cNvSpPr>
          <p:nvPr/>
        </p:nvSpPr>
        <p:spPr bwMode="auto">
          <a:xfrm>
            <a:off x="1336431" y="2731478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</a:t>
            </a:r>
          </a:p>
        </p:txBody>
      </p:sp>
      <p:sp>
        <p:nvSpPr>
          <p:cNvPr id="270353" name="Text Box 17"/>
          <p:cNvSpPr txBox="1">
            <a:spLocks noChangeArrowheads="1"/>
          </p:cNvSpPr>
          <p:nvPr/>
        </p:nvSpPr>
        <p:spPr bwMode="auto">
          <a:xfrm>
            <a:off x="3796812" y="1910862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3.</a:t>
            </a:r>
          </a:p>
        </p:txBody>
      </p:sp>
      <p:sp>
        <p:nvSpPr>
          <p:cNvPr id="270354" name="Text Box 18"/>
          <p:cNvSpPr txBox="1">
            <a:spLocks noChangeArrowheads="1"/>
          </p:cNvSpPr>
          <p:nvPr/>
        </p:nvSpPr>
        <p:spPr bwMode="auto">
          <a:xfrm>
            <a:off x="1392115" y="4067908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</a:t>
            </a:r>
          </a:p>
        </p:txBody>
      </p:sp>
      <p:sp>
        <p:nvSpPr>
          <p:cNvPr id="270355" name="Text Box 19"/>
          <p:cNvSpPr txBox="1">
            <a:spLocks noChangeArrowheads="1"/>
          </p:cNvSpPr>
          <p:nvPr/>
        </p:nvSpPr>
        <p:spPr bwMode="auto">
          <a:xfrm>
            <a:off x="1362808" y="4911970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03801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7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7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7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7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7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7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5" grpId="0"/>
      <p:bldP spid="270348" grpId="0"/>
      <p:bldP spid="270350" grpId="0"/>
      <p:bldP spid="270351" grpId="0"/>
      <p:bldP spid="270352" grpId="0"/>
      <p:bldP spid="270353" grpId="0"/>
      <p:bldP spid="270354" grpId="0"/>
      <p:bldP spid="27035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874A4F1A-B4B3-4DED-8610-EF86FF3DED81}" type="slidenum">
              <a:rPr lang="en-US" altLang="id-ID" sz="1108">
                <a:latin typeface="Arial Black" panose="020B0A04020102020204" pitchFamily="34" charset="0"/>
              </a:rPr>
              <a:pPr/>
              <a:t>36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474785"/>
            <a:ext cx="8229600" cy="773723"/>
          </a:xfrm>
        </p:spPr>
        <p:txBody>
          <a:bodyPr/>
          <a:lstStyle/>
          <a:p>
            <a:pPr eaLnBrk="1" hangingPunct="1"/>
            <a:r>
              <a:rPr lang="en-US" altLang="id-ID" sz="2954">
                <a:solidFill>
                  <a:srgbClr val="3333FF"/>
                </a:solidFill>
              </a:rPr>
              <a:t>Limit dan Kekontinuan Fungsi Komposisi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59523"/>
            <a:ext cx="8839200" cy="51347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d-ID" sz="2215" b="1">
                <a:solidFill>
                  <a:srgbClr val="3333FF"/>
                </a:solidFill>
                <a:latin typeface="Times New Roman" panose="02020603050405020304" pitchFamily="18" charset="0"/>
              </a:rPr>
              <a:t>Teorema Limit Fungsi Komposisi: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215">
                <a:latin typeface="Times New Roman" panose="02020603050405020304" pitchFamily="18" charset="0"/>
              </a:rPr>
              <a:t>       Jika                        dan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di </a:t>
            </a:r>
            <a:r>
              <a:rPr lang="en-US" altLang="id-ID" sz="2215" i="1">
                <a:latin typeface="Times New Roman" panose="02020603050405020304" pitchFamily="18" charset="0"/>
              </a:rPr>
              <a:t>L</a:t>
            </a:r>
            <a:r>
              <a:rPr lang="en-US" altLang="id-ID" sz="2215">
                <a:latin typeface="Times New Roman" panose="02020603050405020304" pitchFamily="18" charset="0"/>
              </a:rPr>
              <a:t>, maka </a:t>
            </a:r>
          </a:p>
          <a:p>
            <a:pPr eaLnBrk="1" hangingPunct="1">
              <a:lnSpc>
                <a:spcPct val="90000"/>
              </a:lnSpc>
            </a:pPr>
            <a:endParaRPr lang="en-US" altLang="id-ID" sz="2215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215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id-ID" sz="2215" b="1">
                <a:solidFill>
                  <a:srgbClr val="3333FF"/>
                </a:solidFill>
                <a:latin typeface="Times New Roman" panose="02020603050405020304" pitchFamily="18" charset="0"/>
              </a:rPr>
              <a:t>Teorema kekontinuan fungsi komposisi: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215">
                <a:latin typeface="Times New Roman" panose="02020603050405020304" pitchFamily="18" charset="0"/>
              </a:rPr>
              <a:t>    Jika </a:t>
            </a:r>
            <a:r>
              <a:rPr lang="en-US" altLang="id-ID" sz="2215" i="1">
                <a:latin typeface="Times New Roman" panose="02020603050405020304" pitchFamily="18" charset="0"/>
              </a:rPr>
              <a:t>g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di </a:t>
            </a:r>
            <a:r>
              <a:rPr lang="en-US" altLang="id-ID" sz="2215" i="1">
                <a:latin typeface="Times New Roman" panose="02020603050405020304" pitchFamily="18" charset="0"/>
              </a:rPr>
              <a:t>a</a:t>
            </a:r>
            <a:r>
              <a:rPr lang="en-US" altLang="id-ID" sz="2215">
                <a:latin typeface="Times New Roman" panose="02020603050405020304" pitchFamily="18" charset="0"/>
              </a:rPr>
              <a:t>, </a:t>
            </a:r>
            <a:r>
              <a:rPr lang="en-US" altLang="id-ID" sz="2215" i="1">
                <a:latin typeface="Times New Roman" panose="02020603050405020304" pitchFamily="18" charset="0"/>
              </a:rPr>
              <a:t>f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kontinu di </a:t>
            </a:r>
            <a:r>
              <a:rPr lang="en-US" altLang="id-ID" sz="2215" i="1">
                <a:latin typeface="Times New Roman" panose="02020603050405020304" pitchFamily="18" charset="0"/>
              </a:rPr>
              <a:t>g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a</a:t>
            </a:r>
            <a:r>
              <a:rPr lang="en-US" altLang="id-ID" sz="2215">
                <a:latin typeface="Times New Roman" panose="02020603050405020304" pitchFamily="18" charset="0"/>
              </a:rPr>
              <a:t>), maka  fungsi                  kontinu di </a:t>
            </a:r>
            <a:r>
              <a:rPr lang="en-US" altLang="id-ID" sz="2215" i="1">
                <a:latin typeface="Times New Roman" panose="02020603050405020304" pitchFamily="18" charset="0"/>
              </a:rPr>
              <a:t>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215" i="1">
                <a:latin typeface="Times New Roman" panose="02020603050405020304" pitchFamily="18" charset="0"/>
              </a:rPr>
              <a:t>    Bukti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d-ID" sz="2215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215">
                <a:latin typeface="Times New Roman" panose="02020603050405020304" pitchFamily="18" charset="0"/>
              </a:rPr>
              <a:t>                                                                 karena f kontinu di g(a)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215">
                <a:latin typeface="Times New Roman" panose="02020603050405020304" pitchFamily="18" charset="0"/>
              </a:rPr>
              <a:t>				   = f(g(a))               karena g kontinu di 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 sz="2215">
                <a:latin typeface="Times New Roman" panose="02020603050405020304" pitchFamily="18" charset="0"/>
              </a:rPr>
              <a:t>                                       = (fog)(a)</a:t>
            </a:r>
          </a:p>
        </p:txBody>
      </p:sp>
      <p:sp>
        <p:nvSpPr>
          <p:cNvPr id="33802" name="Rectangle 5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455128" y="1863969"/>
          <a:ext cx="1545980" cy="486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3" imgW="812447" imgH="279279" progId="Equation.3">
                  <p:embed/>
                </p:oleObj>
              </mc:Choice>
              <mc:Fallback>
                <p:oleObj name="Equation" r:id="rId3" imgW="8124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128" y="1863969"/>
                        <a:ext cx="1545980" cy="4865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1342292" y="2373923"/>
          <a:ext cx="4208585" cy="51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5" imgW="2082600" imgH="279360" progId="Equation.3">
                  <p:embed/>
                </p:oleObj>
              </mc:Choice>
              <mc:Fallback>
                <p:oleObj name="Equation" r:id="rId5" imgW="2082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2292" y="2373923"/>
                        <a:ext cx="4208585" cy="5158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9"/>
          <p:cNvSpPr>
            <a:spLocks noChangeArrowheads="1"/>
          </p:cNvSpPr>
          <p:nvPr/>
        </p:nvSpPr>
        <p:spPr bwMode="auto">
          <a:xfrm>
            <a:off x="0" y="317047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5784" name="Object 8"/>
          <p:cNvGraphicFramePr>
            <a:graphicFrameLocks noChangeAspect="1"/>
          </p:cNvGraphicFramePr>
          <p:nvPr/>
        </p:nvGraphicFramePr>
        <p:xfrm>
          <a:off x="7033846" y="3390900"/>
          <a:ext cx="1125415" cy="31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7" imgW="647419" imgH="203112" progId="Equation.3">
                  <p:embed/>
                </p:oleObj>
              </mc:Choice>
              <mc:Fallback>
                <p:oleObj name="Equation" r:id="rId7" imgW="64741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3846" y="3390900"/>
                        <a:ext cx="1125415" cy="319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5796" name="Object 20"/>
          <p:cNvGraphicFramePr>
            <a:graphicFrameLocks noChangeAspect="1"/>
          </p:cNvGraphicFramePr>
          <p:nvPr/>
        </p:nvGraphicFramePr>
        <p:xfrm>
          <a:off x="1591408" y="4297974"/>
          <a:ext cx="3094892" cy="49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9" imgW="1739900" imgH="279400" progId="Equation.3">
                  <p:embed/>
                </p:oleObj>
              </mc:Choice>
              <mc:Fallback>
                <p:oleObj name="Equation" r:id="rId9" imgW="1739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1408" y="4297974"/>
                        <a:ext cx="3094892" cy="4909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23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75798" name="Object 22"/>
          <p:cNvGraphicFramePr>
            <a:graphicFrameLocks noChangeAspect="1"/>
          </p:cNvGraphicFramePr>
          <p:nvPr/>
        </p:nvGraphicFramePr>
        <p:xfrm>
          <a:off x="3094893" y="4755173"/>
          <a:ext cx="1540120" cy="48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11" imgW="876240" imgH="279360" progId="Equation.3">
                  <p:embed/>
                </p:oleObj>
              </mc:Choice>
              <mc:Fallback>
                <p:oleObj name="Equation" r:id="rId11" imgW="876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893" y="4755173"/>
                        <a:ext cx="1540120" cy="485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019309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7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5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04C46FF5-CCCE-48CD-9EC1-819CC453733F}" type="slidenum">
              <a:rPr lang="en-US" altLang="id-ID" sz="1108">
                <a:latin typeface="Arial Black" panose="020B0A04020102020204" pitchFamily="34" charset="0"/>
              </a:rPr>
              <a:pPr/>
              <a:t>37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graphicFrame>
        <p:nvGraphicFramePr>
          <p:cNvPr id="256004" name="Object 4"/>
          <p:cNvGraphicFramePr>
            <a:graphicFrameLocks noChangeAspect="1"/>
          </p:cNvGraphicFramePr>
          <p:nvPr/>
        </p:nvGraphicFramePr>
        <p:xfrm>
          <a:off x="1547446" y="1332035"/>
          <a:ext cx="2602523" cy="760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3" imgW="1536700" imgH="482600" progId="Equation.3">
                  <p:embed/>
                </p:oleObj>
              </mc:Choice>
              <mc:Fallback>
                <p:oleObj name="Equation" r:id="rId3" imgW="15367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446" y="1332035"/>
                        <a:ext cx="2602523" cy="7605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5" name="Object 5"/>
          <p:cNvGraphicFramePr>
            <a:graphicFrameLocks noChangeAspect="1"/>
          </p:cNvGraphicFramePr>
          <p:nvPr/>
        </p:nvGraphicFramePr>
        <p:xfrm>
          <a:off x="1688123" y="3640016"/>
          <a:ext cx="1981200" cy="339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5" imgW="1079032" imgH="203112" progId="Equation.3">
                  <p:embed/>
                </p:oleObj>
              </mc:Choice>
              <mc:Fallback>
                <p:oleObj name="Equation" r:id="rId5" imgW="107903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23" y="3640016"/>
                        <a:ext cx="1981200" cy="339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6" name="Object 6"/>
          <p:cNvGraphicFramePr>
            <a:graphicFrameLocks noChangeAspect="1"/>
          </p:cNvGraphicFramePr>
          <p:nvPr/>
        </p:nvGraphicFramePr>
        <p:xfrm>
          <a:off x="2180493" y="4273061"/>
          <a:ext cx="1825869" cy="662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7" imgW="1155700" imgH="419100" progId="Equation.3">
                  <p:embed/>
                </p:oleObj>
              </mc:Choice>
              <mc:Fallback>
                <p:oleObj name="Equation" r:id="rId7" imgW="1155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493" y="4273061"/>
                        <a:ext cx="1825869" cy="662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07" name="Text Box 7"/>
          <p:cNvSpPr txBox="1">
            <a:spLocks noChangeArrowheads="1"/>
          </p:cNvSpPr>
          <p:nvPr/>
        </p:nvSpPr>
        <p:spPr bwMode="auto">
          <a:xfrm>
            <a:off x="4149970" y="4413739"/>
            <a:ext cx="207140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662"/>
              <a:t> </a:t>
            </a:r>
            <a:r>
              <a:rPr lang="en-US" altLang="id-ID" sz="2215">
                <a:latin typeface="Times New Roman" panose="02020603050405020304" pitchFamily="18" charset="0"/>
              </a:rPr>
              <a:t>dan </a:t>
            </a:r>
            <a:r>
              <a:rPr lang="en-US" altLang="id-ID" sz="2215" i="1">
                <a:latin typeface="Times New Roman" panose="02020603050405020304" pitchFamily="18" charset="0"/>
              </a:rPr>
              <a:t>g</a:t>
            </a:r>
            <a:r>
              <a:rPr lang="en-US" altLang="id-ID" sz="2215">
                <a:latin typeface="Times New Roman" panose="02020603050405020304" pitchFamily="18" charset="0"/>
              </a:rPr>
              <a:t>(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r>
              <a:rPr lang="en-US" altLang="id-ID" sz="2215">
                <a:latin typeface="Times New Roman" panose="02020603050405020304" pitchFamily="18" charset="0"/>
              </a:rPr>
              <a:t>) = cos </a:t>
            </a:r>
            <a:r>
              <a:rPr lang="en-US" altLang="id-ID" sz="2215" i="1">
                <a:latin typeface="Times New Roman" panose="02020603050405020304" pitchFamily="18" charset="0"/>
              </a:rPr>
              <a:t>x</a:t>
            </a:r>
            <a:endParaRPr lang="en-US" altLang="id-ID" sz="2215">
              <a:latin typeface="Times New Roman" panose="02020603050405020304" pitchFamily="18" charset="0"/>
            </a:endParaRPr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688731" y="902678"/>
            <a:ext cx="356937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Tentukan dimana fungsi 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1547447" y="2148254"/>
            <a:ext cx="95686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kontinu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829408" y="2731478"/>
            <a:ext cx="106952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 : 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1251439" y="3153508"/>
            <a:ext cx="670363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Fungsi f(x) dapat dituliskan sebagai komposisi dua fungsi atau</a:t>
            </a:r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1251439" y="3997570"/>
            <a:ext cx="96051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dengan</a:t>
            </a:r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1321778" y="4982308"/>
            <a:ext cx="7421071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Karena h(x) kontinu di R-{-4,1} dan g(x) kontinu dimana-mana maka</a:t>
            </a:r>
          </a:p>
          <a:p>
            <a:r>
              <a:rPr lang="en-US" altLang="id-ID" sz="1846"/>
              <a:t>fungsi f(x) kontinu di R-{-4,1}</a:t>
            </a:r>
          </a:p>
        </p:txBody>
      </p:sp>
    </p:spTree>
    <p:extLst>
      <p:ext uri="{BB962C8B-B14F-4D97-AF65-F5344CB8AC3E}">
        <p14:creationId xmlns:p14="http://schemas.microsoft.com/office/powerpoint/2010/main" val="35911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5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56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56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6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56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5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6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/>
      <p:bldP spid="256008" grpId="0"/>
      <p:bldP spid="256009" grpId="0"/>
      <p:bldP spid="256010" grpId="0"/>
      <p:bldP spid="256011" grpId="0"/>
      <p:bldP spid="256012" grpId="0"/>
      <p:bldP spid="25601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43125"/>
            <a:ext cx="3962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8EECCDC8-0666-46FD-B663-452AEDCF4C02}" type="slidenum">
              <a:rPr lang="en-US" altLang="id-ID" sz="1108">
                <a:latin typeface="Arial Black" panose="020B0A04020102020204" pitchFamily="34" charset="0"/>
              </a:rPr>
              <a:pPr/>
              <a:t>4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1693" y="1178169"/>
            <a:ext cx="3868615" cy="3657600"/>
            <a:chOff x="144" y="912"/>
            <a:chExt cx="2640" cy="2496"/>
          </a:xfrm>
        </p:grpSpPr>
        <p:sp>
          <p:nvSpPr>
            <p:cNvPr id="2079" name="Line 4"/>
            <p:cNvSpPr>
              <a:spLocks noChangeShapeType="1"/>
            </p:cNvSpPr>
            <p:nvPr/>
          </p:nvSpPr>
          <p:spPr bwMode="auto">
            <a:xfrm>
              <a:off x="1248" y="912"/>
              <a:ext cx="0" cy="24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80" name="Line 5"/>
            <p:cNvSpPr>
              <a:spLocks noChangeShapeType="1"/>
            </p:cNvSpPr>
            <p:nvPr/>
          </p:nvSpPr>
          <p:spPr bwMode="auto">
            <a:xfrm>
              <a:off x="144" y="2688"/>
              <a:ext cx="26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81" name="Line 6"/>
            <p:cNvSpPr>
              <a:spLocks noChangeShapeType="1"/>
            </p:cNvSpPr>
            <p:nvPr/>
          </p:nvSpPr>
          <p:spPr bwMode="auto">
            <a:xfrm flipV="1">
              <a:off x="384" y="1152"/>
              <a:ext cx="2208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82" name="Text Box 8"/>
            <p:cNvSpPr txBox="1">
              <a:spLocks noChangeArrowheads="1"/>
            </p:cNvSpPr>
            <p:nvPr/>
          </p:nvSpPr>
          <p:spPr bwMode="auto">
            <a:xfrm>
              <a:off x="1536" y="2644"/>
              <a:ext cx="215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en-US" altLang="id-ID" sz="1846"/>
                <a:t>1</a:t>
              </a:r>
            </a:p>
          </p:txBody>
        </p:sp>
        <p:sp>
          <p:nvSpPr>
            <p:cNvPr id="2083" name="Text Box 9"/>
            <p:cNvSpPr txBox="1">
              <a:spLocks noChangeArrowheads="1"/>
            </p:cNvSpPr>
            <p:nvPr/>
          </p:nvSpPr>
          <p:spPr bwMode="auto">
            <a:xfrm>
              <a:off x="1546" y="1896"/>
              <a:ext cx="206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r>
                <a:rPr lang="en-US" altLang="id-ID" sz="1846"/>
                <a:t>º</a:t>
              </a:r>
            </a:p>
          </p:txBody>
        </p:sp>
      </p:grpSp>
      <p:sp>
        <p:nvSpPr>
          <p:cNvPr id="204812" name="Line 12"/>
          <p:cNvSpPr>
            <a:spLocks noChangeShapeType="1"/>
          </p:cNvSpPr>
          <p:nvPr/>
        </p:nvSpPr>
        <p:spPr bwMode="auto">
          <a:xfrm>
            <a:off x="2532185" y="2795954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>
            <a:off x="1969477" y="2781300"/>
            <a:ext cx="56270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1729154" y="2549770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020766" y="3704493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2809143" y="3716216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204817" name="Text Box 17"/>
          <p:cNvSpPr txBox="1">
            <a:spLocks noChangeArrowheads="1"/>
          </p:cNvSpPr>
          <p:nvPr/>
        </p:nvSpPr>
        <p:spPr bwMode="auto">
          <a:xfrm>
            <a:off x="1500554" y="2092570"/>
            <a:ext cx="5597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f(x)</a:t>
            </a:r>
          </a:p>
        </p:txBody>
      </p:sp>
      <p:sp>
        <p:nvSpPr>
          <p:cNvPr id="204818" name="Text Box 18"/>
          <p:cNvSpPr txBox="1">
            <a:spLocks noChangeArrowheads="1"/>
          </p:cNvSpPr>
          <p:nvPr/>
        </p:nvSpPr>
        <p:spPr bwMode="auto">
          <a:xfrm>
            <a:off x="1500554" y="2866293"/>
            <a:ext cx="55976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f(x)</a:t>
            </a:r>
          </a:p>
        </p:txBody>
      </p:sp>
      <p:sp>
        <p:nvSpPr>
          <p:cNvPr id="204819" name="Line 19"/>
          <p:cNvSpPr>
            <a:spLocks noChangeShapeType="1"/>
          </p:cNvSpPr>
          <p:nvPr/>
        </p:nvSpPr>
        <p:spPr bwMode="auto">
          <a:xfrm flipV="1">
            <a:off x="2954215" y="2444261"/>
            <a:ext cx="0" cy="13364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 flipH="1">
            <a:off x="1969477" y="2429608"/>
            <a:ext cx="984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 flipV="1">
            <a:off x="2180492" y="3077308"/>
            <a:ext cx="0" cy="703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2" name="Line 22"/>
          <p:cNvSpPr>
            <a:spLocks noChangeShapeType="1"/>
          </p:cNvSpPr>
          <p:nvPr/>
        </p:nvSpPr>
        <p:spPr bwMode="auto">
          <a:xfrm flipH="1">
            <a:off x="1969477" y="3077308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3" name="Line 23"/>
          <p:cNvSpPr>
            <a:spLocks noChangeShapeType="1"/>
          </p:cNvSpPr>
          <p:nvPr/>
        </p:nvSpPr>
        <p:spPr bwMode="auto">
          <a:xfrm>
            <a:off x="2221523" y="3921369"/>
            <a:ext cx="140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4" name="Line 24"/>
          <p:cNvSpPr>
            <a:spLocks noChangeShapeType="1"/>
          </p:cNvSpPr>
          <p:nvPr/>
        </p:nvSpPr>
        <p:spPr bwMode="auto">
          <a:xfrm flipH="1">
            <a:off x="2702169" y="3921369"/>
            <a:ext cx="140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6" name="Line 26"/>
          <p:cNvSpPr>
            <a:spLocks noChangeShapeType="1"/>
          </p:cNvSpPr>
          <p:nvPr/>
        </p:nvSpPr>
        <p:spPr bwMode="auto">
          <a:xfrm>
            <a:off x="1828800" y="2444262"/>
            <a:ext cx="0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7" name="Line 27"/>
          <p:cNvSpPr>
            <a:spLocks noChangeShapeType="1"/>
          </p:cNvSpPr>
          <p:nvPr/>
        </p:nvSpPr>
        <p:spPr bwMode="auto">
          <a:xfrm flipV="1">
            <a:off x="1884485" y="2892669"/>
            <a:ext cx="0" cy="1406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04829" name="Text Box 29"/>
          <p:cNvSpPr txBox="1">
            <a:spLocks noChangeArrowheads="1"/>
          </p:cNvSpPr>
          <p:nvPr/>
        </p:nvSpPr>
        <p:spPr bwMode="auto">
          <a:xfrm>
            <a:off x="829408" y="691662"/>
            <a:ext cx="154119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Secara grafik</a:t>
            </a:r>
          </a:p>
        </p:txBody>
      </p:sp>
      <p:sp>
        <p:nvSpPr>
          <p:cNvPr id="204830" name="Text Box 30"/>
          <p:cNvSpPr txBox="1">
            <a:spLocks noChangeArrowheads="1"/>
          </p:cNvSpPr>
          <p:nvPr/>
        </p:nvSpPr>
        <p:spPr bwMode="auto">
          <a:xfrm>
            <a:off x="4838700" y="1535724"/>
            <a:ext cx="3491918" cy="9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Dari tabel dan grafik disamping</a:t>
            </a:r>
          </a:p>
          <a:p>
            <a:r>
              <a:rPr lang="en-US" altLang="id-ID" sz="1846"/>
              <a:t>terlihat bahwa f(x) mendekati 2</a:t>
            </a:r>
          </a:p>
          <a:p>
            <a:r>
              <a:rPr lang="en-US" altLang="id-ID" sz="1846"/>
              <a:t>jika x mendekati 1</a:t>
            </a:r>
          </a:p>
        </p:txBody>
      </p:sp>
      <p:sp>
        <p:nvSpPr>
          <p:cNvPr id="204831" name="Text Box 31"/>
          <p:cNvSpPr txBox="1">
            <a:spLocks noChangeArrowheads="1"/>
          </p:cNvSpPr>
          <p:nvPr/>
        </p:nvSpPr>
        <p:spPr bwMode="auto">
          <a:xfrm>
            <a:off x="4853354" y="2590801"/>
            <a:ext cx="3770904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Secara matematis dapat dituliskan</a:t>
            </a:r>
          </a:p>
          <a:p>
            <a:r>
              <a:rPr lang="en-US" altLang="id-ID" sz="1846"/>
              <a:t>Sebagai berikut</a:t>
            </a:r>
          </a:p>
        </p:txBody>
      </p:sp>
      <p:sp>
        <p:nvSpPr>
          <p:cNvPr id="2073" name="Rectangle 33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04832" name="Object 32"/>
          <p:cNvGraphicFramePr>
            <a:graphicFrameLocks noChangeAspect="1"/>
          </p:cNvGraphicFramePr>
          <p:nvPr/>
        </p:nvGraphicFramePr>
        <p:xfrm>
          <a:off x="5486400" y="3429000"/>
          <a:ext cx="1547446" cy="740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876300" imgH="419100" progId="Equation.3">
                  <p:embed/>
                </p:oleObj>
              </mc:Choice>
              <mc:Fallback>
                <p:oleObj name="Equation" r:id="rId3" imgW="876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429000"/>
                        <a:ext cx="1547446" cy="740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4" name="Text Box 34"/>
          <p:cNvSpPr txBox="1">
            <a:spLocks noChangeArrowheads="1"/>
          </p:cNvSpPr>
          <p:nvPr/>
        </p:nvSpPr>
        <p:spPr bwMode="auto">
          <a:xfrm>
            <a:off x="3853962" y="4419601"/>
            <a:ext cx="4798814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Dibaca “ limit dari           untuk x mendekati</a:t>
            </a:r>
          </a:p>
          <a:p>
            <a:r>
              <a:rPr lang="en-US" altLang="id-ID" sz="1846"/>
              <a:t>1 adalah 2 </a:t>
            </a:r>
          </a:p>
        </p:txBody>
      </p:sp>
      <p:sp>
        <p:nvSpPr>
          <p:cNvPr id="2075" name="Rectangle 36"/>
          <p:cNvSpPr>
            <a:spLocks noChangeArrowheads="1"/>
          </p:cNvSpPr>
          <p:nvPr/>
        </p:nvSpPr>
        <p:spPr bwMode="auto">
          <a:xfrm>
            <a:off x="0" y="30473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04835" name="Object 35"/>
          <p:cNvGraphicFramePr>
            <a:graphicFrameLocks noChangeAspect="1"/>
          </p:cNvGraphicFramePr>
          <p:nvPr/>
        </p:nvGraphicFramePr>
        <p:xfrm>
          <a:off x="5838092" y="4299439"/>
          <a:ext cx="633046" cy="63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419100" imgH="419100" progId="Equation.3">
                  <p:embed/>
                </p:oleObj>
              </mc:Choice>
              <mc:Fallback>
                <p:oleObj name="Equation" r:id="rId5" imgW="419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092" y="4299439"/>
                        <a:ext cx="633046" cy="6330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7" name="Text Box 37"/>
          <p:cNvSpPr txBox="1">
            <a:spLocks noChangeArrowheads="1"/>
          </p:cNvSpPr>
          <p:nvPr/>
        </p:nvSpPr>
        <p:spPr bwMode="auto">
          <a:xfrm>
            <a:off x="398585" y="5193324"/>
            <a:ext cx="8533875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 b="1">
                <a:solidFill>
                  <a:srgbClr val="FF3399"/>
                </a:solidFill>
              </a:rPr>
              <a:t>Definisi(limit secara intuisi).</a:t>
            </a:r>
            <a:r>
              <a:rPr lang="en-US" altLang="id-ID" sz="1846"/>
              <a:t> Untuk mengatakan bahwa                   berarti </a:t>
            </a:r>
          </a:p>
          <a:p>
            <a:r>
              <a:rPr lang="en-US" altLang="id-ID" sz="1846"/>
              <a:t>bahwa</a:t>
            </a:r>
          </a:p>
        </p:txBody>
      </p:sp>
      <p:sp>
        <p:nvSpPr>
          <p:cNvPr id="2077" name="Rectangle 39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04838" name="Object 38"/>
          <p:cNvGraphicFramePr>
            <a:graphicFrameLocks noChangeAspect="1"/>
          </p:cNvGraphicFramePr>
          <p:nvPr/>
        </p:nvGraphicFramePr>
        <p:xfrm>
          <a:off x="6682154" y="5231423"/>
          <a:ext cx="1238250" cy="42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812520" imgH="279360" progId="Equation.3">
                  <p:embed/>
                </p:oleObj>
              </mc:Choice>
              <mc:Fallback>
                <p:oleObj name="Equation" r:id="rId7" imgW="8125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154" y="5231423"/>
                        <a:ext cx="1238250" cy="4220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0" name="Text Box 40"/>
          <p:cNvSpPr txBox="1">
            <a:spLocks noChangeArrowheads="1"/>
          </p:cNvSpPr>
          <p:nvPr/>
        </p:nvSpPr>
        <p:spPr bwMode="auto">
          <a:xfrm>
            <a:off x="1266093" y="5498124"/>
            <a:ext cx="710303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bilamana x dekat, tetapi berlainan dengan c, maka f(x) dekat ke L</a:t>
            </a:r>
          </a:p>
        </p:txBody>
      </p:sp>
    </p:spTree>
    <p:extLst>
      <p:ext uri="{BB962C8B-B14F-4D97-AF65-F5344CB8AC3E}">
        <p14:creationId xmlns:p14="http://schemas.microsoft.com/office/powerpoint/2010/main" val="254752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0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0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39 1.7341E-7 L -0.01539 1.7341E-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37 0.00416 L 0.02629 0.0041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0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2312E-6 3.75723E-6 L -4.12312E-6 0.0420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0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1 0.03098 L -0.00321 -0.00231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0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0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0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0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20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0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0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0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2" grpId="0" animBg="1"/>
      <p:bldP spid="204813" grpId="0" animBg="1"/>
      <p:bldP spid="204814" grpId="0"/>
      <p:bldP spid="204815" grpId="0"/>
      <p:bldP spid="204816" grpId="0"/>
      <p:bldP spid="204817" grpId="0"/>
      <p:bldP spid="204818" grpId="0"/>
      <p:bldP spid="204819" grpId="0" animBg="1"/>
      <p:bldP spid="204820" grpId="0" animBg="1"/>
      <p:bldP spid="204821" grpId="0" animBg="1"/>
      <p:bldP spid="204822" grpId="0" animBg="1"/>
      <p:bldP spid="204823" grpId="0" animBg="1"/>
      <p:bldP spid="204823" grpId="1" animBg="1"/>
      <p:bldP spid="204824" grpId="0" animBg="1"/>
      <p:bldP spid="204824" grpId="1" animBg="1"/>
      <p:bldP spid="204826" grpId="0" animBg="1"/>
      <p:bldP spid="204826" grpId="1" animBg="1"/>
      <p:bldP spid="204827" grpId="0" animBg="1"/>
      <p:bldP spid="204827" grpId="1" animBg="1"/>
      <p:bldP spid="204829" grpId="0"/>
      <p:bldP spid="204830" grpId="0"/>
      <p:bldP spid="204831" grpId="0"/>
      <p:bldP spid="204834" grpId="0"/>
      <p:bldP spid="204837" grpId="0"/>
      <p:bldP spid="2048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8F736877-97CD-4B86-9173-F3BC61D12B20}" type="slidenum">
              <a:rPr lang="en-US" altLang="id-ID" sz="1108">
                <a:latin typeface="Arial Black" panose="020B0A04020102020204" pitchFamily="34" charset="0"/>
              </a:rPr>
              <a:pPr/>
              <a:t>5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055077" y="1348154"/>
          <a:ext cx="1406769" cy="448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863225" imgH="279279" progId="Equation.3">
                  <p:embed/>
                </p:oleObj>
              </mc:Choice>
              <mc:Fallback>
                <p:oleObj name="Equation" r:id="rId3" imgW="863225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077" y="1348154"/>
                        <a:ext cx="1406769" cy="448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Rectangle 12"/>
          <p:cNvSpPr>
            <a:spLocks noChangeArrowheads="1"/>
          </p:cNvSpPr>
          <p:nvPr/>
        </p:nvSpPr>
        <p:spPr bwMode="auto">
          <a:xfrm>
            <a:off x="0" y="3403754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3093" name="Rectangle 15"/>
          <p:cNvSpPr>
            <a:spLocks noChangeArrowheads="1"/>
          </p:cNvSpPr>
          <p:nvPr/>
        </p:nvSpPr>
        <p:spPr bwMode="auto">
          <a:xfrm>
            <a:off x="0" y="3469697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3094" name="Rectangle 17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3095" name="Rectangle 18"/>
          <p:cNvSpPr>
            <a:spLocks noChangeArrowheads="1"/>
          </p:cNvSpPr>
          <p:nvPr/>
        </p:nvSpPr>
        <p:spPr bwMode="auto">
          <a:xfrm>
            <a:off x="0" y="681069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3096" name="Rectangle 20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3097" name="Rectangle 21"/>
          <p:cNvSpPr>
            <a:spLocks noChangeArrowheads="1"/>
          </p:cNvSpPr>
          <p:nvPr/>
        </p:nvSpPr>
        <p:spPr bwMode="auto">
          <a:xfrm>
            <a:off x="0" y="645972"/>
            <a:ext cx="264816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108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3098" name="Rectangle 24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3099" name="Rectangle 25"/>
          <p:cNvSpPr>
            <a:spLocks noChangeArrowheads="1"/>
          </p:cNvSpPr>
          <p:nvPr/>
        </p:nvSpPr>
        <p:spPr bwMode="auto">
          <a:xfrm>
            <a:off x="0" y="645972"/>
            <a:ext cx="264816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108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68569" y="762001"/>
            <a:ext cx="99899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688731" y="1324708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1.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84335" y="2089639"/>
            <a:ext cx="46038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2. </a:t>
            </a:r>
          </a:p>
        </p:txBody>
      </p:sp>
      <p:graphicFrame>
        <p:nvGraphicFramePr>
          <p:cNvPr id="18462" name="Object 30"/>
          <p:cNvGraphicFramePr>
            <a:graphicFrameLocks noChangeAspect="1"/>
          </p:cNvGraphicFramePr>
          <p:nvPr>
            <p:ph sz="quarter" idx="1"/>
          </p:nvPr>
        </p:nvGraphicFramePr>
        <p:xfrm>
          <a:off x="1113692" y="1900605"/>
          <a:ext cx="3176954" cy="57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2298600" imgH="419040" progId="Equation.3">
                  <p:embed/>
                </p:oleObj>
              </mc:Choice>
              <mc:Fallback>
                <p:oleObj name="Equation" r:id="rId5" imgW="2298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692" y="1900605"/>
                        <a:ext cx="3176954" cy="578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4" name="Object 32"/>
          <p:cNvGraphicFramePr>
            <a:graphicFrameLocks noChangeAspect="1"/>
          </p:cNvGraphicFramePr>
          <p:nvPr>
            <p:ph sz="quarter" idx="2"/>
          </p:nvPr>
        </p:nvGraphicFramePr>
        <p:xfrm>
          <a:off x="4501661" y="2022231"/>
          <a:ext cx="1477108" cy="422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977760" imgH="279360" progId="Equation.3">
                  <p:embed/>
                </p:oleObj>
              </mc:Choice>
              <mc:Fallback>
                <p:oleObj name="Equation" r:id="rId7" imgW="9777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1661" y="2022231"/>
                        <a:ext cx="1477108" cy="422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7" name="Object 35"/>
          <p:cNvGraphicFramePr>
            <a:graphicFrameLocks noChangeAspect="1"/>
          </p:cNvGraphicFramePr>
          <p:nvPr>
            <p:ph sz="quarter" idx="3"/>
          </p:nvPr>
        </p:nvGraphicFramePr>
        <p:xfrm>
          <a:off x="1195754" y="2659674"/>
          <a:ext cx="2883877" cy="67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1955520" imgH="457200" progId="Equation.3">
                  <p:embed/>
                </p:oleObj>
              </mc:Choice>
              <mc:Fallback>
                <p:oleObj name="Equation" r:id="rId9" imgW="1955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754" y="2659674"/>
                        <a:ext cx="2883877" cy="674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0" name="Object 38"/>
          <p:cNvGraphicFramePr>
            <a:graphicFrameLocks noChangeAspect="1"/>
          </p:cNvGraphicFramePr>
          <p:nvPr>
            <p:ph sz="quarter" idx="4"/>
          </p:nvPr>
        </p:nvGraphicFramePr>
        <p:xfrm>
          <a:off x="4220308" y="2750528"/>
          <a:ext cx="1969477" cy="64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1" imgW="1320480" imgH="431640" progId="Equation.3">
                  <p:embed/>
                </p:oleObj>
              </mc:Choice>
              <mc:Fallback>
                <p:oleObj name="Equation" r:id="rId11" imgW="1320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0308" y="2750528"/>
                        <a:ext cx="1969477" cy="643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73" name="Object 41"/>
          <p:cNvGraphicFramePr>
            <a:graphicFrameLocks noChangeAspect="1"/>
          </p:cNvGraphicFramePr>
          <p:nvPr/>
        </p:nvGraphicFramePr>
        <p:xfrm>
          <a:off x="6330462" y="2866292"/>
          <a:ext cx="1547446" cy="458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3" imgW="1028520" imgH="304560" progId="Equation.3">
                  <p:embed/>
                </p:oleObj>
              </mc:Choice>
              <mc:Fallback>
                <p:oleObj name="Equation" r:id="rId13" imgW="10285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462" y="2866292"/>
                        <a:ext cx="1547446" cy="4586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687266" y="2836985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3.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684335" y="3449516"/>
            <a:ext cx="45807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4. </a:t>
            </a:r>
          </a:p>
        </p:txBody>
      </p:sp>
      <p:sp>
        <p:nvSpPr>
          <p:cNvPr id="3105" name="Rectangle 46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477" name="Object 45"/>
          <p:cNvGraphicFramePr>
            <a:graphicFrameLocks noChangeAspect="1"/>
          </p:cNvGraphicFramePr>
          <p:nvPr/>
        </p:nvGraphicFramePr>
        <p:xfrm>
          <a:off x="1125416" y="3474428"/>
          <a:ext cx="1125415" cy="407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5" imgW="761669" imgH="279279" progId="Equation.3">
                  <p:embed/>
                </p:oleObj>
              </mc:Choice>
              <mc:Fallback>
                <p:oleObj name="Equation" r:id="rId15" imgW="761669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6" y="3474428"/>
                        <a:ext cx="1125415" cy="407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1055077" y="3836378"/>
            <a:ext cx="621760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Ambil nilai x yang mendekati 0, seperti pada tabel berikut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1266092" y="4343400"/>
            <a:ext cx="6822831" cy="984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1266092" y="4838700"/>
            <a:ext cx="68228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2110154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>
            <a:off x="2672862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3235569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3868615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88" name="Line 56"/>
          <p:cNvSpPr>
            <a:spLocks noChangeShapeType="1"/>
          </p:cNvSpPr>
          <p:nvPr/>
        </p:nvSpPr>
        <p:spPr bwMode="auto">
          <a:xfrm>
            <a:off x="4501662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89" name="Line 57"/>
          <p:cNvSpPr>
            <a:spLocks noChangeShapeType="1"/>
          </p:cNvSpPr>
          <p:nvPr/>
        </p:nvSpPr>
        <p:spPr bwMode="auto">
          <a:xfrm>
            <a:off x="5134708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90" name="Line 58"/>
          <p:cNvSpPr>
            <a:spLocks noChangeShapeType="1"/>
          </p:cNvSpPr>
          <p:nvPr/>
        </p:nvSpPr>
        <p:spPr bwMode="auto">
          <a:xfrm>
            <a:off x="5697415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91" name="Line 59"/>
          <p:cNvSpPr>
            <a:spLocks noChangeShapeType="1"/>
          </p:cNvSpPr>
          <p:nvPr/>
        </p:nvSpPr>
        <p:spPr bwMode="auto">
          <a:xfrm>
            <a:off x="6260123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492" name="Line 60"/>
          <p:cNvSpPr>
            <a:spLocks noChangeShapeType="1"/>
          </p:cNvSpPr>
          <p:nvPr/>
        </p:nvSpPr>
        <p:spPr bwMode="auto">
          <a:xfrm>
            <a:off x="6893169" y="4343400"/>
            <a:ext cx="0" cy="984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8515" name="Text Box 83"/>
          <p:cNvSpPr txBox="1">
            <a:spLocks noChangeArrowheads="1"/>
          </p:cNvSpPr>
          <p:nvPr/>
        </p:nvSpPr>
        <p:spPr bwMode="auto">
          <a:xfrm>
            <a:off x="1392116" y="4419601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3119" name="Rectangle 85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16" name="Object 84"/>
          <p:cNvGraphicFramePr>
            <a:graphicFrameLocks noChangeAspect="1"/>
          </p:cNvGraphicFramePr>
          <p:nvPr/>
        </p:nvGraphicFramePr>
        <p:xfrm>
          <a:off x="1266092" y="4850423"/>
          <a:ext cx="844062" cy="31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17" imgW="545626" imgH="203024" progId="Equation.3">
                  <p:embed/>
                </p:oleObj>
              </mc:Choice>
              <mc:Fallback>
                <p:oleObj name="Equation" r:id="rId17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92" y="4850423"/>
                        <a:ext cx="844062" cy="310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0" name="Rectangle 87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18" name="Object 86"/>
          <p:cNvGraphicFramePr>
            <a:graphicFrameLocks noChangeAspect="1"/>
          </p:cNvGraphicFramePr>
          <p:nvPr/>
        </p:nvGraphicFramePr>
        <p:xfrm>
          <a:off x="2250831" y="4554416"/>
          <a:ext cx="290146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19" imgW="317087" imgH="177569" progId="Equation.3">
                  <p:embed/>
                </p:oleObj>
              </mc:Choice>
              <mc:Fallback>
                <p:oleObj name="Equation" r:id="rId19" imgW="317087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831" y="4554416"/>
                        <a:ext cx="290146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1" name="Rectangle 89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20" name="Object 88"/>
          <p:cNvGraphicFramePr>
            <a:graphicFrameLocks noChangeAspect="1"/>
          </p:cNvGraphicFramePr>
          <p:nvPr/>
        </p:nvGraphicFramePr>
        <p:xfrm>
          <a:off x="2743200" y="4554416"/>
          <a:ext cx="360485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21" imgW="393359" imgH="177646" progId="Equation.3">
                  <p:embed/>
                </p:oleObj>
              </mc:Choice>
              <mc:Fallback>
                <p:oleObj name="Equation" r:id="rId21" imgW="39335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54416"/>
                        <a:ext cx="360485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2" name="Rectangle 91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22" name="Object 90"/>
          <p:cNvGraphicFramePr>
            <a:graphicFrameLocks noChangeAspect="1"/>
          </p:cNvGraphicFramePr>
          <p:nvPr/>
        </p:nvGraphicFramePr>
        <p:xfrm>
          <a:off x="3305908" y="4554416"/>
          <a:ext cx="351692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23" imgW="380670" imgH="177646" progId="Equation.3">
                  <p:embed/>
                </p:oleObj>
              </mc:Choice>
              <mc:Fallback>
                <p:oleObj name="Equation" r:id="rId23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908" y="4554416"/>
                        <a:ext cx="351692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3" name="Rectangle 93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24" name="Object 92"/>
          <p:cNvGraphicFramePr>
            <a:graphicFrameLocks noChangeAspect="1"/>
          </p:cNvGraphicFramePr>
          <p:nvPr/>
        </p:nvGraphicFramePr>
        <p:xfrm>
          <a:off x="3938954" y="4554416"/>
          <a:ext cx="360485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25" imgW="393359" imgH="177646" progId="Equation.3">
                  <p:embed/>
                </p:oleObj>
              </mc:Choice>
              <mc:Fallback>
                <p:oleObj name="Equation" r:id="rId25" imgW="39335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954" y="4554416"/>
                        <a:ext cx="360485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4" name="Rectangle 95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26" name="Object 94"/>
          <p:cNvGraphicFramePr>
            <a:graphicFrameLocks noChangeAspect="1"/>
          </p:cNvGraphicFramePr>
          <p:nvPr/>
        </p:nvGraphicFramePr>
        <p:xfrm>
          <a:off x="4572000" y="4554416"/>
          <a:ext cx="351692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27" imgW="380670" imgH="177646" progId="Equation.3">
                  <p:embed/>
                </p:oleObj>
              </mc:Choice>
              <mc:Fallback>
                <p:oleObj name="Equation" r:id="rId27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554416"/>
                        <a:ext cx="351692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5" name="Rectangle 97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28" name="Object 96"/>
          <p:cNvGraphicFramePr>
            <a:graphicFrameLocks noChangeAspect="1"/>
          </p:cNvGraphicFramePr>
          <p:nvPr/>
        </p:nvGraphicFramePr>
        <p:xfrm>
          <a:off x="5205046" y="4554416"/>
          <a:ext cx="360485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29" imgW="393359" imgH="177646" progId="Equation.3">
                  <p:embed/>
                </p:oleObj>
              </mc:Choice>
              <mc:Fallback>
                <p:oleObj name="Equation" r:id="rId29" imgW="39335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046" y="4554416"/>
                        <a:ext cx="360485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6" name="Rectangle 99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30" name="Object 98"/>
          <p:cNvGraphicFramePr>
            <a:graphicFrameLocks noChangeAspect="1"/>
          </p:cNvGraphicFramePr>
          <p:nvPr/>
        </p:nvGraphicFramePr>
        <p:xfrm>
          <a:off x="5838093" y="4554416"/>
          <a:ext cx="360485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1" imgW="393359" imgH="177646" progId="Equation.3">
                  <p:embed/>
                </p:oleObj>
              </mc:Choice>
              <mc:Fallback>
                <p:oleObj name="Equation" r:id="rId31" imgW="39335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093" y="4554416"/>
                        <a:ext cx="360485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27" name="Rectangle 101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18532" name="Object 100"/>
          <p:cNvGraphicFramePr>
            <a:graphicFrameLocks noChangeAspect="1"/>
          </p:cNvGraphicFramePr>
          <p:nvPr/>
        </p:nvGraphicFramePr>
        <p:xfrm>
          <a:off x="6400800" y="4554416"/>
          <a:ext cx="351692" cy="16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3" imgW="380670" imgH="177646" progId="Equation.3">
                  <p:embed/>
                </p:oleObj>
              </mc:Choice>
              <mc:Fallback>
                <p:oleObj name="Equation" r:id="rId33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554416"/>
                        <a:ext cx="351692" cy="167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4" name="Text Box 102"/>
          <p:cNvSpPr txBox="1">
            <a:spLocks noChangeArrowheads="1"/>
          </p:cNvSpPr>
          <p:nvPr/>
        </p:nvSpPr>
        <p:spPr bwMode="auto">
          <a:xfrm>
            <a:off x="2236177" y="4841631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</a:t>
            </a:r>
          </a:p>
        </p:txBody>
      </p:sp>
      <p:sp>
        <p:nvSpPr>
          <p:cNvPr id="18535" name="Text Box 103"/>
          <p:cNvSpPr txBox="1">
            <a:spLocks noChangeArrowheads="1"/>
          </p:cNvSpPr>
          <p:nvPr/>
        </p:nvSpPr>
        <p:spPr bwMode="auto">
          <a:xfrm>
            <a:off x="2728546" y="4841631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</a:t>
            </a:r>
          </a:p>
        </p:txBody>
      </p:sp>
      <p:sp>
        <p:nvSpPr>
          <p:cNvPr id="18536" name="Text Box 104"/>
          <p:cNvSpPr txBox="1">
            <a:spLocks noChangeArrowheads="1"/>
          </p:cNvSpPr>
          <p:nvPr/>
        </p:nvSpPr>
        <p:spPr bwMode="auto">
          <a:xfrm>
            <a:off x="3291254" y="4841631"/>
            <a:ext cx="40107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-1</a:t>
            </a:r>
          </a:p>
        </p:txBody>
      </p:sp>
      <p:sp>
        <p:nvSpPr>
          <p:cNvPr id="18537" name="Text Box 105"/>
          <p:cNvSpPr txBox="1">
            <a:spLocks noChangeArrowheads="1"/>
          </p:cNvSpPr>
          <p:nvPr/>
        </p:nvSpPr>
        <p:spPr bwMode="auto">
          <a:xfrm>
            <a:off x="3924300" y="4841631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</a:t>
            </a:r>
          </a:p>
        </p:txBody>
      </p:sp>
      <p:sp>
        <p:nvSpPr>
          <p:cNvPr id="18538" name="Text Box 106"/>
          <p:cNvSpPr txBox="1">
            <a:spLocks noChangeArrowheads="1"/>
          </p:cNvSpPr>
          <p:nvPr/>
        </p:nvSpPr>
        <p:spPr bwMode="auto">
          <a:xfrm>
            <a:off x="4627685" y="4821116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1</a:t>
            </a:r>
          </a:p>
        </p:txBody>
      </p:sp>
      <p:sp>
        <p:nvSpPr>
          <p:cNvPr id="18539" name="Text Box 107"/>
          <p:cNvSpPr txBox="1">
            <a:spLocks noChangeArrowheads="1"/>
          </p:cNvSpPr>
          <p:nvPr/>
        </p:nvSpPr>
        <p:spPr bwMode="auto">
          <a:xfrm>
            <a:off x="5260731" y="4841631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</a:t>
            </a:r>
          </a:p>
        </p:txBody>
      </p:sp>
      <p:sp>
        <p:nvSpPr>
          <p:cNvPr id="18540" name="Text Box 108"/>
          <p:cNvSpPr txBox="1">
            <a:spLocks noChangeArrowheads="1"/>
          </p:cNvSpPr>
          <p:nvPr/>
        </p:nvSpPr>
        <p:spPr bwMode="auto">
          <a:xfrm>
            <a:off x="5753100" y="4841631"/>
            <a:ext cx="40107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-1</a:t>
            </a:r>
          </a:p>
        </p:txBody>
      </p:sp>
      <p:sp>
        <p:nvSpPr>
          <p:cNvPr id="18541" name="Text Box 109"/>
          <p:cNvSpPr txBox="1">
            <a:spLocks noChangeArrowheads="1"/>
          </p:cNvSpPr>
          <p:nvPr/>
        </p:nvSpPr>
        <p:spPr bwMode="auto">
          <a:xfrm>
            <a:off x="6386146" y="4841631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</a:t>
            </a:r>
          </a:p>
        </p:txBody>
      </p:sp>
      <p:sp>
        <p:nvSpPr>
          <p:cNvPr id="18542" name="Line 110"/>
          <p:cNvSpPr>
            <a:spLocks noChangeShapeType="1"/>
          </p:cNvSpPr>
          <p:nvPr/>
        </p:nvSpPr>
        <p:spPr bwMode="auto">
          <a:xfrm>
            <a:off x="7033846" y="4624754"/>
            <a:ext cx="3516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8543" name="Text Box 111"/>
          <p:cNvSpPr txBox="1">
            <a:spLocks noChangeArrowheads="1"/>
          </p:cNvSpPr>
          <p:nvPr/>
        </p:nvSpPr>
        <p:spPr bwMode="auto">
          <a:xfrm>
            <a:off x="7511562" y="4413739"/>
            <a:ext cx="31451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0</a:t>
            </a:r>
          </a:p>
        </p:txBody>
      </p:sp>
      <p:sp>
        <p:nvSpPr>
          <p:cNvPr id="18544" name="Line 112"/>
          <p:cNvSpPr>
            <a:spLocks noChangeShapeType="1"/>
          </p:cNvSpPr>
          <p:nvPr/>
        </p:nvSpPr>
        <p:spPr bwMode="auto">
          <a:xfrm>
            <a:off x="7033846" y="5076092"/>
            <a:ext cx="3516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8545" name="Text Box 113"/>
          <p:cNvSpPr txBox="1">
            <a:spLocks noChangeArrowheads="1"/>
          </p:cNvSpPr>
          <p:nvPr/>
        </p:nvSpPr>
        <p:spPr bwMode="auto">
          <a:xfrm>
            <a:off x="7511562" y="4841631"/>
            <a:ext cx="29687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?</a:t>
            </a:r>
          </a:p>
        </p:txBody>
      </p:sp>
      <p:sp>
        <p:nvSpPr>
          <p:cNvPr id="18546" name="Text Box 114"/>
          <p:cNvSpPr txBox="1">
            <a:spLocks noChangeArrowheads="1"/>
          </p:cNvSpPr>
          <p:nvPr/>
        </p:nvSpPr>
        <p:spPr bwMode="auto">
          <a:xfrm>
            <a:off x="1110762" y="5545016"/>
            <a:ext cx="7170617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Dari tabel terlihat bahwa bila x menuju 0, sin(1/x) tidak menuju ke</a:t>
            </a:r>
          </a:p>
          <a:p>
            <a:r>
              <a:rPr lang="en-US" altLang="id-ID" sz="1846"/>
              <a:t>satu nilai tertentu sehingga limitnya tidak ada</a:t>
            </a:r>
          </a:p>
        </p:txBody>
      </p:sp>
    </p:spTree>
    <p:extLst>
      <p:ext uri="{BB962C8B-B14F-4D97-AF65-F5344CB8AC3E}">
        <p14:creationId xmlns:p14="http://schemas.microsoft.com/office/powerpoint/2010/main" val="29790380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1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18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18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1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18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2000"/>
                                        <p:tgtEl>
                                          <p:spTgt spid="1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18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1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18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1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1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15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2000"/>
                                        <p:tgtEl>
                                          <p:spTgt spid="1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5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7" dur="2000"/>
                                        <p:tgtEl>
                                          <p:spTgt spid="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2000"/>
                                        <p:tgtEl>
                                          <p:spTgt spid="18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6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6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9" dur="2000"/>
                                        <p:tgtEl>
                                          <p:spTgt spid="1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2" dur="2000"/>
                                        <p:tgtEl>
                                          <p:spTgt spid="18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7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2000"/>
                                        <p:tgtEl>
                                          <p:spTgt spid="18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1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1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9" grpId="0"/>
      <p:bldP spid="18460" grpId="0"/>
      <p:bldP spid="18461" grpId="0"/>
      <p:bldP spid="18475" grpId="0"/>
      <p:bldP spid="18476" grpId="0"/>
      <p:bldP spid="18479" grpId="0"/>
      <p:bldP spid="18480" grpId="0" animBg="1"/>
      <p:bldP spid="18481" grpId="0" animBg="1"/>
      <p:bldP spid="18484" grpId="0" animBg="1"/>
      <p:bldP spid="18485" grpId="0" animBg="1"/>
      <p:bldP spid="18486" grpId="0" animBg="1"/>
      <p:bldP spid="18487" grpId="0" animBg="1"/>
      <p:bldP spid="18488" grpId="0" animBg="1"/>
      <p:bldP spid="18489" grpId="0" animBg="1"/>
      <p:bldP spid="18490" grpId="0" animBg="1"/>
      <p:bldP spid="18491" grpId="0" animBg="1"/>
      <p:bldP spid="18492" grpId="0" animBg="1"/>
      <p:bldP spid="18515" grpId="0"/>
      <p:bldP spid="18534" grpId="0"/>
      <p:bldP spid="18535" grpId="0"/>
      <p:bldP spid="18536" grpId="0"/>
      <p:bldP spid="18537" grpId="0"/>
      <p:bldP spid="18538" grpId="0"/>
      <p:bldP spid="18539" grpId="0"/>
      <p:bldP spid="18540" grpId="0"/>
      <p:bldP spid="18541" grpId="0"/>
      <p:bldP spid="18542" grpId="0" animBg="1"/>
      <p:bldP spid="18543" grpId="0"/>
      <p:bldP spid="18544" grpId="0" animBg="1"/>
      <p:bldP spid="18545" grpId="0"/>
      <p:bldP spid="185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8519EF49-6955-4E62-AB23-E4BA19F9B24F}" type="slidenum">
              <a:rPr lang="en-US" altLang="id-ID" sz="1108">
                <a:latin typeface="Arial Black" panose="020B0A04020102020204" pitchFamily="34" charset="0"/>
              </a:rPr>
              <a:pPr/>
              <a:t>6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4114" name="Rectangle 5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984739" y="1450731"/>
          <a:ext cx="1406769" cy="430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825500" imgH="279400" progId="Equation.3">
                  <p:embed/>
                </p:oleObj>
              </mc:Choice>
              <mc:Fallback>
                <p:oleObj name="Equation" r:id="rId3" imgW="825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739" y="1450731"/>
                        <a:ext cx="1406769" cy="4308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094893" y="1506415"/>
          <a:ext cx="5697415" cy="328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5" imgW="3200400" imgH="203200" progId="Equation.3">
                  <p:embed/>
                </p:oleObj>
              </mc:Choice>
              <mc:Fallback>
                <p:oleObj name="Equation" r:id="rId5" imgW="3200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893" y="1506415"/>
                        <a:ext cx="5697415" cy="3282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5" name="Rectangle 13"/>
          <p:cNvSpPr>
            <a:spLocks noChangeArrowheads="1"/>
          </p:cNvSpPr>
          <p:nvPr/>
        </p:nvSpPr>
        <p:spPr bwMode="auto">
          <a:xfrm>
            <a:off x="0" y="2956524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4116" name="Rectangle 14"/>
          <p:cNvSpPr>
            <a:spLocks noChangeArrowheads="1"/>
          </p:cNvSpPr>
          <p:nvPr/>
        </p:nvSpPr>
        <p:spPr bwMode="auto">
          <a:xfrm>
            <a:off x="0" y="3412546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4117" name="Rectangle 17"/>
          <p:cNvSpPr>
            <a:spLocks noChangeArrowheads="1"/>
          </p:cNvSpPr>
          <p:nvPr/>
        </p:nvSpPr>
        <p:spPr bwMode="auto">
          <a:xfrm>
            <a:off x="0" y="3403754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4118" name="Rectangle 19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4119" name="Rectangle 20"/>
          <p:cNvSpPr>
            <a:spLocks noChangeArrowheads="1"/>
          </p:cNvSpPr>
          <p:nvPr/>
        </p:nvSpPr>
        <p:spPr bwMode="auto">
          <a:xfrm>
            <a:off x="0" y="390923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4120" name="Rectangle 23"/>
          <p:cNvSpPr>
            <a:spLocks noChangeArrowheads="1"/>
          </p:cNvSpPr>
          <p:nvPr/>
        </p:nvSpPr>
        <p:spPr bwMode="auto">
          <a:xfrm>
            <a:off x="0" y="3359792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0" y="443677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4123" name="Rectangle 29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4124" name="Rectangle 31"/>
          <p:cNvSpPr>
            <a:spLocks noChangeArrowheads="1"/>
          </p:cNvSpPr>
          <p:nvPr/>
        </p:nvSpPr>
        <p:spPr bwMode="auto">
          <a:xfrm>
            <a:off x="0" y="628316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688731" y="832339"/>
            <a:ext cx="153510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Definisi limit 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2461846" y="1444870"/>
            <a:ext cx="55015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</a:t>
            </a:r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1406769" y="2092569"/>
            <a:ext cx="0" cy="1406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703385" y="3288323"/>
            <a:ext cx="23211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559" name="Freeform 55"/>
          <p:cNvSpPr>
            <a:spLocks/>
          </p:cNvSpPr>
          <p:nvPr/>
        </p:nvSpPr>
        <p:spPr bwMode="auto">
          <a:xfrm>
            <a:off x="1617785" y="2303585"/>
            <a:ext cx="184731" cy="376385"/>
          </a:xfrm>
          <a:custGeom>
            <a:avLst/>
            <a:gdLst>
              <a:gd name="T0" fmla="*/ 0 w 624"/>
              <a:gd name="T1" fmla="*/ 0 h 480"/>
              <a:gd name="T2" fmla="*/ 152400 w 624"/>
              <a:gd name="T3" fmla="*/ 228600 h 480"/>
              <a:gd name="T4" fmla="*/ 685800 w 624"/>
              <a:gd name="T5" fmla="*/ 457200 h 480"/>
              <a:gd name="T6" fmla="*/ 990600 w 624"/>
              <a:gd name="T7" fmla="*/ 76200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480"/>
              <a:gd name="T14" fmla="*/ 624 w 62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480">
                <a:moveTo>
                  <a:pt x="0" y="0"/>
                </a:moveTo>
                <a:cubicBezTo>
                  <a:pt x="12" y="48"/>
                  <a:pt x="24" y="96"/>
                  <a:pt x="96" y="144"/>
                </a:cubicBezTo>
                <a:cubicBezTo>
                  <a:pt x="168" y="192"/>
                  <a:pt x="344" y="232"/>
                  <a:pt x="432" y="288"/>
                </a:cubicBezTo>
                <a:cubicBezTo>
                  <a:pt x="520" y="344"/>
                  <a:pt x="572" y="412"/>
                  <a:pt x="62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902069" y="3203331"/>
            <a:ext cx="29367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</a:t>
            </a:r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2039815" y="2655277"/>
            <a:ext cx="0" cy="63304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 flipH="1">
            <a:off x="1406769" y="2643554"/>
            <a:ext cx="63304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563" name="Text Box 59"/>
          <p:cNvSpPr txBox="1">
            <a:spLocks noChangeArrowheads="1"/>
          </p:cNvSpPr>
          <p:nvPr/>
        </p:nvSpPr>
        <p:spPr bwMode="auto">
          <a:xfrm>
            <a:off x="1899139" y="2488224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1568" name="Freeform 64"/>
          <p:cNvSpPr>
            <a:spLocks/>
          </p:cNvSpPr>
          <p:nvPr/>
        </p:nvSpPr>
        <p:spPr bwMode="auto">
          <a:xfrm rot="10984380" flipV="1">
            <a:off x="1336431" y="2267794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69" name="Freeform 65"/>
          <p:cNvSpPr>
            <a:spLocks/>
          </p:cNvSpPr>
          <p:nvPr/>
        </p:nvSpPr>
        <p:spPr bwMode="auto">
          <a:xfrm rot="21486195" flipV="1">
            <a:off x="1336431" y="2642932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70" name="Freeform 66"/>
          <p:cNvSpPr>
            <a:spLocks/>
          </p:cNvSpPr>
          <p:nvPr/>
        </p:nvSpPr>
        <p:spPr bwMode="auto">
          <a:xfrm rot="5435568" flipV="1">
            <a:off x="1770917" y="3099400"/>
            <a:ext cx="139212" cy="376385"/>
          </a:xfrm>
          <a:custGeom>
            <a:avLst/>
            <a:gdLst>
              <a:gd name="T0" fmla="*/ 0 w 192"/>
              <a:gd name="T1" fmla="*/ 127000 h 48"/>
              <a:gd name="T2" fmla="*/ 75407 w 192"/>
              <a:gd name="T3" fmla="*/ 0 h 48"/>
              <a:gd name="T4" fmla="*/ 150813 w 192"/>
              <a:gd name="T5" fmla="*/ 1270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71" name="Freeform 67"/>
          <p:cNvSpPr>
            <a:spLocks/>
          </p:cNvSpPr>
          <p:nvPr/>
        </p:nvSpPr>
        <p:spPr bwMode="auto">
          <a:xfrm rot="16086196" flipV="1">
            <a:off x="2214929" y="3097934"/>
            <a:ext cx="136281" cy="376385"/>
          </a:xfrm>
          <a:custGeom>
            <a:avLst/>
            <a:gdLst>
              <a:gd name="T0" fmla="*/ 0 w 192"/>
              <a:gd name="T1" fmla="*/ 76200 h 48"/>
              <a:gd name="T2" fmla="*/ 73819 w 192"/>
              <a:gd name="T3" fmla="*/ 0 h 48"/>
              <a:gd name="T4" fmla="*/ 147638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899746" y="3710354"/>
            <a:ext cx="1568058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Untuk setiap </a:t>
            </a:r>
          </a:p>
        </p:txBody>
      </p:sp>
      <p:sp>
        <p:nvSpPr>
          <p:cNvPr id="4139" name="Rectangle 70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573" name="Object 69"/>
          <p:cNvGraphicFramePr>
            <a:graphicFrameLocks noChangeAspect="1"/>
          </p:cNvGraphicFramePr>
          <p:nvPr/>
        </p:nvGraphicFramePr>
        <p:xfrm>
          <a:off x="2332892" y="3768970"/>
          <a:ext cx="597877" cy="29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7" imgW="368140" imgH="177723" progId="Equation.3">
                  <p:embed/>
                </p:oleObj>
              </mc:Choice>
              <mc:Fallback>
                <p:oleObj name="Equation" r:id="rId7" imgW="36814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892" y="3768970"/>
                        <a:ext cx="597877" cy="291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75" name="AutoShape 71"/>
          <p:cNvSpPr>
            <a:spLocks/>
          </p:cNvSpPr>
          <p:nvPr/>
        </p:nvSpPr>
        <p:spPr bwMode="auto">
          <a:xfrm>
            <a:off x="1266093" y="2357938"/>
            <a:ext cx="70338" cy="383665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76" name="AutoShape 72"/>
          <p:cNvSpPr>
            <a:spLocks/>
          </p:cNvSpPr>
          <p:nvPr/>
        </p:nvSpPr>
        <p:spPr bwMode="auto">
          <a:xfrm>
            <a:off x="1266093" y="2568954"/>
            <a:ext cx="70338" cy="383665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1406769" y="2450124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L</a:t>
            </a:r>
          </a:p>
        </p:txBody>
      </p:sp>
      <p:sp>
        <p:nvSpPr>
          <p:cNvPr id="4143" name="Rectangle 75"/>
          <p:cNvSpPr>
            <a:spLocks noChangeArrowheads="1"/>
          </p:cNvSpPr>
          <p:nvPr/>
        </p:nvSpPr>
        <p:spPr bwMode="auto">
          <a:xfrm>
            <a:off x="0" y="31748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578" name="Object 74"/>
          <p:cNvGraphicFramePr>
            <a:graphicFrameLocks noChangeAspect="1"/>
          </p:cNvGraphicFramePr>
          <p:nvPr/>
        </p:nvGraphicFramePr>
        <p:xfrm>
          <a:off x="1040423" y="2444262"/>
          <a:ext cx="175846" cy="20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9" imgW="126835" imgH="139518" progId="Equation.3">
                  <p:embed/>
                </p:oleObj>
              </mc:Choice>
              <mc:Fallback>
                <p:oleObj name="Equation" r:id="rId9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423" y="2444262"/>
                        <a:ext cx="175846" cy="20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44" name="Rectangle 77"/>
          <p:cNvSpPr>
            <a:spLocks noChangeArrowheads="1"/>
          </p:cNvSpPr>
          <p:nvPr/>
        </p:nvSpPr>
        <p:spPr bwMode="auto">
          <a:xfrm>
            <a:off x="0" y="31748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580" name="Object 76"/>
          <p:cNvGraphicFramePr>
            <a:graphicFrameLocks noChangeAspect="1"/>
          </p:cNvGraphicFramePr>
          <p:nvPr/>
        </p:nvGraphicFramePr>
        <p:xfrm>
          <a:off x="1036028" y="2678723"/>
          <a:ext cx="183173" cy="21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1" imgW="126835" imgH="139518" progId="Equation.3">
                  <p:embed/>
                </p:oleObj>
              </mc:Choice>
              <mc:Fallback>
                <p:oleObj name="Equation" r:id="rId11" imgW="126835" imgH="1395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028" y="2678723"/>
                        <a:ext cx="183173" cy="211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5064369" y="2092569"/>
            <a:ext cx="0" cy="1406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>
            <a:off x="4360985" y="3288323"/>
            <a:ext cx="23211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584" name="Freeform 80"/>
          <p:cNvSpPr>
            <a:spLocks/>
          </p:cNvSpPr>
          <p:nvPr/>
        </p:nvSpPr>
        <p:spPr bwMode="auto">
          <a:xfrm>
            <a:off x="5275385" y="2303585"/>
            <a:ext cx="184731" cy="376385"/>
          </a:xfrm>
          <a:custGeom>
            <a:avLst/>
            <a:gdLst>
              <a:gd name="T0" fmla="*/ 0 w 624"/>
              <a:gd name="T1" fmla="*/ 0 h 480"/>
              <a:gd name="T2" fmla="*/ 152400 w 624"/>
              <a:gd name="T3" fmla="*/ 228600 h 480"/>
              <a:gd name="T4" fmla="*/ 685800 w 624"/>
              <a:gd name="T5" fmla="*/ 457200 h 480"/>
              <a:gd name="T6" fmla="*/ 990600 w 624"/>
              <a:gd name="T7" fmla="*/ 76200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480"/>
              <a:gd name="T14" fmla="*/ 624 w 62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480">
                <a:moveTo>
                  <a:pt x="0" y="0"/>
                </a:moveTo>
                <a:cubicBezTo>
                  <a:pt x="12" y="48"/>
                  <a:pt x="24" y="96"/>
                  <a:pt x="96" y="144"/>
                </a:cubicBezTo>
                <a:cubicBezTo>
                  <a:pt x="168" y="192"/>
                  <a:pt x="344" y="232"/>
                  <a:pt x="432" y="288"/>
                </a:cubicBezTo>
                <a:cubicBezTo>
                  <a:pt x="520" y="344"/>
                  <a:pt x="572" y="412"/>
                  <a:pt x="62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5559669" y="3156439"/>
            <a:ext cx="29367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</a:t>
            </a: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5697415" y="2655277"/>
            <a:ext cx="0" cy="63304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 flipH="1">
            <a:off x="5064369" y="2643554"/>
            <a:ext cx="63304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5556739" y="2488224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1589" name="Freeform 85"/>
          <p:cNvSpPr>
            <a:spLocks/>
          </p:cNvSpPr>
          <p:nvPr/>
        </p:nvSpPr>
        <p:spPr bwMode="auto">
          <a:xfrm rot="10984380" flipV="1">
            <a:off x="4994031" y="2267794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90" name="Freeform 86"/>
          <p:cNvSpPr>
            <a:spLocks/>
          </p:cNvSpPr>
          <p:nvPr/>
        </p:nvSpPr>
        <p:spPr bwMode="auto">
          <a:xfrm rot="21486195" flipV="1">
            <a:off x="4994031" y="2642932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91" name="Freeform 87"/>
          <p:cNvSpPr>
            <a:spLocks/>
          </p:cNvSpPr>
          <p:nvPr/>
        </p:nvSpPr>
        <p:spPr bwMode="auto">
          <a:xfrm rot="5435568" flipV="1">
            <a:off x="5428517" y="3099400"/>
            <a:ext cx="139212" cy="376385"/>
          </a:xfrm>
          <a:custGeom>
            <a:avLst/>
            <a:gdLst>
              <a:gd name="T0" fmla="*/ 0 w 192"/>
              <a:gd name="T1" fmla="*/ 127000 h 48"/>
              <a:gd name="T2" fmla="*/ 75407 w 192"/>
              <a:gd name="T3" fmla="*/ 0 h 48"/>
              <a:gd name="T4" fmla="*/ 150813 w 192"/>
              <a:gd name="T5" fmla="*/ 1270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92" name="Freeform 88"/>
          <p:cNvSpPr>
            <a:spLocks/>
          </p:cNvSpPr>
          <p:nvPr/>
        </p:nvSpPr>
        <p:spPr bwMode="auto">
          <a:xfrm rot="16086196" flipV="1">
            <a:off x="5872529" y="3097934"/>
            <a:ext cx="136281" cy="376385"/>
          </a:xfrm>
          <a:custGeom>
            <a:avLst/>
            <a:gdLst>
              <a:gd name="T0" fmla="*/ 0 w 192"/>
              <a:gd name="T1" fmla="*/ 76200 h 48"/>
              <a:gd name="T2" fmla="*/ 73819 w 192"/>
              <a:gd name="T3" fmla="*/ 0 h 48"/>
              <a:gd name="T4" fmla="*/ 147638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5064369" y="2450124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L</a:t>
            </a:r>
          </a:p>
        </p:txBody>
      </p:sp>
      <p:graphicFrame>
        <p:nvGraphicFramePr>
          <p:cNvPr id="21596" name="Object 92"/>
          <p:cNvGraphicFramePr>
            <a:graphicFrameLocks noChangeAspect="1"/>
          </p:cNvGraphicFramePr>
          <p:nvPr/>
        </p:nvGraphicFramePr>
        <p:xfrm>
          <a:off x="4923692" y="4860681"/>
          <a:ext cx="422031" cy="22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3" imgW="355320" imgH="177480" progId="Equation.3">
                  <p:embed/>
                </p:oleObj>
              </mc:Choice>
              <mc:Fallback>
                <p:oleObj name="Equation" r:id="rId13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692" y="4860681"/>
                        <a:ext cx="422031" cy="221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97" name="Object 93"/>
          <p:cNvGraphicFramePr>
            <a:graphicFrameLocks noChangeAspect="1"/>
          </p:cNvGraphicFramePr>
          <p:nvPr/>
        </p:nvGraphicFramePr>
        <p:xfrm>
          <a:off x="4923692" y="4532435"/>
          <a:ext cx="422031" cy="22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15" imgW="355320" imgH="177480" progId="Equation.3">
                  <p:embed/>
                </p:oleObj>
              </mc:Choice>
              <mc:Fallback>
                <p:oleObj name="Equation" r:id="rId15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692" y="4532435"/>
                        <a:ext cx="422031" cy="2212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1" name="Line 97"/>
          <p:cNvSpPr>
            <a:spLocks noChangeShapeType="1"/>
          </p:cNvSpPr>
          <p:nvPr/>
        </p:nvSpPr>
        <p:spPr bwMode="auto">
          <a:xfrm>
            <a:off x="5486400" y="3464169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02" name="Line 98"/>
          <p:cNvSpPr>
            <a:spLocks noChangeShapeType="1"/>
          </p:cNvSpPr>
          <p:nvPr/>
        </p:nvSpPr>
        <p:spPr bwMode="auto">
          <a:xfrm>
            <a:off x="5744308" y="3464169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4159" name="Rectangle 100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3" name="Object 99"/>
          <p:cNvGraphicFramePr>
            <a:graphicFrameLocks noChangeAspect="1"/>
          </p:cNvGraphicFramePr>
          <p:nvPr/>
        </p:nvGraphicFramePr>
        <p:xfrm>
          <a:off x="5509847" y="3499339"/>
          <a:ext cx="167054" cy="21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17" imgW="139579" imgH="177646" progId="Equation.3">
                  <p:embed/>
                </p:oleObj>
              </mc:Choice>
              <mc:Fallback>
                <p:oleObj name="Equation" r:id="rId17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9847" y="3499339"/>
                        <a:ext cx="167054" cy="211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0" name="Rectangle 102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5" name="Object 101"/>
          <p:cNvGraphicFramePr>
            <a:graphicFrameLocks noChangeAspect="1"/>
          </p:cNvGraphicFramePr>
          <p:nvPr/>
        </p:nvGraphicFramePr>
        <p:xfrm>
          <a:off x="5767754" y="3499339"/>
          <a:ext cx="167054" cy="21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19" imgW="139579" imgH="177646" progId="Equation.3">
                  <p:embed/>
                </p:oleObj>
              </mc:Choice>
              <mc:Fallback>
                <p:oleObj name="Equation" r:id="rId19" imgW="13957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754" y="3499339"/>
                        <a:ext cx="167054" cy="2110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" name="Text Box 103"/>
          <p:cNvSpPr txBox="1">
            <a:spLocks noChangeArrowheads="1"/>
          </p:cNvSpPr>
          <p:nvPr/>
        </p:nvSpPr>
        <p:spPr bwMode="auto">
          <a:xfrm>
            <a:off x="4346331" y="3716216"/>
            <a:ext cx="394242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Terdapat        sedemikian sehingga </a:t>
            </a:r>
          </a:p>
        </p:txBody>
      </p:sp>
      <p:sp>
        <p:nvSpPr>
          <p:cNvPr id="4162" name="Rectangle 105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8" name="Object 104"/>
          <p:cNvGraphicFramePr>
            <a:graphicFrameLocks noChangeAspect="1"/>
          </p:cNvGraphicFramePr>
          <p:nvPr/>
        </p:nvGraphicFramePr>
        <p:xfrm>
          <a:off x="5392616" y="3792415"/>
          <a:ext cx="492369" cy="240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21" imgW="368140" imgH="177723" progId="Equation.3">
                  <p:embed/>
                </p:oleObj>
              </mc:Choice>
              <mc:Fallback>
                <p:oleObj name="Equation" r:id="rId21" imgW="36814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616" y="3792415"/>
                        <a:ext cx="492369" cy="240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0" name="Line 106"/>
          <p:cNvSpPr>
            <a:spLocks noChangeShapeType="1"/>
          </p:cNvSpPr>
          <p:nvPr/>
        </p:nvSpPr>
        <p:spPr bwMode="auto">
          <a:xfrm>
            <a:off x="1406769" y="4249616"/>
            <a:ext cx="0" cy="1406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1611" name="Line 107"/>
          <p:cNvSpPr>
            <a:spLocks noChangeShapeType="1"/>
          </p:cNvSpPr>
          <p:nvPr/>
        </p:nvSpPr>
        <p:spPr bwMode="auto">
          <a:xfrm>
            <a:off x="703385" y="5445369"/>
            <a:ext cx="23211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12" name="Freeform 108"/>
          <p:cNvSpPr>
            <a:spLocks/>
          </p:cNvSpPr>
          <p:nvPr/>
        </p:nvSpPr>
        <p:spPr bwMode="auto">
          <a:xfrm>
            <a:off x="1617785" y="4460631"/>
            <a:ext cx="184731" cy="376385"/>
          </a:xfrm>
          <a:custGeom>
            <a:avLst/>
            <a:gdLst>
              <a:gd name="T0" fmla="*/ 0 w 624"/>
              <a:gd name="T1" fmla="*/ 0 h 480"/>
              <a:gd name="T2" fmla="*/ 152400 w 624"/>
              <a:gd name="T3" fmla="*/ 228600 h 480"/>
              <a:gd name="T4" fmla="*/ 685800 w 624"/>
              <a:gd name="T5" fmla="*/ 457200 h 480"/>
              <a:gd name="T6" fmla="*/ 990600 w 624"/>
              <a:gd name="T7" fmla="*/ 76200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480"/>
              <a:gd name="T14" fmla="*/ 624 w 62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480">
                <a:moveTo>
                  <a:pt x="0" y="0"/>
                </a:moveTo>
                <a:cubicBezTo>
                  <a:pt x="12" y="48"/>
                  <a:pt x="24" y="96"/>
                  <a:pt x="96" y="144"/>
                </a:cubicBezTo>
                <a:cubicBezTo>
                  <a:pt x="168" y="192"/>
                  <a:pt x="344" y="232"/>
                  <a:pt x="432" y="288"/>
                </a:cubicBezTo>
                <a:cubicBezTo>
                  <a:pt x="520" y="344"/>
                  <a:pt x="572" y="412"/>
                  <a:pt x="62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13" name="Text Box 109"/>
          <p:cNvSpPr txBox="1">
            <a:spLocks noChangeArrowheads="1"/>
          </p:cNvSpPr>
          <p:nvPr/>
        </p:nvSpPr>
        <p:spPr bwMode="auto">
          <a:xfrm>
            <a:off x="1902069" y="5336931"/>
            <a:ext cx="282450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662"/>
              <a:t>c</a:t>
            </a:r>
          </a:p>
        </p:txBody>
      </p:sp>
      <p:sp>
        <p:nvSpPr>
          <p:cNvPr id="21614" name="Line 110"/>
          <p:cNvSpPr>
            <a:spLocks noChangeShapeType="1"/>
          </p:cNvSpPr>
          <p:nvPr/>
        </p:nvSpPr>
        <p:spPr bwMode="auto">
          <a:xfrm>
            <a:off x="2039815" y="4812323"/>
            <a:ext cx="0" cy="63304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15" name="Line 111"/>
          <p:cNvSpPr>
            <a:spLocks noChangeShapeType="1"/>
          </p:cNvSpPr>
          <p:nvPr/>
        </p:nvSpPr>
        <p:spPr bwMode="auto">
          <a:xfrm flipH="1">
            <a:off x="1406769" y="4800600"/>
            <a:ext cx="63304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16" name="Text Box 112"/>
          <p:cNvSpPr txBox="1">
            <a:spLocks noChangeArrowheads="1"/>
          </p:cNvSpPr>
          <p:nvPr/>
        </p:nvSpPr>
        <p:spPr bwMode="auto">
          <a:xfrm>
            <a:off x="1899139" y="4645270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1617" name="Freeform 113"/>
          <p:cNvSpPr>
            <a:spLocks/>
          </p:cNvSpPr>
          <p:nvPr/>
        </p:nvSpPr>
        <p:spPr bwMode="auto">
          <a:xfrm rot="10984380" flipV="1">
            <a:off x="1336431" y="4424840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18" name="Freeform 114"/>
          <p:cNvSpPr>
            <a:spLocks/>
          </p:cNvSpPr>
          <p:nvPr/>
        </p:nvSpPr>
        <p:spPr bwMode="auto">
          <a:xfrm rot="21486195" flipV="1">
            <a:off x="1336431" y="4799978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19" name="Freeform 115"/>
          <p:cNvSpPr>
            <a:spLocks/>
          </p:cNvSpPr>
          <p:nvPr/>
        </p:nvSpPr>
        <p:spPr bwMode="auto">
          <a:xfrm rot="5435568" flipV="1">
            <a:off x="1712302" y="5256446"/>
            <a:ext cx="139212" cy="376385"/>
          </a:xfrm>
          <a:custGeom>
            <a:avLst/>
            <a:gdLst>
              <a:gd name="T0" fmla="*/ 0 w 192"/>
              <a:gd name="T1" fmla="*/ 127000 h 48"/>
              <a:gd name="T2" fmla="*/ 75407 w 192"/>
              <a:gd name="T3" fmla="*/ 0 h 48"/>
              <a:gd name="T4" fmla="*/ 150813 w 192"/>
              <a:gd name="T5" fmla="*/ 1270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20" name="Freeform 116"/>
          <p:cNvSpPr>
            <a:spLocks/>
          </p:cNvSpPr>
          <p:nvPr/>
        </p:nvSpPr>
        <p:spPr bwMode="auto">
          <a:xfrm rot="16086196" flipV="1">
            <a:off x="2288198" y="5254980"/>
            <a:ext cx="136281" cy="376385"/>
          </a:xfrm>
          <a:custGeom>
            <a:avLst/>
            <a:gdLst>
              <a:gd name="T0" fmla="*/ 0 w 192"/>
              <a:gd name="T1" fmla="*/ 76200 h 48"/>
              <a:gd name="T2" fmla="*/ 73819 w 192"/>
              <a:gd name="T3" fmla="*/ 0 h 48"/>
              <a:gd name="T4" fmla="*/ 147638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21" name="Text Box 117"/>
          <p:cNvSpPr txBox="1">
            <a:spLocks noChangeArrowheads="1"/>
          </p:cNvSpPr>
          <p:nvPr/>
        </p:nvSpPr>
        <p:spPr bwMode="auto">
          <a:xfrm>
            <a:off x="1406769" y="4607170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L</a:t>
            </a:r>
          </a:p>
        </p:txBody>
      </p:sp>
      <p:sp>
        <p:nvSpPr>
          <p:cNvPr id="4175" name="Rectangle 121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24" name="Object 120"/>
          <p:cNvGraphicFramePr>
            <a:graphicFrameLocks noChangeAspect="1"/>
          </p:cNvGraphicFramePr>
          <p:nvPr/>
        </p:nvGraphicFramePr>
        <p:xfrm>
          <a:off x="1125415" y="5874728"/>
          <a:ext cx="1477108" cy="341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23" imgW="863225" imgH="203112" progId="Equation.3">
                  <p:embed/>
                </p:oleObj>
              </mc:Choice>
              <mc:Fallback>
                <p:oleObj name="Equation" r:id="rId23" imgW="8632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5" y="5874728"/>
                        <a:ext cx="1477108" cy="3414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6" name="Rectangle 123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26" name="Object 122"/>
          <p:cNvGraphicFramePr>
            <a:graphicFrameLocks noChangeAspect="1"/>
          </p:cNvGraphicFramePr>
          <p:nvPr/>
        </p:nvGraphicFramePr>
        <p:xfrm>
          <a:off x="5627077" y="5908431"/>
          <a:ext cx="1336431" cy="301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25" imgW="888614" imgH="203112" progId="Equation.3">
                  <p:embed/>
                </p:oleObj>
              </mc:Choice>
              <mc:Fallback>
                <p:oleObj name="Equation" r:id="rId25" imgW="88861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077" y="5908431"/>
                        <a:ext cx="1336431" cy="301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7" name="Rectangle 125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28" name="Object 124"/>
          <p:cNvGraphicFramePr>
            <a:graphicFrameLocks noChangeAspect="1"/>
          </p:cNvGraphicFramePr>
          <p:nvPr/>
        </p:nvGraphicFramePr>
        <p:xfrm>
          <a:off x="1570892" y="5467350"/>
          <a:ext cx="422031" cy="21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27" imgW="355138" imgH="177569" progId="Equation.3">
                  <p:embed/>
                </p:oleObj>
              </mc:Choice>
              <mc:Fallback>
                <p:oleObj name="Equation" r:id="rId27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892" y="5467350"/>
                        <a:ext cx="422031" cy="216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78" name="Rectangle 127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30" name="Object 126"/>
          <p:cNvGraphicFramePr>
            <a:graphicFrameLocks noChangeAspect="1"/>
          </p:cNvGraphicFramePr>
          <p:nvPr/>
        </p:nvGraphicFramePr>
        <p:xfrm>
          <a:off x="2180492" y="5468815"/>
          <a:ext cx="422031" cy="216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29" imgW="355138" imgH="177569" progId="Equation.3">
                  <p:embed/>
                </p:oleObj>
              </mc:Choice>
              <mc:Fallback>
                <p:oleObj name="Equation" r:id="rId29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492" y="5468815"/>
                        <a:ext cx="422031" cy="216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32" name="AutoShape 128"/>
          <p:cNvSpPr>
            <a:spLocks noChangeArrowheads="1"/>
          </p:cNvSpPr>
          <p:nvPr/>
        </p:nvSpPr>
        <p:spPr bwMode="auto">
          <a:xfrm>
            <a:off x="3868616" y="5657687"/>
            <a:ext cx="256193" cy="747674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33" name="Line 129"/>
          <p:cNvSpPr>
            <a:spLocks noChangeShapeType="1"/>
          </p:cNvSpPr>
          <p:nvPr/>
        </p:nvSpPr>
        <p:spPr bwMode="auto">
          <a:xfrm>
            <a:off x="5416062" y="4249616"/>
            <a:ext cx="0" cy="14067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1634" name="Line 130"/>
          <p:cNvSpPr>
            <a:spLocks noChangeShapeType="1"/>
          </p:cNvSpPr>
          <p:nvPr/>
        </p:nvSpPr>
        <p:spPr bwMode="auto">
          <a:xfrm>
            <a:off x="4712677" y="5445369"/>
            <a:ext cx="23211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35" name="Freeform 131"/>
          <p:cNvSpPr>
            <a:spLocks/>
          </p:cNvSpPr>
          <p:nvPr/>
        </p:nvSpPr>
        <p:spPr bwMode="auto">
          <a:xfrm>
            <a:off x="5486400" y="4273062"/>
            <a:ext cx="1125415" cy="376385"/>
          </a:xfrm>
          <a:custGeom>
            <a:avLst/>
            <a:gdLst>
              <a:gd name="T0" fmla="*/ 0 w 624"/>
              <a:gd name="T1" fmla="*/ 0 h 480"/>
              <a:gd name="T2" fmla="*/ 187569 w 624"/>
              <a:gd name="T3" fmla="*/ 342900 h 480"/>
              <a:gd name="T4" fmla="*/ 844061 w 624"/>
              <a:gd name="T5" fmla="*/ 685800 h 480"/>
              <a:gd name="T6" fmla="*/ 1219200 w 624"/>
              <a:gd name="T7" fmla="*/ 1143000 h 480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480"/>
              <a:gd name="T14" fmla="*/ 624 w 624"/>
              <a:gd name="T15" fmla="*/ 480 h 4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480">
                <a:moveTo>
                  <a:pt x="0" y="0"/>
                </a:moveTo>
                <a:cubicBezTo>
                  <a:pt x="12" y="48"/>
                  <a:pt x="24" y="96"/>
                  <a:pt x="96" y="144"/>
                </a:cubicBezTo>
                <a:cubicBezTo>
                  <a:pt x="168" y="192"/>
                  <a:pt x="344" y="232"/>
                  <a:pt x="432" y="288"/>
                </a:cubicBezTo>
                <a:cubicBezTo>
                  <a:pt x="520" y="344"/>
                  <a:pt x="572" y="412"/>
                  <a:pt x="624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36" name="Text Box 132"/>
          <p:cNvSpPr txBox="1">
            <a:spLocks noChangeArrowheads="1"/>
          </p:cNvSpPr>
          <p:nvPr/>
        </p:nvSpPr>
        <p:spPr bwMode="auto">
          <a:xfrm>
            <a:off x="5911362" y="5313485"/>
            <a:ext cx="29367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</a:t>
            </a:r>
          </a:p>
        </p:txBody>
      </p:sp>
      <p:sp>
        <p:nvSpPr>
          <p:cNvPr id="21637" name="Line 133"/>
          <p:cNvSpPr>
            <a:spLocks noChangeShapeType="1"/>
          </p:cNvSpPr>
          <p:nvPr/>
        </p:nvSpPr>
        <p:spPr bwMode="auto">
          <a:xfrm>
            <a:off x="6049108" y="4812323"/>
            <a:ext cx="0" cy="63304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38" name="Line 134"/>
          <p:cNvSpPr>
            <a:spLocks noChangeShapeType="1"/>
          </p:cNvSpPr>
          <p:nvPr/>
        </p:nvSpPr>
        <p:spPr bwMode="auto">
          <a:xfrm flipH="1">
            <a:off x="5416062" y="4800600"/>
            <a:ext cx="633046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39" name="Text Box 135"/>
          <p:cNvSpPr txBox="1">
            <a:spLocks noChangeArrowheads="1"/>
          </p:cNvSpPr>
          <p:nvPr/>
        </p:nvSpPr>
        <p:spPr bwMode="auto">
          <a:xfrm>
            <a:off x="5908431" y="4624754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º</a:t>
            </a:r>
          </a:p>
        </p:txBody>
      </p:sp>
      <p:sp>
        <p:nvSpPr>
          <p:cNvPr id="21640" name="Freeform 136"/>
          <p:cNvSpPr>
            <a:spLocks/>
          </p:cNvSpPr>
          <p:nvPr/>
        </p:nvSpPr>
        <p:spPr bwMode="auto">
          <a:xfrm rot="10984380" flipV="1">
            <a:off x="5345723" y="4460009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41" name="Freeform 137"/>
          <p:cNvSpPr>
            <a:spLocks/>
          </p:cNvSpPr>
          <p:nvPr/>
        </p:nvSpPr>
        <p:spPr bwMode="auto">
          <a:xfrm rot="21486195" flipV="1">
            <a:off x="5345723" y="4729640"/>
            <a:ext cx="140677" cy="376385"/>
          </a:xfrm>
          <a:custGeom>
            <a:avLst/>
            <a:gdLst>
              <a:gd name="T0" fmla="*/ 0 w 192"/>
              <a:gd name="T1" fmla="*/ 76200 h 48"/>
              <a:gd name="T2" fmla="*/ 76200 w 192"/>
              <a:gd name="T3" fmla="*/ 0 h 48"/>
              <a:gd name="T4" fmla="*/ 152400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42" name="Freeform 138"/>
          <p:cNvSpPr>
            <a:spLocks/>
          </p:cNvSpPr>
          <p:nvPr/>
        </p:nvSpPr>
        <p:spPr bwMode="auto">
          <a:xfrm rot="5435568" flipV="1">
            <a:off x="5780209" y="5256446"/>
            <a:ext cx="139212" cy="376385"/>
          </a:xfrm>
          <a:custGeom>
            <a:avLst/>
            <a:gdLst>
              <a:gd name="T0" fmla="*/ 0 w 192"/>
              <a:gd name="T1" fmla="*/ 127000 h 48"/>
              <a:gd name="T2" fmla="*/ 75407 w 192"/>
              <a:gd name="T3" fmla="*/ 0 h 48"/>
              <a:gd name="T4" fmla="*/ 150813 w 192"/>
              <a:gd name="T5" fmla="*/ 1270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43" name="Freeform 139"/>
          <p:cNvSpPr>
            <a:spLocks/>
          </p:cNvSpPr>
          <p:nvPr/>
        </p:nvSpPr>
        <p:spPr bwMode="auto">
          <a:xfrm rot="16086196" flipV="1">
            <a:off x="6224221" y="5254980"/>
            <a:ext cx="136281" cy="376385"/>
          </a:xfrm>
          <a:custGeom>
            <a:avLst/>
            <a:gdLst>
              <a:gd name="T0" fmla="*/ 0 w 192"/>
              <a:gd name="T1" fmla="*/ 76200 h 48"/>
              <a:gd name="T2" fmla="*/ 73819 w 192"/>
              <a:gd name="T3" fmla="*/ 0 h 48"/>
              <a:gd name="T4" fmla="*/ 147638 w 192"/>
              <a:gd name="T5" fmla="*/ 76200 h 48"/>
              <a:gd name="T6" fmla="*/ 0 60000 65536"/>
              <a:gd name="T7" fmla="*/ 0 60000 65536"/>
              <a:gd name="T8" fmla="*/ 0 60000 65536"/>
              <a:gd name="T9" fmla="*/ 0 w 192"/>
              <a:gd name="T10" fmla="*/ 0 h 48"/>
              <a:gd name="T11" fmla="*/ 192 w 19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48">
                <a:moveTo>
                  <a:pt x="0" y="48"/>
                </a:moveTo>
                <a:cubicBezTo>
                  <a:pt x="32" y="24"/>
                  <a:pt x="64" y="0"/>
                  <a:pt x="96" y="0"/>
                </a:cubicBezTo>
                <a:cubicBezTo>
                  <a:pt x="128" y="0"/>
                  <a:pt x="160" y="24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44" name="Text Box 140"/>
          <p:cNvSpPr txBox="1">
            <a:spLocks noChangeArrowheads="1"/>
          </p:cNvSpPr>
          <p:nvPr/>
        </p:nvSpPr>
        <p:spPr bwMode="auto">
          <a:xfrm>
            <a:off x="5392615" y="4613031"/>
            <a:ext cx="290464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662"/>
              <a:t>L</a:t>
            </a:r>
          </a:p>
        </p:txBody>
      </p:sp>
      <p:sp>
        <p:nvSpPr>
          <p:cNvPr id="21647" name="Line 143"/>
          <p:cNvSpPr>
            <a:spLocks noChangeShapeType="1"/>
          </p:cNvSpPr>
          <p:nvPr/>
        </p:nvSpPr>
        <p:spPr bwMode="auto">
          <a:xfrm flipV="1">
            <a:off x="6295292" y="4917831"/>
            <a:ext cx="0" cy="4923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48" name="Line 144"/>
          <p:cNvSpPr>
            <a:spLocks noChangeShapeType="1"/>
          </p:cNvSpPr>
          <p:nvPr/>
        </p:nvSpPr>
        <p:spPr bwMode="auto">
          <a:xfrm flipH="1">
            <a:off x="5439507" y="4929554"/>
            <a:ext cx="844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id-ID"/>
          </a:p>
        </p:txBody>
      </p:sp>
      <p:sp>
        <p:nvSpPr>
          <p:cNvPr id="21650" name="Line 146"/>
          <p:cNvSpPr>
            <a:spLocks noChangeShapeType="1"/>
          </p:cNvSpPr>
          <p:nvPr/>
        </p:nvSpPr>
        <p:spPr bwMode="auto">
          <a:xfrm flipH="1">
            <a:off x="5404339" y="4636477"/>
            <a:ext cx="3516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51" name="Line 147"/>
          <p:cNvSpPr>
            <a:spLocks noChangeShapeType="1"/>
          </p:cNvSpPr>
          <p:nvPr/>
        </p:nvSpPr>
        <p:spPr bwMode="auto">
          <a:xfrm flipV="1">
            <a:off x="5767754" y="4624754"/>
            <a:ext cx="0" cy="844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810130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1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2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2" dur="2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2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2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6" dur="2000"/>
                                        <p:tgtEl>
                                          <p:spTgt spid="2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9" dur="2000"/>
                                        <p:tgtEl>
                                          <p:spTgt spid="2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2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2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2000"/>
                                        <p:tgtEl>
                                          <p:spTgt spid="2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1" dur="2000"/>
                                        <p:tgtEl>
                                          <p:spTgt spid="2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2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7" dur="2000"/>
                                        <p:tgtEl>
                                          <p:spTgt spid="2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2000"/>
                                        <p:tgtEl>
                                          <p:spTgt spid="2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3" dur="2000"/>
                                        <p:tgtEl>
                                          <p:spTgt spid="2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6" dur="2000"/>
                                        <p:tgtEl>
                                          <p:spTgt spid="2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9" dur="2000"/>
                                        <p:tgtEl>
                                          <p:spTgt spid="2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2000"/>
                                        <p:tgtEl>
                                          <p:spTgt spid="2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9" dur="20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2" dur="20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2000"/>
                                        <p:tgtEl>
                                          <p:spTgt spid="2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8" dur="2000"/>
                                        <p:tgtEl>
                                          <p:spTgt spid="2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1" dur="2000"/>
                                        <p:tgtEl>
                                          <p:spTgt spid="2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4" dur="20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20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0" dur="20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3" dur="20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20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9" dur="2000"/>
                                        <p:tgtEl>
                                          <p:spTgt spid="2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2" dur="2000"/>
                                        <p:tgtEl>
                                          <p:spTgt spid="2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5" dur="2000"/>
                                        <p:tgtEl>
                                          <p:spTgt spid="2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8" dur="2000"/>
                                        <p:tgtEl>
                                          <p:spTgt spid="21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1" dur="2000"/>
                                        <p:tgtEl>
                                          <p:spTgt spid="2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4" dur="2000"/>
                                        <p:tgtEl>
                                          <p:spTgt spid="2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7" dur="2000"/>
                                        <p:tgtEl>
                                          <p:spTgt spid="2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0" dur="2000"/>
                                        <p:tgtEl>
                                          <p:spTgt spid="2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3" dur="2000"/>
                                        <p:tgtEl>
                                          <p:spTgt spid="2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5" grpId="0"/>
      <p:bldP spid="21556" grpId="0"/>
      <p:bldP spid="21557" grpId="0" animBg="1"/>
      <p:bldP spid="21558" grpId="0" animBg="1"/>
      <p:bldP spid="21559" grpId="0" animBg="1"/>
      <p:bldP spid="21560" grpId="0"/>
      <p:bldP spid="21561" grpId="0" animBg="1"/>
      <p:bldP spid="21562" grpId="0" animBg="1"/>
      <p:bldP spid="21563" grpId="0"/>
      <p:bldP spid="21568" grpId="0" animBg="1"/>
      <p:bldP spid="21569" grpId="0" animBg="1"/>
      <p:bldP spid="21570" grpId="0" animBg="1"/>
      <p:bldP spid="21571" grpId="0" animBg="1"/>
      <p:bldP spid="21572" grpId="0"/>
      <p:bldP spid="21575" grpId="0" animBg="1"/>
      <p:bldP spid="21576" grpId="0" animBg="1"/>
      <p:bldP spid="21577" grpId="0"/>
      <p:bldP spid="21582" grpId="0" animBg="1"/>
      <p:bldP spid="21583" grpId="0" animBg="1"/>
      <p:bldP spid="21584" grpId="0" animBg="1"/>
      <p:bldP spid="21585" grpId="0"/>
      <p:bldP spid="21586" grpId="0" animBg="1"/>
      <p:bldP spid="21587" grpId="0" animBg="1"/>
      <p:bldP spid="21588" grpId="0"/>
      <p:bldP spid="21589" grpId="0" animBg="1"/>
      <p:bldP spid="21590" grpId="0" animBg="1"/>
      <p:bldP spid="21591" grpId="0" animBg="1"/>
      <p:bldP spid="21592" grpId="0" animBg="1"/>
      <p:bldP spid="21595" grpId="0"/>
      <p:bldP spid="21601" grpId="0" animBg="1"/>
      <p:bldP spid="21602" grpId="0" animBg="1"/>
      <p:bldP spid="21607" grpId="0"/>
      <p:bldP spid="21610" grpId="0" animBg="1"/>
      <p:bldP spid="21611" grpId="0" animBg="1"/>
      <p:bldP spid="21612" grpId="0" animBg="1"/>
      <p:bldP spid="21613" grpId="0"/>
      <p:bldP spid="21614" grpId="0" animBg="1"/>
      <p:bldP spid="21615" grpId="0" animBg="1"/>
      <p:bldP spid="21616" grpId="0"/>
      <p:bldP spid="21617" grpId="0" animBg="1"/>
      <p:bldP spid="21618" grpId="0" animBg="1"/>
      <p:bldP spid="21619" grpId="0" animBg="1"/>
      <p:bldP spid="21620" grpId="0" animBg="1"/>
      <p:bldP spid="21621" grpId="0"/>
      <p:bldP spid="21632" grpId="0" animBg="1"/>
      <p:bldP spid="21633" grpId="0" animBg="1"/>
      <p:bldP spid="21634" grpId="0" animBg="1"/>
      <p:bldP spid="21635" grpId="0" animBg="1"/>
      <p:bldP spid="21636" grpId="0"/>
      <p:bldP spid="21637" grpId="0" animBg="1"/>
      <p:bldP spid="21638" grpId="0" animBg="1"/>
      <p:bldP spid="21639" grpId="0"/>
      <p:bldP spid="21640" grpId="0" animBg="1"/>
      <p:bldP spid="21641" grpId="0" animBg="1"/>
      <p:bldP spid="21642" grpId="0" animBg="1"/>
      <p:bldP spid="21643" grpId="0" animBg="1"/>
      <p:bldP spid="21644" grpId="0"/>
      <p:bldP spid="21647" grpId="0" animBg="1"/>
      <p:bldP spid="21648" grpId="0" animBg="1"/>
      <p:bldP spid="21650" grpId="0" animBg="1"/>
      <p:bldP spid="216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AE829B46-1E7F-4061-858E-3487E6E0C7A1}" type="slidenum">
              <a:rPr lang="en-US" altLang="id-ID" sz="1108">
                <a:latin typeface="Arial Black" panose="020B0A04020102020204" pitchFamily="34" charset="0"/>
              </a:rPr>
              <a:pPr/>
              <a:t>7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5130" name="Rectangle 5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0" y="31001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32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492369" y="2092569"/>
            <a:ext cx="4044462" cy="35872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id-ID" sz="2585" b="1">
              <a:solidFill>
                <a:srgbClr val="FF3300"/>
              </a:solidFill>
            </a:endParaRPr>
          </a:p>
          <a:p>
            <a:pPr eaLnBrk="1" hangingPunct="1"/>
            <a:endParaRPr lang="en-US" altLang="id-ID" sz="2215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id-ID" sz="2585">
              <a:latin typeface="Times New Roman" panose="02020603050405020304" pitchFamily="18" charset="0"/>
            </a:endParaRPr>
          </a:p>
        </p:txBody>
      </p:sp>
      <p:graphicFrame>
        <p:nvGraphicFramePr>
          <p:cNvPr id="24636" name="Object 60"/>
          <p:cNvGraphicFramePr>
            <a:graphicFrameLocks noChangeAspect="1"/>
          </p:cNvGraphicFramePr>
          <p:nvPr>
            <p:ph sz="quarter" idx="2"/>
          </p:nvPr>
        </p:nvGraphicFramePr>
        <p:xfrm>
          <a:off x="5205046" y="4094285"/>
          <a:ext cx="984738" cy="460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596880" imgH="279360" progId="Equation.3">
                  <p:embed/>
                </p:oleObj>
              </mc:Choice>
              <mc:Fallback>
                <p:oleObj name="Equation" r:id="rId3" imgW="596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046" y="4094285"/>
                        <a:ext cx="984738" cy="460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8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0" y="531600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5135" name="Rectangle 23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36" name="Rectangle 24"/>
          <p:cNvSpPr>
            <a:spLocks noChangeArrowheads="1"/>
          </p:cNvSpPr>
          <p:nvPr/>
        </p:nvSpPr>
        <p:spPr bwMode="auto">
          <a:xfrm>
            <a:off x="0" y="443677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5137" name="Rectangle 26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38" name="Rectangle 27"/>
          <p:cNvSpPr>
            <a:spLocks noChangeArrowheads="1"/>
          </p:cNvSpPr>
          <p:nvPr/>
        </p:nvSpPr>
        <p:spPr bwMode="auto">
          <a:xfrm>
            <a:off x="0" y="619523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5139" name="Rectangle 29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40" name="Rectangle 30"/>
          <p:cNvSpPr>
            <a:spLocks noChangeArrowheads="1"/>
          </p:cNvSpPr>
          <p:nvPr/>
        </p:nvSpPr>
        <p:spPr bwMode="auto">
          <a:xfrm>
            <a:off x="0" y="443677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5141" name="Rectangle 32"/>
          <p:cNvSpPr>
            <a:spLocks noChangeArrowheads="1"/>
          </p:cNvSpPr>
          <p:nvPr/>
        </p:nvSpPr>
        <p:spPr bwMode="auto">
          <a:xfrm>
            <a:off x="0" y="2912563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42" name="Rectangle 36"/>
          <p:cNvSpPr>
            <a:spLocks noChangeArrowheads="1"/>
          </p:cNvSpPr>
          <p:nvPr/>
        </p:nvSpPr>
        <p:spPr bwMode="auto">
          <a:xfrm>
            <a:off x="0" y="3368585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5143" name="Rectangle 38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144" name="Rectangle 39"/>
          <p:cNvSpPr>
            <a:spLocks noChangeArrowheads="1"/>
          </p:cNvSpPr>
          <p:nvPr/>
        </p:nvSpPr>
        <p:spPr bwMode="auto">
          <a:xfrm>
            <a:off x="0" y="514016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5145" name="Rectangle 42"/>
          <p:cNvSpPr>
            <a:spLocks noChangeArrowheads="1"/>
          </p:cNvSpPr>
          <p:nvPr/>
        </p:nvSpPr>
        <p:spPr bwMode="auto">
          <a:xfrm>
            <a:off x="0" y="3412546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899747" y="786912"/>
            <a:ext cx="3382401" cy="4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2215"/>
              <a:t>Limit Kiri dan Limit Kanan</a:t>
            </a:r>
          </a:p>
        </p:txBody>
      </p:sp>
      <p:sp>
        <p:nvSpPr>
          <p:cNvPr id="24628" name="Line 52"/>
          <p:cNvSpPr>
            <a:spLocks noChangeShapeType="1"/>
          </p:cNvSpPr>
          <p:nvPr/>
        </p:nvSpPr>
        <p:spPr bwMode="auto">
          <a:xfrm>
            <a:off x="1125415" y="1781908"/>
            <a:ext cx="24618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2236177" y="1670539"/>
            <a:ext cx="29367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</a:t>
            </a:r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1485900" y="1670539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x</a:t>
            </a:r>
          </a:p>
        </p:txBody>
      </p:sp>
      <p:sp>
        <p:nvSpPr>
          <p:cNvPr id="24631" name="Line 55"/>
          <p:cNvSpPr>
            <a:spLocks noChangeShapeType="1"/>
          </p:cNvSpPr>
          <p:nvPr/>
        </p:nvSpPr>
        <p:spPr bwMode="auto">
          <a:xfrm>
            <a:off x="1699846" y="1887415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3974123" y="1323243"/>
            <a:ext cx="4821641" cy="9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x menuju c dari arah kiri (dari arah</a:t>
            </a:r>
          </a:p>
          <a:p>
            <a:r>
              <a:rPr lang="en-US" altLang="id-ID" sz="1846"/>
              <a:t>bilangan yang lebih kecil dari c, limit disebut</a:t>
            </a:r>
          </a:p>
          <a:p>
            <a:r>
              <a:rPr lang="en-US" altLang="id-ID" sz="1846"/>
              <a:t>limit kiri,</a:t>
            </a:r>
          </a:p>
        </p:txBody>
      </p:sp>
      <p:sp>
        <p:nvSpPr>
          <p:cNvPr id="5152" name="Rectangle 58"/>
          <p:cNvSpPr>
            <a:spLocks noChangeArrowheads="1"/>
          </p:cNvSpPr>
          <p:nvPr/>
        </p:nvSpPr>
        <p:spPr bwMode="auto">
          <a:xfrm>
            <a:off x="0" y="31001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4633" name="Object 57"/>
          <p:cNvGraphicFramePr>
            <a:graphicFrameLocks noChangeAspect="1"/>
          </p:cNvGraphicFramePr>
          <p:nvPr/>
        </p:nvGraphicFramePr>
        <p:xfrm>
          <a:off x="5064369" y="2416420"/>
          <a:ext cx="1055077" cy="48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596900" imgH="279400" progId="Equation.3">
                  <p:embed/>
                </p:oleObj>
              </mc:Choice>
              <mc:Fallback>
                <p:oleObj name="Equation" r:id="rId5" imgW="596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369" y="2416420"/>
                        <a:ext cx="1055077" cy="485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35" name="Text Box 59"/>
          <p:cNvSpPr txBox="1">
            <a:spLocks noChangeArrowheads="1"/>
          </p:cNvSpPr>
          <p:nvPr/>
        </p:nvSpPr>
        <p:spPr bwMode="auto">
          <a:xfrm>
            <a:off x="4009293" y="2935166"/>
            <a:ext cx="4934043" cy="94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x menuju c dari arah kanan (dari arah</a:t>
            </a:r>
          </a:p>
          <a:p>
            <a:r>
              <a:rPr lang="en-US" altLang="id-ID" sz="1846"/>
              <a:t>bilangan yang lebih besar dari c, limit disebut</a:t>
            </a:r>
          </a:p>
          <a:p>
            <a:r>
              <a:rPr lang="en-US" altLang="id-ID" sz="1846"/>
              <a:t>limit kanan, </a:t>
            </a:r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>
            <a:off x="1266092" y="3118338"/>
            <a:ext cx="24618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1688123" y="3006970"/>
            <a:ext cx="293670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</a:t>
            </a:r>
          </a:p>
        </p:txBody>
      </p:sp>
      <p:sp>
        <p:nvSpPr>
          <p:cNvPr id="24643" name="Text Box 67"/>
          <p:cNvSpPr txBox="1">
            <a:spLocks noChangeArrowheads="1"/>
          </p:cNvSpPr>
          <p:nvPr/>
        </p:nvSpPr>
        <p:spPr bwMode="auto">
          <a:xfrm>
            <a:off x="2452413" y="3027485"/>
            <a:ext cx="30168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x</a:t>
            </a:r>
          </a:p>
        </p:txBody>
      </p:sp>
      <p:sp>
        <p:nvSpPr>
          <p:cNvPr id="24644" name="Line 68"/>
          <p:cNvSpPr>
            <a:spLocks noChangeShapeType="1"/>
          </p:cNvSpPr>
          <p:nvPr/>
        </p:nvSpPr>
        <p:spPr bwMode="auto">
          <a:xfrm flipH="1">
            <a:off x="2321169" y="3232638"/>
            <a:ext cx="1406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24645" name="Object 69"/>
          <p:cNvGraphicFramePr>
            <a:graphicFrameLocks noChangeAspect="1"/>
          </p:cNvGraphicFramePr>
          <p:nvPr>
            <p:ph sz="quarter" idx="3"/>
          </p:nvPr>
        </p:nvGraphicFramePr>
        <p:xfrm>
          <a:off x="1477108" y="4976447"/>
          <a:ext cx="5627077" cy="50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3085920" imgH="279360" progId="Equation.3">
                  <p:embed/>
                </p:oleObj>
              </mc:Choice>
              <mc:Fallback>
                <p:oleObj name="Equation" r:id="rId7" imgW="3085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108" y="4976447"/>
                        <a:ext cx="5627077" cy="5084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48" name="Text Box 72"/>
          <p:cNvSpPr txBox="1">
            <a:spLocks noChangeArrowheads="1"/>
          </p:cNvSpPr>
          <p:nvPr/>
        </p:nvSpPr>
        <p:spPr bwMode="auto">
          <a:xfrm>
            <a:off x="914401" y="4488474"/>
            <a:ext cx="596086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Hubungan antara limit dengan limit sepihak(kiri/kanan)</a:t>
            </a:r>
          </a:p>
        </p:txBody>
      </p:sp>
      <p:sp>
        <p:nvSpPr>
          <p:cNvPr id="24649" name="Text Box 73"/>
          <p:cNvSpPr txBox="1">
            <a:spLocks noChangeArrowheads="1"/>
          </p:cNvSpPr>
          <p:nvPr/>
        </p:nvSpPr>
        <p:spPr bwMode="auto">
          <a:xfrm>
            <a:off x="4923693" y="2174631"/>
            <a:ext cx="80823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notasi</a:t>
            </a:r>
          </a:p>
        </p:txBody>
      </p:sp>
      <p:sp>
        <p:nvSpPr>
          <p:cNvPr id="24650" name="Text Box 74"/>
          <p:cNvSpPr txBox="1">
            <a:spLocks noChangeArrowheads="1"/>
          </p:cNvSpPr>
          <p:nvPr/>
        </p:nvSpPr>
        <p:spPr bwMode="auto">
          <a:xfrm>
            <a:off x="5049716" y="3780693"/>
            <a:ext cx="808235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notasi</a:t>
            </a:r>
          </a:p>
        </p:txBody>
      </p:sp>
      <p:sp>
        <p:nvSpPr>
          <p:cNvPr id="24651" name="Text Box 75"/>
          <p:cNvSpPr txBox="1">
            <a:spLocks noChangeArrowheads="1"/>
          </p:cNvSpPr>
          <p:nvPr/>
        </p:nvSpPr>
        <p:spPr bwMode="auto">
          <a:xfrm>
            <a:off x="1348155" y="5615354"/>
            <a:ext cx="65594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Jika </a:t>
            </a:r>
          </a:p>
        </p:txBody>
      </p:sp>
      <p:graphicFrame>
        <p:nvGraphicFramePr>
          <p:cNvPr id="24652" name="Object 76"/>
          <p:cNvGraphicFramePr>
            <a:graphicFrameLocks noChangeAspect="1"/>
          </p:cNvGraphicFramePr>
          <p:nvPr/>
        </p:nvGraphicFramePr>
        <p:xfrm>
          <a:off x="3259016" y="5596305"/>
          <a:ext cx="1289538" cy="505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9" imgW="711000" imgH="279360" progId="Equation.3">
                  <p:embed/>
                </p:oleObj>
              </mc:Choice>
              <mc:Fallback>
                <p:oleObj name="Equation" r:id="rId9" imgW="711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016" y="5596305"/>
                        <a:ext cx="1289538" cy="505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53" name="Object 77"/>
          <p:cNvGraphicFramePr>
            <a:graphicFrameLocks noChangeAspect="1"/>
          </p:cNvGraphicFramePr>
          <p:nvPr/>
        </p:nvGraphicFramePr>
        <p:xfrm>
          <a:off x="2086708" y="5609493"/>
          <a:ext cx="1055077" cy="485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1" imgW="596900" imgH="279400" progId="Equation.3">
                  <p:embed/>
                </p:oleObj>
              </mc:Choice>
              <mc:Fallback>
                <p:oleObj name="Equation" r:id="rId11" imgW="596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6708" y="5609493"/>
                        <a:ext cx="1055077" cy="485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54" name="Text Box 78"/>
          <p:cNvSpPr txBox="1">
            <a:spLocks noChangeArrowheads="1"/>
          </p:cNvSpPr>
          <p:nvPr/>
        </p:nvSpPr>
        <p:spPr bwMode="auto">
          <a:xfrm>
            <a:off x="4602774" y="5615354"/>
            <a:ext cx="28953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maka               tidak ada </a:t>
            </a:r>
          </a:p>
        </p:txBody>
      </p:sp>
      <p:graphicFrame>
        <p:nvGraphicFramePr>
          <p:cNvPr id="24655" name="Object 79"/>
          <p:cNvGraphicFramePr>
            <a:graphicFrameLocks noChangeAspect="1"/>
          </p:cNvGraphicFramePr>
          <p:nvPr/>
        </p:nvGraphicFramePr>
        <p:xfrm>
          <a:off x="5307623" y="5618285"/>
          <a:ext cx="984738" cy="48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2" imgW="558720" imgH="279360" progId="Equation.3">
                  <p:embed/>
                </p:oleObj>
              </mc:Choice>
              <mc:Fallback>
                <p:oleObj name="Equation" r:id="rId12" imgW="558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623" y="5618285"/>
                        <a:ext cx="984738" cy="4835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445464"/>
      </p:ext>
    </p:ext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7 -0.00093 L 0.04104 -0.0009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4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1484E-6 4.9711E-6 L -0.03847 4.9711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6" grpId="0"/>
      <p:bldP spid="24628" grpId="0" animBg="1"/>
      <p:bldP spid="24629" grpId="0"/>
      <p:bldP spid="24630" grpId="0"/>
      <p:bldP spid="24631" grpId="0" animBg="1"/>
      <p:bldP spid="24631" grpId="1" animBg="1"/>
      <p:bldP spid="24632" grpId="0"/>
      <p:bldP spid="24635" grpId="0"/>
      <p:bldP spid="24639" grpId="0" animBg="1"/>
      <p:bldP spid="24640" grpId="0"/>
      <p:bldP spid="24643" grpId="0"/>
      <p:bldP spid="24644" grpId="0" animBg="1"/>
      <p:bldP spid="24644" grpId="1" animBg="1"/>
      <p:bldP spid="24648" grpId="0"/>
      <p:bldP spid="24649" grpId="0"/>
      <p:bldP spid="24650" grpId="0"/>
      <p:bldP spid="24651" grpId="0"/>
      <p:bldP spid="246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45762FF7-006E-4BE0-910C-F8523D68ADF6}" type="slidenum">
              <a:rPr lang="en-US" altLang="id-ID" sz="1108">
                <a:latin typeface="Arial Black" panose="020B0A04020102020204" pitchFamily="34" charset="0"/>
              </a:rPr>
              <a:pPr/>
              <a:t>8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6152" name="Rectangle 16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53" name="Rectangle 18"/>
          <p:cNvSpPr>
            <a:spLocks noChangeArrowheads="1"/>
          </p:cNvSpPr>
          <p:nvPr/>
        </p:nvSpPr>
        <p:spPr bwMode="auto">
          <a:xfrm>
            <a:off x="0" y="317486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54" name="Rectangle 20"/>
          <p:cNvSpPr>
            <a:spLocks noChangeArrowheads="1"/>
          </p:cNvSpPr>
          <p:nvPr/>
        </p:nvSpPr>
        <p:spPr bwMode="auto">
          <a:xfrm>
            <a:off x="0" y="315728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55" name="Rectangle 22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56" name="Rectangle 24"/>
          <p:cNvSpPr>
            <a:spLocks noChangeArrowheads="1"/>
          </p:cNvSpPr>
          <p:nvPr/>
        </p:nvSpPr>
        <p:spPr bwMode="auto">
          <a:xfrm>
            <a:off x="0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57" name="Rectangle 28"/>
          <p:cNvSpPr>
            <a:spLocks noChangeArrowheads="1"/>
          </p:cNvSpPr>
          <p:nvPr/>
        </p:nvSpPr>
        <p:spPr bwMode="auto">
          <a:xfrm>
            <a:off x="4479635" y="3148490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endParaRPr lang="id-ID" altLang="id-ID" sz="1846"/>
          </a:p>
        </p:txBody>
      </p:sp>
      <p:sp>
        <p:nvSpPr>
          <p:cNvPr id="6158" name="Rectangle 32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59" name="Rectangle 40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60" name="Rectangle 41"/>
          <p:cNvSpPr>
            <a:spLocks noChangeArrowheads="1"/>
          </p:cNvSpPr>
          <p:nvPr/>
        </p:nvSpPr>
        <p:spPr bwMode="auto">
          <a:xfrm>
            <a:off x="0" y="443500"/>
            <a:ext cx="271228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292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61" name="Rectangle 43"/>
          <p:cNvSpPr>
            <a:spLocks noChangeArrowheads="1"/>
          </p:cNvSpPr>
          <p:nvPr/>
        </p:nvSpPr>
        <p:spPr bwMode="auto">
          <a:xfrm>
            <a:off x="4062046" y="3030154"/>
            <a:ext cx="22474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62" name="Rectangle 44"/>
          <p:cNvSpPr>
            <a:spLocks noChangeArrowheads="1"/>
          </p:cNvSpPr>
          <p:nvPr/>
        </p:nvSpPr>
        <p:spPr bwMode="auto">
          <a:xfrm>
            <a:off x="4062046" y="3538392"/>
            <a:ext cx="23115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292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63" name="Rectangle 47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64" name="Rectangle 48"/>
          <p:cNvSpPr>
            <a:spLocks noChangeArrowheads="1"/>
          </p:cNvSpPr>
          <p:nvPr/>
        </p:nvSpPr>
        <p:spPr bwMode="auto">
          <a:xfrm>
            <a:off x="0" y="531600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65" name="Rectangle 50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56369" name="Object 49"/>
          <p:cNvGraphicFramePr>
            <a:graphicFrameLocks noChangeAspect="1"/>
          </p:cNvGraphicFramePr>
          <p:nvPr/>
        </p:nvGraphicFramePr>
        <p:xfrm>
          <a:off x="2608385" y="1233854"/>
          <a:ext cx="2244969" cy="1194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384300" imgH="736600" progId="Equation.3">
                  <p:embed/>
                </p:oleObj>
              </mc:Choice>
              <mc:Fallback>
                <p:oleObj name="Equation" r:id="rId3" imgW="13843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385" y="1233854"/>
                        <a:ext cx="2244969" cy="1194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Rectangle 51"/>
          <p:cNvSpPr>
            <a:spLocks noChangeArrowheads="1"/>
          </p:cNvSpPr>
          <p:nvPr/>
        </p:nvSpPr>
        <p:spPr bwMode="auto">
          <a:xfrm>
            <a:off x="0" y="936046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67" name="Rectangle 53"/>
          <p:cNvSpPr>
            <a:spLocks noChangeArrowheads="1"/>
          </p:cNvSpPr>
          <p:nvPr/>
        </p:nvSpPr>
        <p:spPr bwMode="auto">
          <a:xfrm>
            <a:off x="0" y="2965317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56372" name="Object 52"/>
          <p:cNvGraphicFramePr>
            <a:graphicFrameLocks noChangeAspect="1"/>
          </p:cNvGraphicFramePr>
          <p:nvPr/>
        </p:nvGraphicFramePr>
        <p:xfrm>
          <a:off x="2457451" y="2570285"/>
          <a:ext cx="989134" cy="43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622080" imgH="279360" progId="Equation.3">
                  <p:embed/>
                </p:oleObj>
              </mc:Choice>
              <mc:Fallback>
                <p:oleObj name="Equation" r:id="rId5" imgW="6220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1" y="2570285"/>
                        <a:ext cx="989134" cy="4396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8" name="Rectangle 56"/>
          <p:cNvSpPr>
            <a:spLocks noChangeArrowheads="1"/>
          </p:cNvSpPr>
          <p:nvPr/>
        </p:nvSpPr>
        <p:spPr bwMode="auto">
          <a:xfrm>
            <a:off x="0" y="75578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69" name="Rectangle 57"/>
          <p:cNvSpPr>
            <a:spLocks noChangeArrowheads="1"/>
          </p:cNvSpPr>
          <p:nvPr/>
        </p:nvSpPr>
        <p:spPr bwMode="auto">
          <a:xfrm>
            <a:off x="0" y="549185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70" name="Rectangle 59"/>
          <p:cNvSpPr>
            <a:spLocks noChangeArrowheads="1"/>
          </p:cNvSpPr>
          <p:nvPr/>
        </p:nvSpPr>
        <p:spPr bwMode="auto">
          <a:xfrm>
            <a:off x="-7372" y="2966998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endParaRPr lang="id-ID" altLang="id-ID" sz="1662">
              <a:latin typeface="Arial" panose="020B0604020202020204" pitchFamily="34" charset="0"/>
            </a:endParaRPr>
          </a:p>
        </p:txBody>
      </p:sp>
      <p:sp>
        <p:nvSpPr>
          <p:cNvPr id="6171" name="Rectangle 60"/>
          <p:cNvSpPr>
            <a:spLocks noChangeArrowheads="1"/>
          </p:cNvSpPr>
          <p:nvPr/>
        </p:nvSpPr>
        <p:spPr bwMode="auto">
          <a:xfrm>
            <a:off x="157993" y="3460977"/>
            <a:ext cx="22474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72" name="Rectangle 62"/>
          <p:cNvSpPr>
            <a:spLocks noChangeArrowheads="1"/>
          </p:cNvSpPr>
          <p:nvPr/>
        </p:nvSpPr>
        <p:spPr bwMode="auto">
          <a:xfrm>
            <a:off x="-7372" y="2966998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endParaRPr lang="id-ID" altLang="id-ID" sz="1662">
              <a:latin typeface="Arial" panose="020B0604020202020204" pitchFamily="34" charset="0"/>
            </a:endParaRPr>
          </a:p>
        </p:txBody>
      </p:sp>
      <p:sp>
        <p:nvSpPr>
          <p:cNvPr id="6173" name="Rectangle 63"/>
          <p:cNvSpPr>
            <a:spLocks noChangeArrowheads="1"/>
          </p:cNvSpPr>
          <p:nvPr/>
        </p:nvSpPr>
        <p:spPr bwMode="auto">
          <a:xfrm>
            <a:off x="157993" y="3460977"/>
            <a:ext cx="224742" cy="26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just"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74" name="Rectangle 65"/>
          <p:cNvSpPr>
            <a:spLocks noChangeArrowheads="1"/>
          </p:cNvSpPr>
          <p:nvPr/>
        </p:nvSpPr>
        <p:spPr bwMode="auto">
          <a:xfrm>
            <a:off x="0" y="2886186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75" name="Rectangle 66"/>
          <p:cNvSpPr>
            <a:spLocks noChangeArrowheads="1"/>
          </p:cNvSpPr>
          <p:nvPr/>
        </p:nvSpPr>
        <p:spPr bwMode="auto">
          <a:xfrm>
            <a:off x="0" y="3482885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sp>
        <p:nvSpPr>
          <p:cNvPr id="6176" name="Rectangle 68"/>
          <p:cNvSpPr>
            <a:spLocks noChangeArrowheads="1"/>
          </p:cNvSpPr>
          <p:nvPr/>
        </p:nvSpPr>
        <p:spPr bwMode="auto">
          <a:xfrm>
            <a:off x="0" y="2886186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6177" name="Rectangle 69"/>
          <p:cNvSpPr>
            <a:spLocks noChangeArrowheads="1"/>
          </p:cNvSpPr>
          <p:nvPr/>
        </p:nvSpPr>
        <p:spPr bwMode="auto">
          <a:xfrm>
            <a:off x="0" y="3482885"/>
            <a:ext cx="274434" cy="305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id-ID" sz="1108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1385">
                <a:latin typeface="Arial" panose="020B0604020202020204" pitchFamily="34" charset="0"/>
              </a:rPr>
              <a:t> </a:t>
            </a:r>
            <a:endParaRPr lang="en-US" altLang="id-ID" sz="1662">
              <a:latin typeface="Arial" panose="020B0604020202020204" pitchFamily="34" charset="0"/>
            </a:endParaRPr>
          </a:p>
        </p:txBody>
      </p:sp>
      <p:graphicFrame>
        <p:nvGraphicFramePr>
          <p:cNvPr id="56397" name="Object 77"/>
          <p:cNvGraphicFramePr>
            <a:graphicFrameLocks noChangeAspect="1"/>
          </p:cNvGraphicFramePr>
          <p:nvPr>
            <p:ph sz="half" idx="1"/>
          </p:nvPr>
        </p:nvGraphicFramePr>
        <p:xfrm>
          <a:off x="2535116" y="3132993"/>
          <a:ext cx="911469" cy="436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7" imgW="583920" imgH="279360" progId="Equation.3">
                  <p:embed/>
                </p:oleObj>
              </mc:Choice>
              <mc:Fallback>
                <p:oleObj name="Equation" r:id="rId7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116" y="3132993"/>
                        <a:ext cx="911469" cy="436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Text Box 79"/>
          <p:cNvSpPr txBox="1">
            <a:spLocks noChangeArrowheads="1"/>
          </p:cNvSpPr>
          <p:nvPr/>
        </p:nvSpPr>
        <p:spPr bwMode="auto">
          <a:xfrm>
            <a:off x="611020" y="167640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endParaRPr lang="id-ID" altLang="id-ID" sz="1846"/>
          </a:p>
        </p:txBody>
      </p:sp>
      <p:sp>
        <p:nvSpPr>
          <p:cNvPr id="56400" name="Text Box 80"/>
          <p:cNvSpPr txBox="1">
            <a:spLocks noChangeArrowheads="1"/>
          </p:cNvSpPr>
          <p:nvPr/>
        </p:nvSpPr>
        <p:spPr bwMode="auto">
          <a:xfrm>
            <a:off x="638908" y="958362"/>
            <a:ext cx="205011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Contoh Diketahui </a:t>
            </a:r>
          </a:p>
        </p:txBody>
      </p:sp>
      <p:sp>
        <p:nvSpPr>
          <p:cNvPr id="56404" name="Text Box 84"/>
          <p:cNvSpPr txBox="1">
            <a:spLocks noChangeArrowheads="1"/>
          </p:cNvSpPr>
          <p:nvPr/>
        </p:nvSpPr>
        <p:spPr bwMode="auto">
          <a:xfrm>
            <a:off x="1370136" y="2555631"/>
            <a:ext cx="114371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a. Hitung</a:t>
            </a:r>
          </a:p>
        </p:txBody>
      </p:sp>
      <p:graphicFrame>
        <p:nvGraphicFramePr>
          <p:cNvPr id="56407" name="Object 87"/>
          <p:cNvGraphicFramePr>
            <a:graphicFrameLocks noChangeAspect="1"/>
          </p:cNvGraphicFramePr>
          <p:nvPr>
            <p:ph sz="half" idx="2"/>
          </p:nvPr>
        </p:nvGraphicFramePr>
        <p:xfrm>
          <a:off x="2461846" y="3625362"/>
          <a:ext cx="914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9" imgW="583920" imgH="279360" progId="Equation.3">
                  <p:embed/>
                </p:oleObj>
              </mc:Choice>
              <mc:Fallback>
                <p:oleObj name="Equation" r:id="rId9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846" y="3625362"/>
                        <a:ext cx="9144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11" name="Text Box 91"/>
          <p:cNvSpPr txBox="1">
            <a:spLocks noChangeArrowheads="1"/>
          </p:cNvSpPr>
          <p:nvPr/>
        </p:nvSpPr>
        <p:spPr bwMode="auto">
          <a:xfrm>
            <a:off x="1354016" y="4047393"/>
            <a:ext cx="276947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d. Gambarkan grafik f(x)</a:t>
            </a:r>
          </a:p>
        </p:txBody>
      </p:sp>
      <p:sp>
        <p:nvSpPr>
          <p:cNvPr id="56412" name="Text Box 92"/>
          <p:cNvSpPr txBox="1">
            <a:spLocks noChangeArrowheads="1"/>
          </p:cNvSpPr>
          <p:nvPr/>
        </p:nvSpPr>
        <p:spPr bwMode="auto">
          <a:xfrm>
            <a:off x="800101" y="4399085"/>
            <a:ext cx="83869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Jawab</a:t>
            </a:r>
          </a:p>
        </p:txBody>
      </p:sp>
      <p:sp>
        <p:nvSpPr>
          <p:cNvPr id="56413" name="Text Box 93"/>
          <p:cNvSpPr txBox="1">
            <a:spLocks noChangeArrowheads="1"/>
          </p:cNvSpPr>
          <p:nvPr/>
        </p:nvSpPr>
        <p:spPr bwMode="auto">
          <a:xfrm>
            <a:off x="1266093" y="4906108"/>
            <a:ext cx="6852389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id-ID" sz="1846"/>
              <a:t>Karena aturan fungsi berubah di x=0, maka perlu dicari limit</a:t>
            </a:r>
          </a:p>
          <a:p>
            <a:r>
              <a:rPr lang="en-US" altLang="id-ID" sz="1846"/>
              <a:t>    kiri dan limit kanan di x=0</a:t>
            </a:r>
          </a:p>
        </p:txBody>
      </p:sp>
      <p:sp>
        <p:nvSpPr>
          <p:cNvPr id="56414" name="Text Box 94"/>
          <p:cNvSpPr txBox="1">
            <a:spLocks noChangeArrowheads="1"/>
          </p:cNvSpPr>
          <p:nvPr/>
        </p:nvSpPr>
        <p:spPr bwMode="auto">
          <a:xfrm>
            <a:off x="1336431" y="3610708"/>
            <a:ext cx="120141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c.  Hitung</a:t>
            </a:r>
          </a:p>
        </p:txBody>
      </p:sp>
      <p:sp>
        <p:nvSpPr>
          <p:cNvPr id="56415" name="Text Box 95"/>
          <p:cNvSpPr txBox="1">
            <a:spLocks noChangeArrowheads="1"/>
          </p:cNvSpPr>
          <p:nvPr/>
        </p:nvSpPr>
        <p:spPr bwMode="auto">
          <a:xfrm>
            <a:off x="1364274" y="3132993"/>
            <a:ext cx="1221809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 Hitung </a:t>
            </a:r>
          </a:p>
        </p:txBody>
      </p:sp>
      <p:sp>
        <p:nvSpPr>
          <p:cNvPr id="56416" name="AutoShape 96"/>
          <p:cNvSpPr>
            <a:spLocks/>
          </p:cNvSpPr>
          <p:nvPr/>
        </p:nvSpPr>
        <p:spPr bwMode="auto">
          <a:xfrm>
            <a:off x="3587262" y="3089705"/>
            <a:ext cx="518818" cy="438267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56417" name="Text Box 97"/>
          <p:cNvSpPr txBox="1">
            <a:spLocks noChangeArrowheads="1"/>
          </p:cNvSpPr>
          <p:nvPr/>
        </p:nvSpPr>
        <p:spPr bwMode="auto">
          <a:xfrm>
            <a:off x="4219732" y="3096688"/>
            <a:ext cx="1037463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 dirty="0" err="1"/>
              <a:t>Jika</a:t>
            </a:r>
            <a:r>
              <a:rPr lang="en-US" altLang="id-ID" sz="1846" dirty="0"/>
              <a:t> </a:t>
            </a:r>
            <a:r>
              <a:rPr lang="en-US" altLang="id-ID" sz="1846" dirty="0" err="1"/>
              <a:t>ada</a:t>
            </a:r>
            <a:endParaRPr lang="en-US" altLang="id-ID" sz="1846" dirty="0"/>
          </a:p>
        </p:txBody>
      </p:sp>
      <p:sp>
        <p:nvSpPr>
          <p:cNvPr id="56418" name="Text Box 98"/>
          <p:cNvSpPr txBox="1">
            <a:spLocks noChangeArrowheads="1"/>
          </p:cNvSpPr>
          <p:nvPr/>
        </p:nvSpPr>
        <p:spPr bwMode="auto">
          <a:xfrm>
            <a:off x="1350460" y="1699847"/>
            <a:ext cx="386644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72629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5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5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00" grpId="0"/>
      <p:bldP spid="56404" grpId="0"/>
      <p:bldP spid="56411" grpId="0"/>
      <p:bldP spid="56412" grpId="0"/>
      <p:bldP spid="56413" grpId="0"/>
      <p:bldP spid="56414" grpId="0"/>
      <p:bldP spid="56415" grpId="0"/>
      <p:bldP spid="56416" grpId="0" animBg="1"/>
      <p:bldP spid="56417" grpId="0"/>
      <p:bldP spid="564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685817" indent="-263776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055103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477145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1899186" indent="-211021"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sz="1846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4921F784-21C5-48D5-A5FD-584B38C1DA7F}" type="slidenum">
              <a:rPr lang="en-US" altLang="id-ID" sz="1108">
                <a:latin typeface="Arial Black" panose="020B0A04020102020204" pitchFamily="34" charset="0"/>
              </a:rPr>
              <a:pPr/>
              <a:t>9</a:t>
            </a:fld>
            <a:endParaRPr lang="en-US" altLang="id-ID" sz="1108">
              <a:latin typeface="Arial Black" panose="020B0A04020102020204" pitchFamily="34" charset="0"/>
            </a:endParaRPr>
          </a:p>
        </p:txBody>
      </p:sp>
      <p:sp>
        <p:nvSpPr>
          <p:cNvPr id="7185" name="Rectangle 8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71" name="Object 7"/>
          <p:cNvGraphicFramePr>
            <a:graphicFrameLocks noChangeAspect="1"/>
          </p:cNvGraphicFramePr>
          <p:nvPr/>
        </p:nvGraphicFramePr>
        <p:xfrm>
          <a:off x="1125416" y="967154"/>
          <a:ext cx="984738" cy="452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596900" imgH="279400" progId="Equation.3">
                  <p:embed/>
                </p:oleObj>
              </mc:Choice>
              <mc:Fallback>
                <p:oleObj name="Equation" r:id="rId3" imgW="596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6" y="967154"/>
                        <a:ext cx="984738" cy="452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6" name="Rectangle 10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2171700" y="967154"/>
          <a:ext cx="1214804" cy="446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5" imgW="799920" imgH="291960" progId="Equation.3">
                  <p:embed/>
                </p:oleObj>
              </mc:Choice>
              <mc:Fallback>
                <p:oleObj name="Equation" r:id="rId5" imgW="7999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967154"/>
                        <a:ext cx="1214804" cy="4469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12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75" name="Object 11"/>
          <p:cNvGraphicFramePr>
            <a:graphicFrameLocks noChangeAspect="1"/>
          </p:cNvGraphicFramePr>
          <p:nvPr/>
        </p:nvGraphicFramePr>
        <p:xfrm>
          <a:off x="1125416" y="1529862"/>
          <a:ext cx="984738" cy="452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7" imgW="596900" imgH="279400" progId="Equation.3">
                  <p:embed/>
                </p:oleObj>
              </mc:Choice>
              <mc:Fallback>
                <p:oleObj name="Equation" r:id="rId7" imgW="5969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416" y="1529862"/>
                        <a:ext cx="984738" cy="452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Rectangle 14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77" name="Object 13"/>
          <p:cNvGraphicFramePr>
            <a:graphicFrameLocks noChangeAspect="1"/>
          </p:cNvGraphicFramePr>
          <p:nvPr/>
        </p:nvGraphicFramePr>
        <p:xfrm>
          <a:off x="2171700" y="1529862"/>
          <a:ext cx="1072662" cy="408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9" imgW="723600" imgH="279360" progId="Equation.3">
                  <p:embed/>
                </p:oleObj>
              </mc:Choice>
              <mc:Fallback>
                <p:oleObj name="Equation" r:id="rId9" imgW="7236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1529862"/>
                        <a:ext cx="1072662" cy="4088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79" name="AutoShape 15"/>
          <p:cNvSpPr>
            <a:spLocks/>
          </p:cNvSpPr>
          <p:nvPr/>
        </p:nvSpPr>
        <p:spPr bwMode="auto">
          <a:xfrm>
            <a:off x="3518389" y="1176978"/>
            <a:ext cx="518818" cy="427346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80" name="Object 16"/>
          <p:cNvGraphicFramePr>
            <a:graphicFrameLocks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07755502"/>
              </p:ext>
            </p:extLst>
          </p:nvPr>
        </p:nvGraphicFramePr>
        <p:xfrm>
          <a:off x="4140444" y="1176978"/>
          <a:ext cx="1125415" cy="392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1" imgW="799920" imgH="279360" progId="Equation.3">
                  <p:embed/>
                </p:oleObj>
              </mc:Choice>
              <mc:Fallback>
                <p:oleObj name="Equation" r:id="rId11" imgW="799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444" y="1176978"/>
                        <a:ext cx="1125415" cy="392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773723" y="2092570"/>
            <a:ext cx="6781408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b. Karena aturan fungsi berubah di x=1, maka perlu dicari limit</a:t>
            </a:r>
          </a:p>
          <a:p>
            <a:r>
              <a:rPr lang="en-US" altLang="id-ID" sz="1846"/>
              <a:t>    kiri dan limit kanan di x=1</a:t>
            </a:r>
          </a:p>
        </p:txBody>
      </p:sp>
      <p:sp>
        <p:nvSpPr>
          <p:cNvPr id="7191" name="Rectangle 20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83" name="Object 19"/>
          <p:cNvGraphicFramePr>
            <a:graphicFrameLocks noChangeAspect="1"/>
          </p:cNvGraphicFramePr>
          <p:nvPr/>
        </p:nvGraphicFramePr>
        <p:xfrm>
          <a:off x="1266093" y="2832589"/>
          <a:ext cx="984738" cy="468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3" imgW="583947" imgH="279279" progId="Equation.3">
                  <p:embed/>
                </p:oleObj>
              </mc:Choice>
              <mc:Fallback>
                <p:oleObj name="Equation" r:id="rId13" imgW="5839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93" y="2832589"/>
                        <a:ext cx="984738" cy="4689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Rectangle 22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85" name="Object 21"/>
          <p:cNvGraphicFramePr>
            <a:graphicFrameLocks noChangeAspect="1"/>
          </p:cNvGraphicFramePr>
          <p:nvPr/>
        </p:nvGraphicFramePr>
        <p:xfrm>
          <a:off x="2321169" y="2835520"/>
          <a:ext cx="1125415" cy="454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5" imgW="685800" imgH="279360" progId="Equation.3">
                  <p:embed/>
                </p:oleObj>
              </mc:Choice>
              <mc:Fallback>
                <p:oleObj name="Equation" r:id="rId15" imgW="685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169" y="2835520"/>
                        <a:ext cx="1125415" cy="454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Rectangle 24"/>
          <p:cNvSpPr>
            <a:spLocks noChangeArrowheads="1"/>
          </p:cNvSpPr>
          <p:nvPr/>
        </p:nvSpPr>
        <p:spPr bwMode="auto">
          <a:xfrm>
            <a:off x="0" y="3113321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87" name="Object 23"/>
          <p:cNvGraphicFramePr>
            <a:graphicFrameLocks noChangeAspect="1"/>
          </p:cNvGraphicFramePr>
          <p:nvPr/>
        </p:nvGraphicFramePr>
        <p:xfrm>
          <a:off x="1195754" y="3429001"/>
          <a:ext cx="955431" cy="454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7" imgW="583947" imgH="279279" progId="Equation.3">
                  <p:embed/>
                </p:oleObj>
              </mc:Choice>
              <mc:Fallback>
                <p:oleObj name="Equation" r:id="rId17" imgW="5839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754" y="3429001"/>
                        <a:ext cx="955431" cy="4542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0" y="3104529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089" name="Object 25"/>
          <p:cNvGraphicFramePr>
            <a:graphicFrameLocks noChangeAspect="1"/>
          </p:cNvGraphicFramePr>
          <p:nvPr/>
        </p:nvGraphicFramePr>
        <p:xfrm>
          <a:off x="2331428" y="3429001"/>
          <a:ext cx="1597269" cy="47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9" imgW="990360" imgH="291960" progId="Equation.3">
                  <p:embed/>
                </p:oleObj>
              </mc:Choice>
              <mc:Fallback>
                <p:oleObj name="Equation" r:id="rId19" imgW="9903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1428" y="3429001"/>
                        <a:ext cx="1597269" cy="477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91" name="Object 27"/>
          <p:cNvGraphicFramePr>
            <a:graphicFrameLocks noChangeAspect="1"/>
          </p:cNvGraphicFramePr>
          <p:nvPr/>
        </p:nvGraphicFramePr>
        <p:xfrm>
          <a:off x="5064369" y="3175490"/>
          <a:ext cx="1828800" cy="464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21" imgW="1269720" imgH="279360" progId="Equation.3">
                  <p:embed/>
                </p:oleObj>
              </mc:Choice>
              <mc:Fallback>
                <p:oleObj name="Equation" r:id="rId21" imgW="1269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369" y="3175490"/>
                        <a:ext cx="1828800" cy="464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96" name="Object 32"/>
          <p:cNvGraphicFramePr>
            <a:graphicFrameLocks noChangeAspect="1"/>
          </p:cNvGraphicFramePr>
          <p:nvPr/>
        </p:nvGraphicFramePr>
        <p:xfrm>
          <a:off x="7174523" y="3190143"/>
          <a:ext cx="914400" cy="44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23" imgW="558800" imgH="279400" progId="Equation.3">
                  <p:embed/>
                </p:oleObj>
              </mc:Choice>
              <mc:Fallback>
                <p:oleObj name="Equation" r:id="rId23" imgW="558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4523" y="3190143"/>
                        <a:ext cx="914400" cy="4498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98" name="Object 34"/>
          <p:cNvGraphicFramePr>
            <a:graphicFrameLocks noChangeAspect="1"/>
          </p:cNvGraphicFramePr>
          <p:nvPr>
            <p:ph sz="half" idx="2"/>
          </p:nvPr>
        </p:nvGraphicFramePr>
        <p:xfrm>
          <a:off x="1266093" y="4835769"/>
          <a:ext cx="984738" cy="470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25" imgW="583920" imgH="279360" progId="Equation.3">
                  <p:embed/>
                </p:oleObj>
              </mc:Choice>
              <mc:Fallback>
                <p:oleObj name="Equation" r:id="rId25" imgW="583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093" y="4835769"/>
                        <a:ext cx="984738" cy="4703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Rectangle 38"/>
          <p:cNvSpPr>
            <a:spLocks noChangeArrowheads="1"/>
          </p:cNvSpPr>
          <p:nvPr/>
        </p:nvSpPr>
        <p:spPr bwMode="auto">
          <a:xfrm>
            <a:off x="914400" y="3100132"/>
            <a:ext cx="184731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graphicFrame>
        <p:nvGraphicFramePr>
          <p:cNvPr id="216101" name="Object 37"/>
          <p:cNvGraphicFramePr>
            <a:graphicFrameLocks noChangeAspect="1"/>
          </p:cNvGraphicFramePr>
          <p:nvPr/>
        </p:nvGraphicFramePr>
        <p:xfrm>
          <a:off x="2391508" y="4810859"/>
          <a:ext cx="1648558" cy="51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27" imgW="977760" imgH="304560" progId="Equation.3">
                  <p:embed/>
                </p:oleObj>
              </mc:Choice>
              <mc:Fallback>
                <p:oleObj name="Equation" r:id="rId27" imgW="9777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1508" y="4810859"/>
                        <a:ext cx="1648558" cy="51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103" name="AutoShape 39"/>
          <p:cNvSpPr>
            <a:spLocks/>
          </p:cNvSpPr>
          <p:nvPr/>
        </p:nvSpPr>
        <p:spPr bwMode="auto">
          <a:xfrm>
            <a:off x="3938954" y="3144989"/>
            <a:ext cx="518818" cy="427346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endParaRPr lang="id-ID" altLang="id-ID" sz="1846"/>
          </a:p>
        </p:txBody>
      </p:sp>
      <p:sp>
        <p:nvSpPr>
          <p:cNvPr id="216106" name="Text Box 42"/>
          <p:cNvSpPr txBox="1">
            <a:spLocks noChangeArrowheads="1"/>
          </p:cNvSpPr>
          <p:nvPr/>
        </p:nvSpPr>
        <p:spPr bwMode="auto">
          <a:xfrm>
            <a:off x="4211639" y="3147647"/>
            <a:ext cx="983026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 dirty="0" err="1"/>
              <a:t>Karena</a:t>
            </a:r>
            <a:r>
              <a:rPr lang="en-US" altLang="id-ID" sz="1846" dirty="0"/>
              <a:t> </a:t>
            </a:r>
          </a:p>
        </p:txBody>
      </p:sp>
      <p:sp>
        <p:nvSpPr>
          <p:cNvPr id="216107" name="Text Box 43"/>
          <p:cNvSpPr txBox="1">
            <a:spLocks noChangeArrowheads="1"/>
          </p:cNvSpPr>
          <p:nvPr/>
        </p:nvSpPr>
        <p:spPr bwMode="auto">
          <a:xfrm>
            <a:off x="8003978" y="3153508"/>
            <a:ext cx="1207382" cy="376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algn="ctr"/>
            <a:r>
              <a:rPr lang="en-US" altLang="id-ID" sz="1846"/>
              <a:t>Tidak ada</a:t>
            </a:r>
          </a:p>
        </p:txBody>
      </p:sp>
      <p:sp>
        <p:nvSpPr>
          <p:cNvPr id="216108" name="Line 44"/>
          <p:cNvSpPr>
            <a:spLocks noChangeShapeType="1"/>
          </p:cNvSpPr>
          <p:nvPr/>
        </p:nvSpPr>
        <p:spPr bwMode="auto">
          <a:xfrm>
            <a:off x="6878516" y="3429000"/>
            <a:ext cx="2110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6109" name="Text Box 45"/>
          <p:cNvSpPr txBox="1">
            <a:spLocks noChangeArrowheads="1"/>
          </p:cNvSpPr>
          <p:nvPr/>
        </p:nvSpPr>
        <p:spPr bwMode="auto">
          <a:xfrm>
            <a:off x="817685" y="3977054"/>
            <a:ext cx="8320739" cy="6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r>
              <a:rPr lang="en-US" altLang="id-ID" sz="1846"/>
              <a:t>c. Karena aturan fungsi </a:t>
            </a:r>
            <a:r>
              <a:rPr lang="en-US" altLang="id-ID" sz="1846" b="1"/>
              <a:t>tidak berubah</a:t>
            </a:r>
            <a:r>
              <a:rPr lang="en-US" altLang="id-ID" sz="1846"/>
              <a:t> di x=2, maka </a:t>
            </a:r>
            <a:r>
              <a:rPr lang="en-US" altLang="id-ID" sz="1846" b="1"/>
              <a:t>tidak perlu</a:t>
            </a:r>
            <a:r>
              <a:rPr lang="en-US" altLang="id-ID" sz="1846"/>
              <a:t> dicari limit</a:t>
            </a:r>
          </a:p>
          <a:p>
            <a:r>
              <a:rPr lang="en-US" altLang="id-ID" sz="1846"/>
              <a:t>    kiri dan limit kanan di x=2</a:t>
            </a:r>
          </a:p>
        </p:txBody>
      </p:sp>
    </p:spTree>
    <p:extLst>
      <p:ext uri="{BB962C8B-B14F-4D97-AF65-F5344CB8AC3E}">
        <p14:creationId xmlns:p14="http://schemas.microsoft.com/office/powerpoint/2010/main" val="18033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6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1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6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1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1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1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1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1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1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1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1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1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1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1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1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1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1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79" grpId="0" animBg="1"/>
      <p:bldP spid="216082" grpId="0"/>
      <p:bldP spid="216103" grpId="0" animBg="1"/>
      <p:bldP spid="216106" grpId="0"/>
      <p:bldP spid="216107" grpId="0"/>
      <p:bldP spid="216108" grpId="0" animBg="1"/>
      <p:bldP spid="21610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5891</TotalTime>
  <Words>1576</Words>
  <Application>Microsoft Office PowerPoint</Application>
  <PresentationFormat>On-screen Show (4:3)</PresentationFormat>
  <Paragraphs>460</Paragraphs>
  <Slides>38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Arial Black</vt:lpstr>
      <vt:lpstr>Calibri</vt:lpstr>
      <vt:lpstr>Symbol</vt:lpstr>
      <vt:lpstr>Tahoma</vt:lpstr>
      <vt:lpstr>Times New Roman</vt:lpstr>
      <vt:lpstr>Tw Cen MT</vt:lpstr>
      <vt:lpstr>Wingdings</vt:lpstr>
      <vt:lpstr>Office Theme</vt:lpstr>
      <vt:lpstr>Microsoft Equation 3.0</vt:lpstr>
      <vt:lpstr>PowerPoint Presentation</vt:lpstr>
      <vt:lpstr>LIMIT DAN KEKONTINUAN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Kekontinuan pada interval </vt:lpstr>
      <vt:lpstr>PowerPoint Presentation</vt:lpstr>
      <vt:lpstr>PowerPoint Presentation</vt:lpstr>
      <vt:lpstr>Limit dan Kekontinuan Fungsi Komposisi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Danang Mursita</cp:lastModifiedBy>
  <cp:revision>323</cp:revision>
  <cp:lastPrinted>2014-01-10T03:14:24Z</cp:lastPrinted>
  <dcterms:created xsi:type="dcterms:W3CDTF">2013-10-05T06:22:28Z</dcterms:created>
  <dcterms:modified xsi:type="dcterms:W3CDTF">2015-09-07T02:58:35Z</dcterms:modified>
</cp:coreProperties>
</file>