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5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04" r:id="rId35"/>
  </p:sldIdLst>
  <p:sldSz cx="9144000" cy="6858000" type="screen4x3"/>
  <p:notesSz cx="7053263" cy="93091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7" d="100"/>
          <a:sy n="67" d="100"/>
        </p:scale>
        <p:origin x="14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72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96.wmf"/><Relationship Id="rId1" Type="http://schemas.openxmlformats.org/officeDocument/2006/relationships/image" Target="../media/image100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99.wmf"/><Relationship Id="rId7" Type="http://schemas.openxmlformats.org/officeDocument/2006/relationships/image" Target="../media/image117.wmf"/><Relationship Id="rId2" Type="http://schemas.openxmlformats.org/officeDocument/2006/relationships/image" Target="../media/image97.wmf"/><Relationship Id="rId1" Type="http://schemas.openxmlformats.org/officeDocument/2006/relationships/image" Target="../media/image113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10" Type="http://schemas.openxmlformats.org/officeDocument/2006/relationships/image" Target="../media/image120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99.wmf"/><Relationship Id="rId7" Type="http://schemas.openxmlformats.org/officeDocument/2006/relationships/image" Target="../media/image130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Relationship Id="rId9" Type="http://schemas.openxmlformats.org/officeDocument/2006/relationships/image" Target="../media/image13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13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D6C49D-D47B-4AC9-8B70-00DF5F652043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766063-46E3-478D-8F9B-260F47AF9636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28610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825" indent="-292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8400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3438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0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78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5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2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4AD8DE-73F4-4CF6-9626-2010F53E40E0}" type="slidenum">
              <a:rPr lang="id-ID" altLang="en-US">
                <a:latin typeface="Calibri" panose="020F0502020204030204" pitchFamily="34" charset="0"/>
              </a:rPr>
              <a:pPr/>
              <a:t>34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7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52D9-DAC5-4A4B-A523-48FDF674ED64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38DB-DBB8-4C27-99CE-41C548C482F3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55618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E12E-624F-44D2-A090-C311BF090EAB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4DB2-8155-4368-B8D6-357B34E9EBFB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69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556F-7BF3-4B73-8FC9-7866ACB26A70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053C-4731-4992-97B8-18EAEF50DB29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5914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 1114 Kalkulus 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85AF49-6DE8-4E0C-BC51-A0ABF0AA554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27033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7010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 1114 Kalkulus 1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F1DB39C-B4DF-4CF1-8279-11557BFD0C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3966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FE9C-D8D4-479A-A092-3A0542EAEAA5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59DE2-58BA-421D-87BF-47789551EAC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300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9BCF-B683-4576-BB83-884E9E68AA46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D4FEE-EEE9-483C-B93C-C31363F48B4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191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BAB2-AE96-41B5-B443-8D8796D45AD2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6F85-5E2F-46B9-BC5B-6D84F7C1A49F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11402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D2AF-683B-4E17-94B4-F7BE39F44108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A2CE-1FEF-4AD2-A2FD-ED03949A9A8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14715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4B125-1A1D-4BEB-AAA1-60A0BAEB4EAA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971B9-86BD-4594-864B-2A70C7CB5CED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346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8EE6-B75F-46EA-9A86-BA3E18E7B3BB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45F05-DEC6-4E3C-B69C-D184A9A82E0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35607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9127-B21E-4DC5-B036-A9C2EB8A74EB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B9DA-6434-49A6-B5F2-3EF4536DFA9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3789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3A60-AAE0-4AB1-9213-156F385CBDD3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6F1E-E558-4584-9EB5-5CCAE722C19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2102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512" y="188639"/>
            <a:ext cx="7776864" cy="71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id-ID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9512" y="1080881"/>
            <a:ext cx="8784976" cy="537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759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9"/>
          <p:cNvSpPr txBox="1">
            <a:spLocks noChangeArrowheads="1"/>
          </p:cNvSpPr>
          <p:nvPr userDrawn="1"/>
        </p:nvSpPr>
        <p:spPr bwMode="auto">
          <a:xfrm>
            <a:off x="1691680" y="6532254"/>
            <a:ext cx="4904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en-US" sz="1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 pitchFamily="34" charset="0"/>
              </a:rPr>
              <a:t>http://danangmursita.staff.telkomuniversity.ac.id/</a:t>
            </a:r>
            <a:endParaRPr lang="id-ID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2" name="Picture 2" descr="Logo Telkom University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372"/>
            <a:ext cx="8477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0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1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9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9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99.bin"/><Relationship Id="rId21" Type="http://schemas.openxmlformats.org/officeDocument/2006/relationships/oleObject" Target="../embeddings/oleObject108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5.wmf"/><Relationship Id="rId20" Type="http://schemas.openxmlformats.org/officeDocument/2006/relationships/image" Target="../media/image107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107.bin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4.wmf"/><Relationship Id="rId22" Type="http://schemas.openxmlformats.org/officeDocument/2006/relationships/image" Target="../media/image10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18.wmf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122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15.wmf"/><Relationship Id="rId1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7.wmf"/><Relationship Id="rId20" Type="http://schemas.openxmlformats.org/officeDocument/2006/relationships/image" Target="../media/image119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10" Type="http://schemas.openxmlformats.org/officeDocument/2006/relationships/image" Target="../media/image114.wmf"/><Relationship Id="rId19" Type="http://schemas.openxmlformats.org/officeDocument/2006/relationships/oleObject" Target="../embeddings/oleObject121.bin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16.wmf"/><Relationship Id="rId22" Type="http://schemas.openxmlformats.org/officeDocument/2006/relationships/image" Target="../media/image12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124.bin"/><Relationship Id="rId10" Type="http://schemas.openxmlformats.org/officeDocument/2006/relationships/image" Target="../media/image124.wmf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2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131.wmf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128.wmf"/><Relationship Id="rId17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0.wmf"/><Relationship Id="rId20" Type="http://schemas.openxmlformats.org/officeDocument/2006/relationships/image" Target="../media/image132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3.bin"/><Relationship Id="rId10" Type="http://schemas.openxmlformats.org/officeDocument/2006/relationships/image" Target="../media/image127.wmf"/><Relationship Id="rId19" Type="http://schemas.openxmlformats.org/officeDocument/2006/relationships/oleObject" Target="../embeddings/oleObject135.bin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34.wmf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3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13" Type="http://schemas.openxmlformats.org/officeDocument/2006/relationships/oleObject" Target="../embeddings/oleObject146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12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8.wmf"/><Relationship Id="rId11" Type="http://schemas.openxmlformats.org/officeDocument/2006/relationships/image" Target="../media/image140.wmf"/><Relationship Id="rId5" Type="http://schemas.openxmlformats.org/officeDocument/2006/relationships/oleObject" Target="../embeddings/oleObject141.bin"/><Relationship Id="rId10" Type="http://schemas.openxmlformats.org/officeDocument/2006/relationships/oleObject" Target="../embeddings/oleObject144.bin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14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48.bin"/><Relationship Id="rId4" Type="http://schemas.openxmlformats.org/officeDocument/2006/relationships/image" Target="../media/image14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13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4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45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0" Type="http://schemas.openxmlformats.org/officeDocument/2006/relationships/image" Target="../media/image147.wmf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4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475" y="2967335"/>
            <a:ext cx="7225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Sistem Bilangan Real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8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</a:t>
            </a:r>
            <a:br>
              <a:rPr lang="en-US" altLang="id-ID" sz="3400" smtClean="0"/>
            </a:br>
            <a:r>
              <a:rPr lang="en-US" altLang="id-ID" sz="3400" smtClean="0"/>
              <a:t>Tentukan Himpunan Penyelesaian</a:t>
            </a:r>
          </a:p>
        </p:txBody>
      </p:sp>
      <p:sp>
        <p:nvSpPr>
          <p:cNvPr id="61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1143000" y="1752600"/>
          <a:ext cx="274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3" imgW="1002865" imgH="177723" progId="Equation.3">
                  <p:embed/>
                </p:oleObj>
              </mc:Choice>
              <mc:Fallback>
                <p:oleObj name="Equation" r:id="rId3" imgW="1002865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2743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1028700" y="2438400"/>
          <a:ext cx="220821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5" imgW="838080" imgH="177480" progId="Equation.3">
                  <p:embed/>
                </p:oleObj>
              </mc:Choice>
              <mc:Fallback>
                <p:oleObj name="Equation" r:id="rId5" imgW="838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438400"/>
                        <a:ext cx="220821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1138238" y="3048000"/>
          <a:ext cx="19859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7" imgW="736560" imgH="177480" progId="Equation.3">
                  <p:embed/>
                </p:oleObj>
              </mc:Choice>
              <mc:Fallback>
                <p:oleObj name="Equation" r:id="rId7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3048000"/>
                        <a:ext cx="19859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900113" y="3621088"/>
          <a:ext cx="20859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9" imgW="761760" imgH="177480" progId="Equation.3">
                  <p:embed/>
                </p:oleObj>
              </mc:Choice>
              <mc:Fallback>
                <p:oleObj name="Equation" r:id="rId9" imgW="761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21088"/>
                        <a:ext cx="2085975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1001713" y="4267200"/>
          <a:ext cx="203517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11" imgW="711000" imgH="393480" progId="Equation.3">
                  <p:embed/>
                </p:oleObj>
              </mc:Choice>
              <mc:Fallback>
                <p:oleObj name="Equation" r:id="rId11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4267200"/>
                        <a:ext cx="2035175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4876800" y="1905000"/>
          <a:ext cx="182880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13" imgW="647640" imgH="431640" progId="Equation.3">
                  <p:embed/>
                </p:oleObj>
              </mc:Choice>
              <mc:Fallback>
                <p:oleObj name="Equation" r:id="rId13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1828800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33800" y="3505200"/>
            <a:ext cx="4191000" cy="1219200"/>
            <a:chOff x="2352" y="2208"/>
            <a:chExt cx="2640" cy="768"/>
          </a:xfrm>
        </p:grpSpPr>
        <p:grpSp>
          <p:nvGrpSpPr>
            <p:cNvPr id="6164" name="Group 15"/>
            <p:cNvGrpSpPr>
              <a:grpSpLocks/>
            </p:cNvGrpSpPr>
            <p:nvPr/>
          </p:nvGrpSpPr>
          <p:grpSpPr bwMode="auto">
            <a:xfrm>
              <a:off x="2352" y="2208"/>
              <a:ext cx="2640" cy="567"/>
              <a:chOff x="1620" y="10980"/>
              <a:chExt cx="4140" cy="795"/>
            </a:xfrm>
          </p:grpSpPr>
          <p:sp>
            <p:nvSpPr>
              <p:cNvPr id="6165" name="Line 16"/>
              <p:cNvSpPr>
                <a:spLocks noChangeShapeType="1"/>
              </p:cNvSpPr>
              <p:nvPr/>
            </p:nvSpPr>
            <p:spPr bwMode="auto">
              <a:xfrm>
                <a:off x="1620" y="11415"/>
                <a:ext cx="41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66" name="Text Box 17"/>
              <p:cNvSpPr txBox="1">
                <a:spLocks noChangeArrowheads="1"/>
              </p:cNvSpPr>
              <p:nvPr/>
            </p:nvSpPr>
            <p:spPr bwMode="auto">
              <a:xfrm>
                <a:off x="2700" y="11413"/>
                <a:ext cx="182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/>
              </a:p>
            </p:txBody>
          </p:sp>
          <p:sp>
            <p:nvSpPr>
              <p:cNvPr id="6167" name="Text Box 18"/>
              <p:cNvSpPr txBox="1">
                <a:spLocks noChangeArrowheads="1"/>
              </p:cNvSpPr>
              <p:nvPr/>
            </p:nvSpPr>
            <p:spPr bwMode="auto">
              <a:xfrm>
                <a:off x="3960" y="11415"/>
                <a:ext cx="36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400"/>
                  <a:t>2</a:t>
                </a:r>
              </a:p>
            </p:txBody>
          </p:sp>
          <p:sp>
            <p:nvSpPr>
              <p:cNvPr id="6168" name="Oval 19"/>
              <p:cNvSpPr>
                <a:spLocks noChangeArrowheads="1"/>
              </p:cNvSpPr>
              <p:nvPr/>
            </p:nvSpPr>
            <p:spPr bwMode="auto">
              <a:xfrm>
                <a:off x="2820" y="11310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id-ID" altLang="id-ID"/>
              </a:p>
            </p:txBody>
          </p:sp>
          <p:sp>
            <p:nvSpPr>
              <p:cNvPr id="6169" name="Oval 20"/>
              <p:cNvSpPr>
                <a:spLocks noChangeArrowheads="1"/>
              </p:cNvSpPr>
              <p:nvPr/>
            </p:nvSpPr>
            <p:spPr bwMode="auto">
              <a:xfrm>
                <a:off x="4080" y="113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id-ID" altLang="id-ID"/>
              </a:p>
            </p:txBody>
          </p:sp>
          <p:sp>
            <p:nvSpPr>
              <p:cNvPr id="6170" name="Line 21"/>
              <p:cNvSpPr>
                <a:spLocks noChangeShapeType="1"/>
              </p:cNvSpPr>
              <p:nvPr/>
            </p:nvSpPr>
            <p:spPr bwMode="auto">
              <a:xfrm>
                <a:off x="2910" y="1098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71" name="Line 22"/>
              <p:cNvSpPr>
                <a:spLocks noChangeShapeType="1"/>
              </p:cNvSpPr>
              <p:nvPr/>
            </p:nvSpPr>
            <p:spPr bwMode="auto">
              <a:xfrm>
                <a:off x="2910" y="10995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172" name="Line 23"/>
              <p:cNvSpPr>
                <a:spLocks noChangeShapeType="1"/>
              </p:cNvSpPr>
              <p:nvPr/>
            </p:nvSpPr>
            <p:spPr bwMode="auto">
              <a:xfrm>
                <a:off x="4155" y="1101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aphicFrame>
          <p:nvGraphicFramePr>
            <p:cNvPr id="6152" name="Object 24"/>
            <p:cNvGraphicFramePr>
              <a:graphicFrameLocks noChangeAspect="1"/>
            </p:cNvGraphicFramePr>
            <p:nvPr/>
          </p:nvGraphicFramePr>
          <p:xfrm>
            <a:off x="2868" y="2544"/>
            <a:ext cx="56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9" name="Equation" r:id="rId15" imgW="266400" imgH="203040" progId="Equation.3">
                    <p:embed/>
                  </p:oleObj>
                </mc:Choice>
                <mc:Fallback>
                  <p:oleObj name="Equation" r:id="rId15" imgW="266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8" y="2544"/>
                          <a:ext cx="566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191000" y="22240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Hp 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457200" y="1752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408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9" grpId="0"/>
      <p:bldP spid="778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</a:t>
            </a:r>
            <a:br>
              <a:rPr lang="en-US" altLang="id-ID" sz="3400" smtClean="0"/>
            </a:br>
            <a:r>
              <a:rPr lang="en-US" altLang="id-ID" sz="3400" smtClean="0"/>
              <a:t>Tentukan Himpunan Penyelesaian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65200" y="1676400"/>
          <a:ext cx="26416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3" imgW="977760" imgH="203040" progId="Equation.3">
                  <p:embed/>
                </p:oleObj>
              </mc:Choice>
              <mc:Fallback>
                <p:oleObj name="Equation" r:id="rId3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676400"/>
                        <a:ext cx="26416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104900" y="2362200"/>
          <a:ext cx="30464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5" imgW="1066680" imgH="215640" progId="Equation.3">
                  <p:embed/>
                </p:oleObj>
              </mc:Choice>
              <mc:Fallback>
                <p:oleObj name="Equation" r:id="rId5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362200"/>
                        <a:ext cx="3046413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62000" y="3062288"/>
            <a:ext cx="358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Titik Pemecah (TP) : 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152900" y="2819400"/>
          <a:ext cx="13335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Equation" r:id="rId7" imgW="495085" imgH="393529" progId="Equation.3">
                  <p:embed/>
                </p:oleObj>
              </mc:Choice>
              <mc:Fallback>
                <p:oleObj name="Equation" r:id="rId7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2819400"/>
                        <a:ext cx="13335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715000" y="30622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dan </a:t>
            </a: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6705600" y="2994025"/>
          <a:ext cx="1143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9" imgW="355138" imgH="177569" progId="Equation.3">
                  <p:embed/>
                </p:oleObj>
              </mc:Choice>
              <mc:Fallback>
                <p:oleObj name="Equation" r:id="rId9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994025"/>
                        <a:ext cx="1143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3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7184" name="Rectangle 3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219200" y="4656138"/>
            <a:ext cx="487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2490788" y="46561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975100" y="4656138"/>
            <a:ext cx="42386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3</a:t>
            </a:r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2632075" y="4525963"/>
            <a:ext cx="212725" cy="2238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4116388" y="4545013"/>
            <a:ext cx="212725" cy="2238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738438" y="4114800"/>
            <a:ext cx="0" cy="449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738438" y="4133850"/>
            <a:ext cx="1484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4205288" y="4152900"/>
            <a:ext cx="0" cy="447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643063" y="4114800"/>
            <a:ext cx="8477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611688" y="4114800"/>
            <a:ext cx="8477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3127375" y="4114800"/>
            <a:ext cx="8477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--</a:t>
            </a:r>
          </a:p>
        </p:txBody>
      </p:sp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2286000" y="4800600"/>
          <a:ext cx="8382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Equation" r:id="rId11" imgW="279279" imgH="203112" progId="Equation.3">
                  <p:embed/>
                </p:oleObj>
              </mc:Choice>
              <mc:Fallback>
                <p:oleObj name="Equation" r:id="rId11" imgW="27927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83820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81000" y="173355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/>
              <a:t>3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893763" y="5576888"/>
            <a:ext cx="1044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Hp = </a:t>
            </a:r>
          </a:p>
        </p:txBody>
      </p:sp>
      <p:graphicFrame>
        <p:nvGraphicFramePr>
          <p:cNvPr id="18468" name="Object 36"/>
          <p:cNvGraphicFramePr>
            <a:graphicFrameLocks noChangeAspect="1"/>
          </p:cNvGraphicFramePr>
          <p:nvPr>
            <p:ph idx="1"/>
          </p:nvPr>
        </p:nvGraphicFramePr>
        <p:xfrm>
          <a:off x="1828800" y="5410200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13" imgW="533169" imgH="431613" progId="Equation.3">
                  <p:embed/>
                </p:oleObj>
              </mc:Choice>
              <mc:Fallback>
                <p:oleObj name="Equation" r:id="rId13" imgW="53316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410200"/>
                        <a:ext cx="1066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4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3" grpId="0"/>
      <p:bldP spid="18450" grpId="0" animBg="1"/>
      <p:bldP spid="18452" grpId="0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/>
      <p:bldP spid="18459" grpId="0"/>
      <p:bldP spid="18460" grpId="0"/>
      <p:bldP spid="18466" grpId="0"/>
      <p:bldP spid="184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</a:t>
            </a:r>
            <a:br>
              <a:rPr lang="en-US" altLang="id-ID" sz="3400" smtClean="0"/>
            </a:br>
            <a:r>
              <a:rPr lang="en-US" altLang="id-ID" sz="3400" smtClean="0"/>
              <a:t>Tentukan Himpunan Penyelesaian</a:t>
            </a:r>
          </a:p>
        </p:txBody>
      </p:sp>
      <p:sp>
        <p:nvSpPr>
          <p:cNvPr id="8208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8209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990600" y="1601788"/>
          <a:ext cx="37338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Equation" r:id="rId3" imgW="1485255" imgH="177723" progId="Equation.3">
                  <p:embed/>
                </p:oleObj>
              </mc:Choice>
              <mc:Fallback>
                <p:oleObj name="Equation" r:id="rId3" imgW="1485255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1788"/>
                        <a:ext cx="373380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270000" y="2209800"/>
          <a:ext cx="2260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5" imgW="927000" imgH="177480" progId="Equation.3">
                  <p:embed/>
                </p:oleObj>
              </mc:Choice>
              <mc:Fallback>
                <p:oleObj name="Equation" r:id="rId5" imgW="927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2209800"/>
                        <a:ext cx="2260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953000" y="2209800"/>
          <a:ext cx="23622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7" imgW="952087" imgH="177723" progId="Equation.3">
                  <p:embed/>
                </p:oleObj>
              </mc:Choice>
              <mc:Fallback>
                <p:oleObj name="Equation" r:id="rId7" imgW="95208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9800"/>
                        <a:ext cx="23622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962400" y="21336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dan 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1381125" y="2743200"/>
          <a:ext cx="24193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9" imgW="927000" imgH="177480" progId="Equation.3">
                  <p:embed/>
                </p:oleObj>
              </mc:Choice>
              <mc:Fallback>
                <p:oleObj name="Equation" r:id="rId9" imgW="927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743200"/>
                        <a:ext cx="24193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14800" y="27432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dan </a:t>
            </a: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876800" y="2743200"/>
          <a:ext cx="3124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11" imgW="1142504" imgH="177723" progId="Equation.3">
                  <p:embed/>
                </p:oleObj>
              </mc:Choice>
              <mc:Fallback>
                <p:oleObj name="Equation" r:id="rId11" imgW="1142504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3124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57200" y="16002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/>
              <a:t>4</a:t>
            </a:r>
          </a:p>
        </p:txBody>
      </p:sp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1325563" y="3492500"/>
          <a:ext cx="11588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13" imgW="482400" imgH="177480" progId="Equation.3">
                  <p:embed/>
                </p:oleObj>
              </mc:Choice>
              <mc:Fallback>
                <p:oleObj name="Equation" r:id="rId13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3492500"/>
                        <a:ext cx="11588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4038600" y="3492500"/>
          <a:ext cx="1524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15" imgW="609336" imgH="177723" progId="Equation.3">
                  <p:embed/>
                </p:oleObj>
              </mc:Choice>
              <mc:Fallback>
                <p:oleObj name="Equation" r:id="rId15" imgW="60933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492500"/>
                        <a:ext cx="15240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971800" y="34163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dan </a:t>
            </a:r>
          </a:p>
        </p:txBody>
      </p:sp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1333500" y="4038600"/>
          <a:ext cx="1066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17" imgW="431640" imgH="393480" progId="Equation.3">
                  <p:embed/>
                </p:oleObj>
              </mc:Choice>
              <mc:Fallback>
                <p:oleObj name="Equation" r:id="rId17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038600"/>
                        <a:ext cx="1066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4267200" y="4306888"/>
          <a:ext cx="11430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19" imgW="494870" imgH="177646" progId="Equation.3">
                  <p:embed/>
                </p:oleObj>
              </mc:Choice>
              <mc:Fallback>
                <p:oleObj name="Equation" r:id="rId19" imgW="4948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306888"/>
                        <a:ext cx="114300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971800" y="42672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dan </a:t>
            </a:r>
          </a:p>
        </p:txBody>
      </p:sp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1320800" y="4953000"/>
          <a:ext cx="10160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21" imgW="431640" imgH="393480" progId="Equation.3">
                  <p:embed/>
                </p:oleObj>
              </mc:Choice>
              <mc:Fallback>
                <p:oleObj name="Equation" r:id="rId21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953000"/>
                        <a:ext cx="10160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2971800" y="51054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dan </a:t>
            </a:r>
          </a:p>
        </p:txBody>
      </p:sp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4267200" y="5105400"/>
          <a:ext cx="9144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23" imgW="355138" imgH="177569" progId="Equation.3">
                  <p:embed/>
                </p:oleObj>
              </mc:Choice>
              <mc:Fallback>
                <p:oleObj name="Equation" r:id="rId23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105400"/>
                        <a:ext cx="9144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9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2" grpId="0"/>
      <p:bldP spid="19475" grpId="0"/>
      <p:bldP spid="19478" grpId="0"/>
      <p:bldP spid="19481" grpId="0"/>
      <p:bldP spid="194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" y="1752600"/>
            <a:ext cx="1044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Hp = 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ph idx="1"/>
          </p:nvPr>
        </p:nvGraphicFramePr>
        <p:xfrm>
          <a:off x="1714500" y="1484313"/>
          <a:ext cx="27416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Equation" r:id="rId3" imgW="1104840" imgH="431640" progId="Equation.3">
                  <p:embed/>
                </p:oleObj>
              </mc:Choice>
              <mc:Fallback>
                <p:oleObj name="Equation" r:id="rId3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484313"/>
                        <a:ext cx="2741613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3686175" y="3863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1600200" y="3751263"/>
            <a:ext cx="533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895600" y="3811588"/>
            <a:ext cx="4635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0</a:t>
            </a: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3919538" y="3656013"/>
            <a:ext cx="231775" cy="2270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2992438" y="3636963"/>
            <a:ext cx="231775" cy="2270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016375" y="3200400"/>
            <a:ext cx="0" cy="455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392363" y="3219450"/>
            <a:ext cx="162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087688" y="2971800"/>
            <a:ext cx="0" cy="684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3087688" y="2971800"/>
            <a:ext cx="2551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3810000" y="3886200"/>
          <a:ext cx="6524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Equation" r:id="rId5" imgW="190417" imgH="203112" progId="Equation.3">
                  <p:embed/>
                </p:oleObj>
              </mc:Choice>
              <mc:Fallback>
                <p:oleObj name="Equation" r:id="rId5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86200"/>
                        <a:ext cx="6524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85800" y="4495800"/>
            <a:ext cx="6799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Dari gambar tersebut dapat disimpulkan : 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62000" y="5348288"/>
            <a:ext cx="106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Hp = </a:t>
            </a:r>
          </a:p>
        </p:txBody>
      </p:sp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1905000" y="5064125"/>
          <a:ext cx="1230313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tion" r:id="rId7" imgW="469800" imgH="431640" progId="Equation.3">
                  <p:embed/>
                </p:oleObj>
              </mc:Choice>
              <mc:Fallback>
                <p:oleObj name="Equation" r:id="rId7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064125"/>
                        <a:ext cx="1230313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76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40" grpId="0" animBg="1"/>
      <p:bldP spid="22541" grpId="0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51" grpId="0"/>
      <p:bldP spid="225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</a:t>
            </a:r>
            <a:br>
              <a:rPr lang="en-US" altLang="id-ID" sz="3400" smtClean="0"/>
            </a:br>
            <a:r>
              <a:rPr lang="en-US" altLang="id-ID" sz="3400" smtClean="0"/>
              <a:t>Tentukan Himpunan Penyelesaian</a:t>
            </a:r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066800" y="1447800"/>
          <a:ext cx="2057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3" imgW="863225" imgH="393529" progId="Equation.3">
                  <p:embed/>
                </p:oleObj>
              </mc:Choice>
              <mc:Fallback>
                <p:oleObj name="Equation" r:id="rId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20574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047750" y="2362200"/>
          <a:ext cx="247491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362200"/>
                        <a:ext cx="2474913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039813" y="3429000"/>
          <a:ext cx="302418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7" imgW="1307880" imgH="419040" progId="Equation.3">
                  <p:embed/>
                </p:oleObj>
              </mc:Choice>
              <mc:Fallback>
                <p:oleObj name="Equation" r:id="rId7" imgW="1307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3429000"/>
                        <a:ext cx="3024187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57200" y="16906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/>
              <a:t>5.</a:t>
            </a:r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>
            <p:ph idx="1"/>
          </p:nvPr>
        </p:nvGraphicFramePr>
        <p:xfrm>
          <a:off x="1108075" y="4533900"/>
          <a:ext cx="24288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9" imgW="1066680" imgH="419040" progId="Equation.3">
                  <p:embed/>
                </p:oleObj>
              </mc:Choice>
              <mc:Fallback>
                <p:oleObj name="Equation" r:id="rId9" imgW="1066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533900"/>
                        <a:ext cx="242887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762000" y="5745163"/>
            <a:ext cx="126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TP : -1, </a:t>
            </a:r>
            <a:endParaRPr lang="en-US" altLang="id-ID" sz="2400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981200" y="5486400"/>
          <a:ext cx="600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11" imgW="253890" imgH="393529" progId="Equation.3">
                  <p:embed/>
                </p:oleObj>
              </mc:Choice>
              <mc:Fallback>
                <p:oleObj name="Equation" r:id="rId11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86400"/>
                        <a:ext cx="6000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67000" y="568325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3</a:t>
            </a:r>
            <a:endParaRPr lang="en-US" altLang="id-ID" sz="2400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572000" y="2713038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7275513" y="2713038"/>
            <a:ext cx="338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3</a:t>
            </a:r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5360988" y="2606675"/>
            <a:ext cx="168275" cy="182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7388225" y="2620963"/>
            <a:ext cx="168275" cy="1825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5430838" y="2270125"/>
            <a:ext cx="0" cy="366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472363" y="2301875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529263" y="2209800"/>
            <a:ext cx="676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556500" y="2209800"/>
            <a:ext cx="676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543675" y="2209800"/>
            <a:ext cx="674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--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191125" y="2759075"/>
            <a:ext cx="508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-1</a:t>
            </a: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5867400" y="27447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6078538" y="2620963"/>
            <a:ext cx="168275" cy="1825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852988" y="2209800"/>
            <a:ext cx="508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--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6162675" y="2286000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H="1">
            <a:off x="4586288" y="2255838"/>
            <a:ext cx="844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6148388" y="2270125"/>
            <a:ext cx="1352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24610" name="Object 34"/>
          <p:cNvGraphicFramePr>
            <a:graphicFrameLocks noChangeAspect="1"/>
          </p:cNvGraphicFramePr>
          <p:nvPr/>
        </p:nvGraphicFramePr>
        <p:xfrm>
          <a:off x="5867400" y="28194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13" imgW="203024" imgH="203024" progId="Equation.3">
                  <p:embed/>
                </p:oleObj>
              </mc:Choice>
              <mc:Fallback>
                <p:oleObj name="Equation" r:id="rId13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819400"/>
                        <a:ext cx="60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4543425" y="3519488"/>
            <a:ext cx="1044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Hp = </a:t>
            </a:r>
          </a:p>
        </p:txBody>
      </p:sp>
      <p:graphicFrame>
        <p:nvGraphicFramePr>
          <p:cNvPr id="24612" name="Object 36"/>
          <p:cNvGraphicFramePr>
            <a:graphicFrameLocks noChangeAspect="1"/>
          </p:cNvGraphicFramePr>
          <p:nvPr/>
        </p:nvGraphicFramePr>
        <p:xfrm>
          <a:off x="5581650" y="3290888"/>
          <a:ext cx="2859088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15" imgW="1168200" imgH="431640" progId="Equation.3">
                  <p:embed/>
                </p:oleObj>
              </mc:Choice>
              <mc:Fallback>
                <p:oleObj name="Equation" r:id="rId15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3290888"/>
                        <a:ext cx="2859088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7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9" grpId="0"/>
      <p:bldP spid="24591" grpId="0"/>
      <p:bldP spid="24594" grpId="0" animBg="1"/>
      <p:bldP spid="24595" grpId="0"/>
      <p:bldP spid="24596" grpId="0" animBg="1"/>
      <p:bldP spid="24597" grpId="0" animBg="1"/>
      <p:bldP spid="24598" grpId="0" animBg="1"/>
      <p:bldP spid="24599" grpId="0" animBg="1"/>
      <p:bldP spid="24600" grpId="0"/>
      <p:bldP spid="24601" grpId="0"/>
      <p:bldP spid="24602" grpId="0"/>
      <p:bldP spid="24603" grpId="0"/>
      <p:bldP spid="24605" grpId="0" animBg="1"/>
      <p:bldP spid="24606" grpId="0"/>
      <p:bldP spid="24607" grpId="0" animBg="1"/>
      <p:bldP spid="24608" grpId="0" animBg="1"/>
      <p:bldP spid="24609" grpId="0" animBg="1"/>
      <p:bldP spid="246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</a:t>
            </a:r>
            <a:br>
              <a:rPr lang="en-US" altLang="id-ID" sz="3400" smtClean="0"/>
            </a:br>
            <a:r>
              <a:rPr lang="en-US" altLang="id-ID" sz="3400" smtClean="0"/>
              <a:t>Tentukan Himpunan Penyelesaian</a:t>
            </a:r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90600" y="1600200"/>
          <a:ext cx="1981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850531" imgH="393529" progId="Equation.3">
                  <p:embed/>
                </p:oleObj>
              </mc:Choice>
              <mc:Fallback>
                <p:oleObj name="Equation" r:id="rId3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19812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808038" y="2667000"/>
          <a:ext cx="23463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5" imgW="1028520" imgH="393480" progId="Equation.3">
                  <p:embed/>
                </p:oleObj>
              </mc:Choice>
              <mc:Fallback>
                <p:oleObj name="Equation" r:id="rId5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2667000"/>
                        <a:ext cx="23463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22325" y="3733800"/>
          <a:ext cx="36877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7" imgW="1612800" imgH="419040" progId="Equation.3">
                  <p:embed/>
                </p:oleObj>
              </mc:Choice>
              <mc:Fallback>
                <p:oleObj name="Equation" r:id="rId7" imgW="1612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733800"/>
                        <a:ext cx="3687763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790575" y="4648200"/>
          <a:ext cx="22272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9" imgW="1041120" imgH="444240" progId="Equation.3">
                  <p:embed/>
                </p:oleObj>
              </mc:Choice>
              <mc:Fallback>
                <p:oleObj name="Equation" r:id="rId9" imgW="1041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4648200"/>
                        <a:ext cx="2227263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57200" y="169068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3311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" y="1643063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>
                <a:cs typeface="Times New Roman" panose="02020603050405020304" pitchFamily="18" charset="0"/>
              </a:rPr>
              <a:t>Untuk pembilang </a:t>
            </a:r>
            <a:endParaRPr lang="en-US" altLang="id-ID" sz="280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429000" y="1676400"/>
          <a:ext cx="1905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3" imgW="799753" imgH="203112" progId="Equation.3">
                  <p:embed/>
                </p:oleObj>
              </mc:Choice>
              <mc:Fallback>
                <p:oleObj name="Equation" r:id="rId3" imgW="79975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1905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486400" y="16764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mempunyai nilai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57200" y="2209800"/>
            <a:ext cx="746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Diskriminan (D) &lt; 0, sehingga nilainya selalu positif, Jadi TP : 2,-3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" y="32004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Pembilang tidak menghasilkan titik pemecah.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752600" y="4518025"/>
            <a:ext cx="464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965450" y="4518025"/>
            <a:ext cx="5476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-3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379913" y="4518025"/>
            <a:ext cx="40481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2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3100388" y="4402138"/>
            <a:ext cx="201612" cy="198437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514850" y="4418013"/>
            <a:ext cx="201613" cy="198437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200400" y="4038600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581525" y="4054475"/>
            <a:ext cx="1414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598988" y="4071938"/>
            <a:ext cx="0" cy="395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157413" y="4038600"/>
            <a:ext cx="808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--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571875" y="4038600"/>
            <a:ext cx="808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784725" y="4038600"/>
            <a:ext cx="808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--</a:t>
            </a: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1785938" y="4038600"/>
            <a:ext cx="1414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310" name="Rectangle 2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1801813" y="5257800"/>
          <a:ext cx="22621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5" imgW="927000" imgH="215640" progId="Equation.3">
                  <p:embed/>
                </p:oleObj>
              </mc:Choice>
              <mc:Fallback>
                <p:oleObj name="Equation" r:id="rId5" imgW="927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5257800"/>
                        <a:ext cx="226218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685800" y="5257800"/>
            <a:ext cx="1044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Hp = </a:t>
            </a:r>
          </a:p>
        </p:txBody>
      </p:sp>
    </p:spTree>
    <p:extLst>
      <p:ext uri="{BB962C8B-B14F-4D97-AF65-F5344CB8AC3E}">
        <p14:creationId xmlns:p14="http://schemas.microsoft.com/office/powerpoint/2010/main" val="161551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5" grpId="0"/>
      <p:bldP spid="27656" grpId="0"/>
      <p:bldP spid="27657" grpId="0"/>
      <p:bldP spid="27659" grpId="0" animBg="1"/>
      <p:bldP spid="27660" grpId="0"/>
      <p:bldP spid="27661" grpId="0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/>
      <p:bldP spid="27668" grpId="0"/>
      <p:bldP spid="27669" grpId="0"/>
      <p:bldP spid="27670" grpId="0" animBg="1"/>
      <p:bldP spid="276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b="1" smtClean="0"/>
              <a:t>Pertidaksamaan nilai mutlak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id-ID" smtClean="0"/>
              <a:t>Nilai mutlak </a:t>
            </a:r>
            <a:r>
              <a:rPr lang="en-US" altLang="id-ID" i="1" smtClean="0">
                <a:latin typeface="Times New Roman" panose="02020603050405020304" pitchFamily="18" charset="0"/>
              </a:rPr>
              <a:t>x</a:t>
            </a:r>
            <a:r>
              <a:rPr lang="en-US" altLang="id-ID" smtClean="0"/>
              <a:t> (|</a:t>
            </a:r>
            <a:r>
              <a:rPr lang="en-US" altLang="id-ID" i="1" smtClean="0">
                <a:latin typeface="Times New Roman" panose="02020603050405020304" pitchFamily="18" charset="0"/>
              </a:rPr>
              <a:t>x</a:t>
            </a:r>
            <a:r>
              <a:rPr lang="en-US" altLang="id-ID" smtClean="0"/>
              <a:t>|) didefinisikan sebagai jarak </a:t>
            </a:r>
            <a:r>
              <a:rPr lang="en-US" altLang="id-ID" i="1" smtClean="0">
                <a:latin typeface="Times New Roman" panose="02020603050405020304" pitchFamily="18" charset="0"/>
              </a:rPr>
              <a:t>x</a:t>
            </a:r>
            <a:r>
              <a:rPr lang="en-US" altLang="id-ID" smtClean="0"/>
              <a:t> dari titik pusat pada garis bilangan, sehingga jarak selalu bernilai positif.</a:t>
            </a:r>
          </a:p>
          <a:p>
            <a:pPr eaLnBrk="1" hangingPunct="1"/>
            <a:r>
              <a:rPr lang="en-US" altLang="id-ID" smtClean="0"/>
              <a:t>Definisi nilai mutlak : 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981200" y="4038600"/>
          <a:ext cx="30480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3" imgW="1117600" imgH="457200" progId="Equation.3">
                  <p:embed/>
                </p:oleObj>
              </mc:Choice>
              <mc:Fallback>
                <p:oleObj name="Equation" r:id="rId3" imgW="1117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3048000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9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b="1" smtClean="0"/>
              <a:t>Pertidaksamaan nilai mutlak</a:t>
            </a:r>
            <a:endParaRPr lang="en-US" altLang="id-ID" sz="3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z="2400" smtClean="0"/>
              <a:t>Sifat-sifat nilai mutlak:</a:t>
            </a:r>
          </a:p>
        </p:txBody>
      </p:sp>
      <p:graphicFrame>
        <p:nvGraphicFramePr>
          <p:cNvPr id="29713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4191000"/>
          <a:ext cx="11430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3" imgW="507960" imgH="469800" progId="Equation.3">
                  <p:embed/>
                </p:oleObj>
              </mc:Choice>
              <mc:Fallback>
                <p:oleObj name="Equation" r:id="rId3" imgW="507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11430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066800" y="1981200"/>
          <a:ext cx="1295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5" imgW="596900" imgH="292100" progId="Equation.3">
                  <p:embed/>
                </p:oleObj>
              </mc:Choice>
              <mc:Fallback>
                <p:oleObj name="Equation" r:id="rId5" imgW="596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1295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055688" y="2514600"/>
          <a:ext cx="44307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7" imgW="1854000" imgH="253800" progId="Equation.3">
                  <p:embed/>
                </p:oleObj>
              </mc:Choice>
              <mc:Fallback>
                <p:oleObj name="Equation" r:id="rId7" imgW="1854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2514600"/>
                        <a:ext cx="443071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066800" y="3048000"/>
          <a:ext cx="34432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9" imgW="1562040" imgH="253800" progId="Equation.3">
                  <p:embed/>
                </p:oleObj>
              </mc:Choice>
              <mc:Fallback>
                <p:oleObj name="Equation" r:id="rId9" imgW="1562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344328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atau </a:t>
            </a: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4800600" y="3048000"/>
          <a:ext cx="1143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11" imgW="457002" imgH="165028" progId="Equation.3">
                  <p:embed/>
                </p:oleObj>
              </mc:Choice>
              <mc:Fallback>
                <p:oleObj name="Equation" r:id="rId11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048000"/>
                        <a:ext cx="1143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066800" y="3581400"/>
          <a:ext cx="1752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13" imgW="787058" imgH="253890" progId="Equation.3">
                  <p:embed/>
                </p:oleObj>
              </mc:Choice>
              <mc:Fallback>
                <p:oleObj name="Equation" r:id="rId13" imgW="78705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1752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2895600" y="3581400"/>
          <a:ext cx="1143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15" imgW="495085" imgH="228501" progId="Equation.3">
                  <p:embed/>
                </p:oleObj>
              </mc:Choice>
              <mc:Fallback>
                <p:oleObj name="Equation" r:id="rId15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0"/>
                        <a:ext cx="11430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33400" y="5181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6. Ketaksamaan segitiga </a:t>
            </a:r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>
            <p:ph sz="quarter" idx="3"/>
          </p:nvPr>
        </p:nvGraphicFramePr>
        <p:xfrm>
          <a:off x="990600" y="5715000"/>
          <a:ext cx="2133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17" imgW="990170" imgH="253890" progId="Equation.3">
                  <p:embed/>
                </p:oleObj>
              </mc:Choice>
              <mc:Fallback>
                <p:oleObj name="Equation" r:id="rId17" imgW="99017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15000"/>
                        <a:ext cx="2133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09600" y="2057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09600" y="2514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2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09600" y="3048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3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609600" y="3581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4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609600" y="4419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5</a:t>
            </a:r>
          </a:p>
        </p:txBody>
      </p:sp>
      <p:graphicFrame>
        <p:nvGraphicFramePr>
          <p:cNvPr id="29725" name="Object 29"/>
          <p:cNvGraphicFramePr>
            <a:graphicFrameLocks noChangeAspect="1"/>
          </p:cNvGraphicFramePr>
          <p:nvPr/>
        </p:nvGraphicFramePr>
        <p:xfrm>
          <a:off x="3429000" y="5710238"/>
          <a:ext cx="2286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19" imgW="1028700" imgH="279400" progId="Equation.3">
                  <p:embed/>
                </p:oleObj>
              </mc:Choice>
              <mc:Fallback>
                <p:oleObj name="Equation" r:id="rId19" imgW="1028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10238"/>
                        <a:ext cx="22860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63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6" grpId="0"/>
      <p:bldP spid="29716" grpId="0"/>
      <p:bldP spid="29720" grpId="0"/>
      <p:bldP spid="29721" grpId="0"/>
      <p:bldP spid="29722" grpId="0"/>
      <p:bldP spid="29723" grpId="0"/>
      <p:bldP spid="297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31757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762000" y="4572000"/>
          <a:ext cx="182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3" imgW="774028" imgH="177646" progId="Equation.3">
                  <p:embed/>
                </p:oleObj>
              </mc:Choice>
              <mc:Fallback>
                <p:oleObj name="Equation" r:id="rId3" imgW="77402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0"/>
                        <a:ext cx="1828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1524000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Contoh :</a:t>
            </a:r>
          </a:p>
        </p:txBody>
      </p:sp>
      <p:sp>
        <p:nvSpPr>
          <p:cNvPr id="15372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914400" y="1981200"/>
          <a:ext cx="152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5" imgW="685800" imgH="254000" progId="Equation.3">
                  <p:embed/>
                </p:oleObj>
              </mc:Choice>
              <mc:Fallback>
                <p:oleObj name="Equation" r:id="rId5" imgW="685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1524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08025" y="2667000"/>
            <a:ext cx="477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Kita bisa menggunakan sifat ke-2.</a:t>
            </a:r>
            <a:endParaRPr lang="en-US" altLang="id-ID" sz="2400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762000" y="3200400"/>
          <a:ext cx="2667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Equation" r:id="rId7" imgW="1155199" imgH="177723" progId="Equation.3">
                  <p:embed/>
                </p:oleObj>
              </mc:Choice>
              <mc:Fallback>
                <p:oleObj name="Equation" r:id="rId7" imgW="115519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2667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762000" y="3657600"/>
          <a:ext cx="2971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9" imgW="1282144" imgH="177723" progId="Equation.3">
                  <p:embed/>
                </p:oleObj>
              </mc:Choice>
              <mc:Fallback>
                <p:oleObj name="Equation" r:id="rId9" imgW="1282144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2971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762000" y="4114800"/>
          <a:ext cx="20574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11" imgW="863225" imgH="177723" progId="Equation.3">
                  <p:embed/>
                </p:oleObj>
              </mc:Choice>
              <mc:Fallback>
                <p:oleObj name="Equation" r:id="rId11" imgW="863225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20574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85800" y="5029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Hp = </a:t>
            </a:r>
          </a:p>
        </p:txBody>
      </p:sp>
      <p:graphicFrame>
        <p:nvGraphicFramePr>
          <p:cNvPr id="31761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1784350" y="5029200"/>
          <a:ext cx="6969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13" imgW="304560" imgH="215640" progId="Equation.3">
                  <p:embed/>
                </p:oleObj>
              </mc:Choice>
              <mc:Fallback>
                <p:oleObj name="Equation" r:id="rId1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5029200"/>
                        <a:ext cx="6969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352800" y="4800600"/>
            <a:ext cx="4419600" cy="838200"/>
            <a:chOff x="2160" y="7585"/>
            <a:chExt cx="4140" cy="795"/>
          </a:xfrm>
        </p:grpSpPr>
        <p:sp>
          <p:nvSpPr>
            <p:cNvPr id="15377" name="Line 21"/>
            <p:cNvSpPr>
              <a:spLocks noChangeShapeType="1"/>
            </p:cNvSpPr>
            <p:nvPr/>
          </p:nvSpPr>
          <p:spPr bwMode="auto">
            <a:xfrm>
              <a:off x="2160" y="8020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3240" y="8020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400"/>
                <a:t>1</a:t>
              </a:r>
            </a:p>
          </p:txBody>
        </p:sp>
        <p:sp>
          <p:nvSpPr>
            <p:cNvPr id="15379" name="Text Box 23"/>
            <p:cNvSpPr txBox="1">
              <a:spLocks noChangeArrowheads="1"/>
            </p:cNvSpPr>
            <p:nvPr/>
          </p:nvSpPr>
          <p:spPr bwMode="auto">
            <a:xfrm>
              <a:off x="4500" y="8020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400"/>
                <a:t>4</a:t>
              </a:r>
            </a:p>
          </p:txBody>
        </p:sp>
        <p:sp>
          <p:nvSpPr>
            <p:cNvPr id="15380" name="Oval 24"/>
            <p:cNvSpPr>
              <a:spLocks noChangeArrowheads="1"/>
            </p:cNvSpPr>
            <p:nvPr/>
          </p:nvSpPr>
          <p:spPr bwMode="auto">
            <a:xfrm>
              <a:off x="3360" y="791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15381" name="Oval 25"/>
            <p:cNvSpPr>
              <a:spLocks noChangeArrowheads="1"/>
            </p:cNvSpPr>
            <p:nvPr/>
          </p:nvSpPr>
          <p:spPr bwMode="auto">
            <a:xfrm>
              <a:off x="4620" y="793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15382" name="Line 26"/>
            <p:cNvSpPr>
              <a:spLocks noChangeShapeType="1"/>
            </p:cNvSpPr>
            <p:nvPr/>
          </p:nvSpPr>
          <p:spPr bwMode="auto">
            <a:xfrm>
              <a:off x="3450" y="758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83" name="Line 27"/>
            <p:cNvSpPr>
              <a:spLocks noChangeShapeType="1"/>
            </p:cNvSpPr>
            <p:nvPr/>
          </p:nvSpPr>
          <p:spPr bwMode="auto">
            <a:xfrm>
              <a:off x="3450" y="760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84" name="Line 28"/>
            <p:cNvSpPr>
              <a:spLocks noChangeShapeType="1"/>
            </p:cNvSpPr>
            <p:nvPr/>
          </p:nvSpPr>
          <p:spPr bwMode="auto">
            <a:xfrm>
              <a:off x="4695" y="761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457200" y="19812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36381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2" grpId="0"/>
      <p:bldP spid="31760" grpId="0"/>
      <p:bldP spid="317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Sistem bilangan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667000" y="3276600"/>
            <a:ext cx="1676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981200" y="2895600"/>
            <a:ext cx="3124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371600" y="2362200"/>
            <a:ext cx="44958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800350" y="3617913"/>
            <a:ext cx="146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N : bilangan </a:t>
            </a:r>
          </a:p>
          <a:p>
            <a:r>
              <a:rPr lang="en-US" altLang="id-ID"/>
              <a:t>      asli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590800" y="4532313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Z : bilangan bulat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270125" y="4913313"/>
            <a:ext cx="227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Q : bilangan rasional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762000" y="1981200"/>
            <a:ext cx="56388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1736725" y="5446713"/>
            <a:ext cx="184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R : bilangan real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554788" y="2209800"/>
            <a:ext cx="142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N :  </a:t>
            </a:r>
          </a:p>
          <a:p>
            <a:r>
              <a:rPr lang="en-US" altLang="id-ID" sz="2000"/>
              <a:t>    1,2,3,….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6553200" y="2895600"/>
            <a:ext cx="1871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Z :</a:t>
            </a:r>
          </a:p>
          <a:p>
            <a:r>
              <a:rPr lang="en-US" altLang="id-ID" sz="2000"/>
              <a:t>…,-2,-1,0,1,2,..</a:t>
            </a:r>
          </a:p>
        </p:txBody>
      </p:sp>
      <p:sp>
        <p:nvSpPr>
          <p:cNvPr id="1042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6629400" y="3886200"/>
          <a:ext cx="25146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3" imgW="1307532" imgH="393529" progId="Equation.3">
                  <p:embed/>
                </p:oleObj>
              </mc:Choice>
              <mc:Fallback>
                <p:oleObj name="Equation" r:id="rId3" imgW="13075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251460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6553200" y="3581400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Q :</a:t>
            </a:r>
          </a:p>
        </p:txBody>
      </p:sp>
      <p:sp>
        <p:nvSpPr>
          <p:cNvPr id="1044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6553200" y="4724400"/>
          <a:ext cx="2438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5" imgW="1167893" imgH="203112" progId="Equation.3">
                  <p:embed/>
                </p:oleObj>
              </mc:Choice>
              <mc:Fallback>
                <p:oleObj name="Equation" r:id="rId5" imgW="116789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724400"/>
                        <a:ext cx="24384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Rectangle 2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6705600" y="5641975"/>
          <a:ext cx="1219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7" imgW="634725" imgH="241195" progId="Equation.3">
                  <p:embed/>
                </p:oleObj>
              </mc:Choice>
              <mc:Fallback>
                <p:oleObj name="Equation" r:id="rId7" imgW="6347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641975"/>
                        <a:ext cx="12192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6553200" y="5141913"/>
            <a:ext cx="216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Contoh Bil Irasional</a:t>
            </a:r>
          </a:p>
        </p:txBody>
      </p:sp>
    </p:spTree>
    <p:extLst>
      <p:ext uri="{BB962C8B-B14F-4D97-AF65-F5344CB8AC3E}">
        <p14:creationId xmlns:p14="http://schemas.microsoft.com/office/powerpoint/2010/main" val="929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9" grpId="0" animBg="1"/>
      <p:bldP spid="88070" grpId="0" animBg="1"/>
      <p:bldP spid="88071" grpId="0"/>
      <p:bldP spid="88072" grpId="0"/>
      <p:bldP spid="88073" grpId="0"/>
      <p:bldP spid="88074" grpId="0" animBg="1"/>
      <p:bldP spid="88075" grpId="0"/>
      <p:bldP spid="88076" grpId="0"/>
      <p:bldP spid="88077" grpId="0"/>
      <p:bldP spid="88080" grpId="0"/>
      <p:bldP spid="8808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33808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533400" y="4724400"/>
          <a:ext cx="28194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3" imgW="1333500" imgH="215900" progId="Equation.3">
                  <p:embed/>
                </p:oleObj>
              </mc:Choice>
              <mc:Fallback>
                <p:oleObj name="Equation" r:id="rId3" imgW="13335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28194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066800" y="1600200"/>
          <a:ext cx="1600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5" imgW="685800" imgH="254000" progId="Equation.3">
                  <p:embed/>
                </p:oleObj>
              </mc:Choice>
              <mc:Fallback>
                <p:oleObj name="Equation" r:id="rId5" imgW="685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16002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57200" y="1630363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2.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57200" y="2209800"/>
            <a:ext cx="674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Kita bisa juga menggunakan sifat ke-4, </a:t>
            </a:r>
          </a:p>
          <a:p>
            <a:pPr eaLnBrk="1" hangingPunct="1"/>
            <a:r>
              <a:rPr lang="en-US" altLang="id-ID" sz="2400"/>
              <a:t>karena ruas kiri maupun kanan keduanya positif.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533400" y="3048000"/>
          <a:ext cx="24384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7" imgW="1016000" imgH="241300" progId="Equation.3">
                  <p:embed/>
                </p:oleObj>
              </mc:Choice>
              <mc:Fallback>
                <p:oleObj name="Equation" r:id="rId7" imgW="1016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24384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533400" y="3886200"/>
          <a:ext cx="35052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9" imgW="1384300" imgH="203200" progId="Equation.3">
                  <p:embed/>
                </p:oleObj>
              </mc:Choice>
              <mc:Fallback>
                <p:oleObj name="Equation" r:id="rId9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35052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533400" y="3505200"/>
          <a:ext cx="3429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11" imgW="1371600" imgH="203200" progId="Equation.3">
                  <p:embed/>
                </p:oleObj>
              </mc:Choice>
              <mc:Fallback>
                <p:oleObj name="Equation" r:id="rId11" imgW="1371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34290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Rectangle 11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533400" y="4267200"/>
          <a:ext cx="3276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13" imgW="1282700" imgH="203200" progId="Equation.3">
                  <p:embed/>
                </p:oleObj>
              </mc:Choice>
              <mc:Fallback>
                <p:oleObj name="Equation" r:id="rId13" imgW="1282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327660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533400" y="5410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TP : 1, 4</a:t>
            </a:r>
            <a:endParaRPr lang="en-US" altLang="id-ID" sz="2400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191000" y="4260850"/>
            <a:ext cx="419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284788" y="4260850"/>
            <a:ext cx="3635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559550" y="4260850"/>
            <a:ext cx="3651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4</a:t>
            </a:r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5405438" y="4170363"/>
            <a:ext cx="182562" cy="155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17" name="Oval 25"/>
          <p:cNvSpPr>
            <a:spLocks noChangeArrowheads="1"/>
          </p:cNvSpPr>
          <p:nvPr/>
        </p:nvSpPr>
        <p:spPr bwMode="auto">
          <a:xfrm>
            <a:off x="6681788" y="4183063"/>
            <a:ext cx="180975" cy="155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497513" y="388620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5497513" y="3898900"/>
            <a:ext cx="1274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6757988" y="391160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107238" y="3886200"/>
            <a:ext cx="7286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830888" y="3886200"/>
            <a:ext cx="7286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--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556125" y="3886200"/>
            <a:ext cx="7286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++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267200" y="48768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Hp = </a:t>
            </a:r>
          </a:p>
        </p:txBody>
      </p:sp>
      <p:graphicFrame>
        <p:nvGraphicFramePr>
          <p:cNvPr id="33825" name="Object 33"/>
          <p:cNvGraphicFramePr>
            <a:graphicFrameLocks noChangeAspect="1"/>
          </p:cNvGraphicFramePr>
          <p:nvPr>
            <p:ph sz="half" idx="2"/>
          </p:nvPr>
        </p:nvGraphicFramePr>
        <p:xfrm>
          <a:off x="5181600" y="4876800"/>
          <a:ext cx="6969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15" imgW="304560" imgH="215640" progId="Equation.3">
                  <p:embed/>
                </p:oleObj>
              </mc:Choice>
              <mc:Fallback>
                <p:oleObj name="Equation" r:id="rId15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76800"/>
                        <a:ext cx="6969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07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11" grpId="0"/>
      <p:bldP spid="33813" grpId="0" animBg="1"/>
      <p:bldP spid="33814" grpId="0"/>
      <p:bldP spid="33815" grpId="0"/>
      <p:bldP spid="33816" grpId="0" animBg="1"/>
      <p:bldP spid="33817" grpId="0" animBg="1"/>
      <p:bldP spid="33818" grpId="0" animBg="1"/>
      <p:bldP spid="33819" grpId="0" animBg="1"/>
      <p:bldP spid="33820" grpId="0" animBg="1"/>
      <p:bldP spid="33821" grpId="0"/>
      <p:bldP spid="33822" grpId="0"/>
      <p:bldP spid="33823" grpId="0"/>
      <p:bldP spid="338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 pake definisi</a:t>
            </a:r>
          </a:p>
        </p:txBody>
      </p:sp>
      <p:sp>
        <p:nvSpPr>
          <p:cNvPr id="17419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973138" y="1704975"/>
          <a:ext cx="27019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Equation" r:id="rId3" imgW="1002960" imgH="253800" progId="Equation.3">
                  <p:embed/>
                </p:oleObj>
              </mc:Choice>
              <mc:Fallback>
                <p:oleObj name="Equation" r:id="rId3" imgW="1002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704975"/>
                        <a:ext cx="270192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1752600"/>
            <a:ext cx="579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3. 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57200" y="2362200"/>
            <a:ext cx="4956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Kita bisa menggunakan sifat 4</a:t>
            </a:r>
          </a:p>
        </p:txBody>
      </p:sp>
      <p:sp>
        <p:nvSpPr>
          <p:cNvPr id="17422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089025" y="3016250"/>
          <a:ext cx="35369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Equation" r:id="rId5" imgW="1409400" imgH="241200" progId="Equation.3">
                  <p:embed/>
                </p:oleObj>
              </mc:Choice>
              <mc:Fallback>
                <p:oleObj name="Equation" r:id="rId5" imgW="1409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3016250"/>
                        <a:ext cx="353695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1065213" y="3563938"/>
          <a:ext cx="56403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7" imgW="2120760" imgH="203040" progId="Equation.3">
                  <p:embed/>
                </p:oleObj>
              </mc:Choice>
              <mc:Fallback>
                <p:oleObj name="Equation" r:id="rId7" imgW="2120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563938"/>
                        <a:ext cx="5640387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1066800" y="4114800"/>
          <a:ext cx="39862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9" imgW="1485720" imgH="203040" progId="Equation.3">
                  <p:embed/>
                </p:oleObj>
              </mc:Choice>
              <mc:Fallback>
                <p:oleObj name="Equation" r:id="rId9" imgW="1485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39862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1066800" y="4648200"/>
          <a:ext cx="33528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11" imgW="1193760" imgH="203040" progId="Equation.3">
                  <p:embed/>
                </p:oleObj>
              </mc:Choice>
              <mc:Fallback>
                <p:oleObj name="Equation" r:id="rId11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33528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3" name="Object 23"/>
          <p:cNvGraphicFramePr>
            <a:graphicFrameLocks noChangeAspect="1"/>
          </p:cNvGraphicFramePr>
          <p:nvPr/>
        </p:nvGraphicFramePr>
        <p:xfrm>
          <a:off x="1638300" y="5199063"/>
          <a:ext cx="5715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13" imgW="253800" imgH="393480" progId="Equation.3">
                  <p:embed/>
                </p:oleObj>
              </mc:Choice>
              <mc:Fallback>
                <p:oleObj name="Equation" r:id="rId13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5199063"/>
                        <a:ext cx="5715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3" name="Text Box 25"/>
          <p:cNvSpPr txBox="1">
            <a:spLocks noChangeArrowheads="1"/>
          </p:cNvSpPr>
          <p:nvPr/>
        </p:nvSpPr>
        <p:spPr bwMode="auto">
          <a:xfrm>
            <a:off x="685800" y="5410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TP :</a:t>
            </a:r>
          </a:p>
        </p:txBody>
      </p:sp>
      <p:sp>
        <p:nvSpPr>
          <p:cNvPr id="17424" name="Text Box 26"/>
          <p:cNvSpPr txBox="1">
            <a:spLocks noChangeArrowheads="1"/>
          </p:cNvSpPr>
          <p:nvPr/>
        </p:nvSpPr>
        <p:spPr bwMode="auto">
          <a:xfrm>
            <a:off x="2286000" y="5334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, -1</a:t>
            </a:r>
          </a:p>
        </p:txBody>
      </p:sp>
    </p:spTree>
    <p:extLst>
      <p:ext uri="{BB962C8B-B14F-4D97-AF65-F5344CB8AC3E}">
        <p14:creationId xmlns:p14="http://schemas.microsoft.com/office/powerpoint/2010/main" val="421527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609600" y="4114800"/>
            <a:ext cx="1044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Hp = 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543050" y="3962400"/>
          <a:ext cx="28765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Equation" r:id="rId3" imgW="1218960" imgH="431640" progId="Equation.3">
                  <p:embed/>
                </p:oleObj>
              </mc:Choice>
              <mc:Fallback>
                <p:oleObj name="Equation" r:id="rId3" imgW="1218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962400"/>
                        <a:ext cx="287655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609600" y="1752600"/>
            <a:ext cx="5811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/>
              <a:t>Jika digambar pada garis bilangan :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838200" y="3048000"/>
            <a:ext cx="411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784475" y="3151188"/>
            <a:ext cx="4921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-1</a:t>
            </a:r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2944813" y="2973388"/>
            <a:ext cx="179387" cy="1778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1911350" y="2959100"/>
            <a:ext cx="179388" cy="1762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3048000" y="2619375"/>
            <a:ext cx="0" cy="354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048000" y="2598738"/>
            <a:ext cx="12525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936625" y="2667000"/>
            <a:ext cx="1044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36887" name="Object 23"/>
          <p:cNvGraphicFramePr>
            <a:graphicFrameLocks noChangeAspect="1"/>
          </p:cNvGraphicFramePr>
          <p:nvPr/>
        </p:nvGraphicFramePr>
        <p:xfrm>
          <a:off x="1666875" y="3119438"/>
          <a:ext cx="684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5" imgW="203040" imgH="203040" progId="Equation.3">
                  <p:embed/>
                </p:oleObj>
              </mc:Choice>
              <mc:Fallback>
                <p:oleObj name="Equation" r:id="rId5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3119438"/>
                        <a:ext cx="6842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27"/>
          <p:cNvSpPr txBox="1">
            <a:spLocks noChangeArrowheads="1"/>
          </p:cNvSpPr>
          <p:nvPr/>
        </p:nvSpPr>
        <p:spPr bwMode="auto">
          <a:xfrm>
            <a:off x="3505200" y="2590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++</a:t>
            </a:r>
          </a:p>
        </p:txBody>
      </p:sp>
      <p:sp>
        <p:nvSpPr>
          <p:cNvPr id="18450" name="Text Box 28"/>
          <p:cNvSpPr txBox="1">
            <a:spLocks noChangeArrowheads="1"/>
          </p:cNvSpPr>
          <p:nvPr/>
        </p:nvSpPr>
        <p:spPr bwMode="auto">
          <a:xfrm>
            <a:off x="2362200" y="2590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--</a:t>
            </a:r>
          </a:p>
        </p:txBody>
      </p:sp>
      <p:sp>
        <p:nvSpPr>
          <p:cNvPr id="18451" name="Text Box 29"/>
          <p:cNvSpPr txBox="1">
            <a:spLocks noChangeArrowheads="1"/>
          </p:cNvSpPr>
          <p:nvPr/>
        </p:nvSpPr>
        <p:spPr bwMode="auto">
          <a:xfrm>
            <a:off x="1143000" y="2590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++</a:t>
            </a:r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1995488" y="2667000"/>
            <a:ext cx="0" cy="354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501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6" grpId="0"/>
      <p:bldP spid="36878" grpId="0" animBg="1"/>
      <p:bldP spid="36879" grpId="0"/>
      <p:bldP spid="36880" grpId="0" animBg="1"/>
      <p:bldP spid="36881" grpId="0" animBg="1"/>
      <p:bldP spid="36882" grpId="0" animBg="1"/>
      <p:bldP spid="36883" grpId="0" animBg="1"/>
      <p:bldP spid="36885" grpId="0" animBg="1"/>
      <p:bldP spid="368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1231900" y="1524000"/>
          <a:ext cx="134461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Equation" r:id="rId3" imgW="634680" imgH="431640" progId="Equation.3">
                  <p:embed/>
                </p:oleObj>
              </mc:Choice>
              <mc:Fallback>
                <p:oleObj name="Equation" r:id="rId3" imgW="634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1524000"/>
                        <a:ext cx="1344613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58800" y="2362200"/>
          <a:ext cx="16240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5" imgW="787320" imgH="393480" progId="Equation.3">
                  <p:embed/>
                </p:oleObj>
              </mc:Choice>
              <mc:Fallback>
                <p:oleObj name="Equation" r:id="rId5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362200"/>
                        <a:ext cx="16240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3441700" y="2438400"/>
          <a:ext cx="13462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7" imgW="672840" imgH="393480" progId="Equation.3">
                  <p:embed/>
                </p:oleObj>
              </mc:Choice>
              <mc:Fallback>
                <p:oleObj name="Equation" r:id="rId7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2438400"/>
                        <a:ext cx="13462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547688" y="3125788"/>
          <a:ext cx="14192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Equation" r:id="rId9" imgW="660240" imgH="393480" progId="Equation.3">
                  <p:embed/>
                </p:oleObj>
              </mc:Choice>
              <mc:Fallback>
                <p:oleObj name="Equation" r:id="rId9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3125788"/>
                        <a:ext cx="1419225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3441700" y="3276600"/>
          <a:ext cx="8890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Equation" r:id="rId11" imgW="457200" imgH="393480" progId="Equation.3">
                  <p:embed/>
                </p:oleObj>
              </mc:Choice>
              <mc:Fallback>
                <p:oleObj name="Equation" r:id="rId11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276600"/>
                        <a:ext cx="8890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547688" y="4114800"/>
          <a:ext cx="16478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13" imgW="711000" imgH="177480" progId="Equation.3">
                  <p:embed/>
                </p:oleObj>
              </mc:Choice>
              <mc:Fallback>
                <p:oleObj name="Equation" r:id="rId13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4114800"/>
                        <a:ext cx="16478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441700" y="4114800"/>
          <a:ext cx="11160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15" imgW="507960" imgH="177480" progId="Equation.3">
                  <p:embed/>
                </p:oleObj>
              </mc:Choice>
              <mc:Fallback>
                <p:oleObj name="Equation" r:id="rId15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4114800"/>
                        <a:ext cx="1116013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447800" y="4775200"/>
          <a:ext cx="2794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17" imgW="1269720" imgH="215640" progId="Equation.3">
                  <p:embed/>
                </p:oleObj>
              </mc:Choice>
              <mc:Fallback>
                <p:oleObj name="Equation" r:id="rId17" imgW="1269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75200"/>
                        <a:ext cx="2794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57200" y="179705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4. </a:t>
            </a:r>
            <a:endParaRPr lang="en-US" altLang="id-ID" sz="2400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2133600" y="2544763"/>
            <a:ext cx="145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   atau    </a:t>
            </a:r>
            <a:endParaRPr lang="en-US" altLang="id-ID" sz="2400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1905000" y="33067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      atau      </a:t>
            </a:r>
            <a:endParaRPr lang="en-US" altLang="id-ID" sz="2400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1981200" y="4114800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     atau      </a:t>
            </a:r>
            <a:endParaRPr lang="en-US" altLang="id-ID" sz="2400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533400" y="4724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Hp = </a:t>
            </a:r>
            <a:endParaRPr lang="en-US" altLang="id-ID" sz="24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" y="5562600"/>
            <a:ext cx="3657600" cy="914400"/>
            <a:chOff x="504" y="2119"/>
            <a:chExt cx="1692" cy="440"/>
          </a:xfrm>
        </p:grpSpPr>
        <p:sp>
          <p:nvSpPr>
            <p:cNvPr id="19475" name="Line 21"/>
            <p:cNvSpPr>
              <a:spLocks noChangeShapeType="1"/>
            </p:cNvSpPr>
            <p:nvPr/>
          </p:nvSpPr>
          <p:spPr bwMode="auto">
            <a:xfrm>
              <a:off x="540" y="2386"/>
              <a:ext cx="16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76" name="Text Box 22"/>
            <p:cNvSpPr txBox="1">
              <a:spLocks noChangeArrowheads="1"/>
            </p:cNvSpPr>
            <p:nvPr/>
          </p:nvSpPr>
          <p:spPr bwMode="auto">
            <a:xfrm>
              <a:off x="900" y="2410"/>
              <a:ext cx="24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400">
                  <a:cs typeface="Times New Roman" panose="02020603050405020304" pitchFamily="18" charset="0"/>
                </a:rPr>
                <a:t>-18</a:t>
              </a:r>
              <a:endParaRPr lang="en-US" altLang="id-ID" sz="2400"/>
            </a:p>
          </p:txBody>
        </p:sp>
        <p:sp>
          <p:nvSpPr>
            <p:cNvPr id="19477" name="Oval 23"/>
            <p:cNvSpPr>
              <a:spLocks noChangeArrowheads="1"/>
            </p:cNvSpPr>
            <p:nvPr/>
          </p:nvSpPr>
          <p:spPr bwMode="auto">
            <a:xfrm>
              <a:off x="1440" y="235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19478" name="Oval 24"/>
            <p:cNvSpPr>
              <a:spLocks noChangeArrowheads="1"/>
            </p:cNvSpPr>
            <p:nvPr/>
          </p:nvSpPr>
          <p:spPr bwMode="auto">
            <a:xfrm>
              <a:off x="972" y="2350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19479" name="Line 25"/>
            <p:cNvSpPr>
              <a:spLocks noChangeShapeType="1"/>
            </p:cNvSpPr>
            <p:nvPr/>
          </p:nvSpPr>
          <p:spPr bwMode="auto">
            <a:xfrm>
              <a:off x="1008" y="2215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80" name="Line 26"/>
            <p:cNvSpPr>
              <a:spLocks noChangeShapeType="1"/>
            </p:cNvSpPr>
            <p:nvPr/>
          </p:nvSpPr>
          <p:spPr bwMode="auto">
            <a:xfrm>
              <a:off x="504" y="2210"/>
              <a:ext cx="5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81" name="Line 27"/>
            <p:cNvSpPr>
              <a:spLocks noChangeShapeType="1"/>
            </p:cNvSpPr>
            <p:nvPr/>
          </p:nvSpPr>
          <p:spPr bwMode="auto">
            <a:xfrm>
              <a:off x="1470" y="2132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82" name="Line 28"/>
            <p:cNvSpPr>
              <a:spLocks noChangeShapeType="1"/>
            </p:cNvSpPr>
            <p:nvPr/>
          </p:nvSpPr>
          <p:spPr bwMode="auto">
            <a:xfrm>
              <a:off x="1464" y="2119"/>
              <a:ext cx="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83" name="Text Box 29"/>
            <p:cNvSpPr txBox="1">
              <a:spLocks noChangeArrowheads="1"/>
            </p:cNvSpPr>
            <p:nvPr/>
          </p:nvSpPr>
          <p:spPr bwMode="auto">
            <a:xfrm>
              <a:off x="1372" y="2400"/>
              <a:ext cx="247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400">
                  <a:cs typeface="Times New Roman" panose="02020603050405020304" pitchFamily="18" charset="0"/>
                </a:rPr>
                <a:t>-10</a:t>
              </a:r>
              <a:endParaRPr lang="en-US" altLang="id-ID" sz="2400"/>
            </a:p>
          </p:txBody>
        </p:sp>
      </p:grpSp>
    </p:spTree>
    <p:extLst>
      <p:ext uri="{BB962C8B-B14F-4D97-AF65-F5344CB8AC3E}">
        <p14:creationId xmlns:p14="http://schemas.microsoft.com/office/powerpoint/2010/main" val="33455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4" grpId="0"/>
      <p:bldP spid="40976" grpId="0"/>
      <p:bldP spid="40978" grpId="0"/>
      <p:bldP spid="409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914400" y="2667000"/>
          <a:ext cx="2971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Equation" r:id="rId3" imgW="1384300" imgH="457200" progId="Equation.3">
                  <p:embed/>
                </p:oleObj>
              </mc:Choice>
              <mc:Fallback>
                <p:oleObj name="Equation" r:id="rId3" imgW="1384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29718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4876800" y="2606675"/>
          <a:ext cx="29718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5" imgW="1511300" imgH="457200" progId="Equation.3">
                  <p:embed/>
                </p:oleObj>
              </mc:Choice>
              <mc:Fallback>
                <p:oleObj name="Equation" r:id="rId5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06675"/>
                        <a:ext cx="29718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801688" y="3886200"/>
            <a:ext cx="445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Jadi kita mempunyai 3 interval :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1468438" y="5486400"/>
            <a:ext cx="4170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2859088" y="53340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4248150" y="53340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570163" y="5638800"/>
            <a:ext cx="520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-1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075113" y="5638800"/>
            <a:ext cx="520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2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816100" y="4419600"/>
            <a:ext cx="347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I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379788" y="4419600"/>
            <a:ext cx="522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II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4770438" y="4419600"/>
            <a:ext cx="520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III</a:t>
            </a:r>
          </a:p>
        </p:txBody>
      </p:sp>
      <p:sp>
        <p:nvSpPr>
          <p:cNvPr id="20500" name="Text Box 18"/>
          <p:cNvSpPr txBox="1">
            <a:spLocks noChangeArrowheads="1"/>
          </p:cNvSpPr>
          <p:nvPr/>
        </p:nvSpPr>
        <p:spPr bwMode="auto">
          <a:xfrm>
            <a:off x="1295400" y="47228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4595813" y="47228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1676400" y="4800600"/>
          <a:ext cx="914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7" imgW="545626" imgH="215713" progId="Equation.3">
                  <p:embed/>
                </p:oleObj>
              </mc:Choice>
              <mc:Fallback>
                <p:oleObj name="Equation" r:id="rId7" imgW="54562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00600"/>
                        <a:ext cx="9144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3200400" y="4800600"/>
          <a:ext cx="7620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9" imgW="406048" imgH="215713" progId="Equation.3">
                  <p:embed/>
                </p:oleObj>
              </mc:Choice>
              <mc:Fallback>
                <p:oleObj name="Equation" r:id="rId9" imgW="40604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7620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5"/>
          <p:cNvGraphicFramePr>
            <a:graphicFrameLocks noChangeAspect="1"/>
          </p:cNvGraphicFramePr>
          <p:nvPr/>
        </p:nvGraphicFramePr>
        <p:xfrm>
          <a:off x="4572000" y="4800600"/>
          <a:ext cx="6858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11" imgW="368140" imgH="215806" progId="Equation.3">
                  <p:embed/>
                </p:oleObj>
              </mc:Choice>
              <mc:Fallback>
                <p:oleObj name="Equation" r:id="rId11" imgW="36814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00600"/>
                        <a:ext cx="6858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533400" y="16764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5. </a:t>
            </a:r>
            <a:endParaRPr lang="en-US" altLang="id-ID" sz="2400"/>
          </a:p>
        </p:txBody>
      </p:sp>
      <p:graphicFrame>
        <p:nvGraphicFramePr>
          <p:cNvPr id="43036" name="Object 28"/>
          <p:cNvGraphicFramePr>
            <a:graphicFrameLocks noChangeAspect="1"/>
          </p:cNvGraphicFramePr>
          <p:nvPr>
            <p:ph idx="1"/>
          </p:nvPr>
        </p:nvGraphicFramePr>
        <p:xfrm>
          <a:off x="1143000" y="1676400"/>
          <a:ext cx="2590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13" imgW="1663715" imgH="343034" progId="Equation.3">
                  <p:embed/>
                </p:oleObj>
              </mc:Choice>
              <mc:Fallback>
                <p:oleObj name="Equation" r:id="rId13" imgW="1663715" imgH="3430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2590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914400" y="2133600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Kita definisikan dahulu :</a:t>
            </a:r>
          </a:p>
        </p:txBody>
      </p:sp>
    </p:spTree>
    <p:extLst>
      <p:ext uri="{BB962C8B-B14F-4D97-AF65-F5344CB8AC3E}">
        <p14:creationId xmlns:p14="http://schemas.microsoft.com/office/powerpoint/2010/main" val="376102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8" grpId="0" animBg="1"/>
      <p:bldP spid="43019" grpId="0" animBg="1"/>
      <p:bldP spid="43020" grpId="0" animBg="1"/>
      <p:bldP spid="43021" grpId="0"/>
      <p:bldP spid="43022" grpId="0"/>
      <p:bldP spid="43023" grpId="0"/>
      <p:bldP spid="43024" grpId="0"/>
      <p:bldP spid="43025" grpId="0"/>
      <p:bldP spid="43035" grpId="0"/>
      <p:bldP spid="430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2819400" y="1524000"/>
          <a:ext cx="9906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3" imgW="431425" imgH="177646" progId="Equation.3">
                  <p:embed/>
                </p:oleObj>
              </mc:Choice>
              <mc:Fallback>
                <p:oleObj name="Equation" r:id="rId3" imgW="431425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9906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953000" y="1524000"/>
          <a:ext cx="990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5" imgW="545626" imgH="215713" progId="Equation.3">
                  <p:embed/>
                </p:oleObj>
              </mc:Choice>
              <mc:Fallback>
                <p:oleObj name="Equation" r:id="rId5" imgW="54562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9906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762000" y="1968500"/>
          <a:ext cx="43227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7" imgW="1193760" imgH="253800" progId="Equation.3">
                  <p:embed/>
                </p:oleObj>
              </mc:Choice>
              <mc:Fallback>
                <p:oleObj name="Equation" r:id="rId7" imgW="1193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68500"/>
                        <a:ext cx="43227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762000" y="2667000"/>
          <a:ext cx="3657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9" imgW="1637589" imgH="215806" progId="Equation.3">
                  <p:embed/>
                </p:oleObj>
              </mc:Choice>
              <mc:Fallback>
                <p:oleObj name="Equation" r:id="rId9" imgW="163758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36576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762000" y="3181350"/>
          <a:ext cx="320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11" imgW="1345616" imgH="177723" progId="Equation.3">
                  <p:embed/>
                </p:oleObj>
              </mc:Choice>
              <mc:Fallback>
                <p:oleObj name="Equation" r:id="rId11" imgW="134561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81350"/>
                        <a:ext cx="3200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762000" y="3714750"/>
          <a:ext cx="21336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13" imgW="939392" imgH="177723" progId="Equation.3">
                  <p:embed/>
                </p:oleObj>
              </mc:Choice>
              <mc:Fallback>
                <p:oleObj name="Equation" r:id="rId13" imgW="93939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14750"/>
                        <a:ext cx="21336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762000" y="4184650"/>
          <a:ext cx="19050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15" imgW="812447" imgH="177723" progId="Equation.3">
                  <p:embed/>
                </p:oleObj>
              </mc:Choice>
              <mc:Fallback>
                <p:oleObj name="Equation" r:id="rId15" imgW="81244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84650"/>
                        <a:ext cx="19050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762000" y="4705350"/>
          <a:ext cx="152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17" imgW="634449" imgH="177646" progId="Equation.3">
                  <p:embed/>
                </p:oleObj>
              </mc:Choice>
              <mc:Fallback>
                <p:oleObj name="Equation" r:id="rId17" imgW="63444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05350"/>
                        <a:ext cx="1524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762000" y="5054600"/>
          <a:ext cx="12954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19" imgW="583947" imgH="393529" progId="Equation.3">
                  <p:embed/>
                </p:oleObj>
              </mc:Choice>
              <mc:Fallback>
                <p:oleObj name="Equation" r:id="rId19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54600"/>
                        <a:ext cx="12954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581400" y="5086350"/>
          <a:ext cx="1143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21" imgW="571252" imgH="431613" progId="Equation.3">
                  <p:embed/>
                </p:oleObj>
              </mc:Choice>
              <mc:Fallback>
                <p:oleObj name="Equation" r:id="rId21" imgW="57125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86350"/>
                        <a:ext cx="11430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457200" y="1509713"/>
            <a:ext cx="238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I. Untuk interval </a:t>
            </a:r>
            <a:endParaRPr lang="en-US" altLang="id-ID" sz="2400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3962400" y="1509713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</a:t>
            </a:r>
            <a:endParaRPr lang="en-US" altLang="id-ID" sz="2400"/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2286000" y="5224463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 atau </a:t>
            </a:r>
            <a:endParaRPr lang="en-US" altLang="id-ID" sz="2400"/>
          </a:p>
        </p:txBody>
      </p:sp>
    </p:spTree>
    <p:extLst>
      <p:ext uri="{BB962C8B-B14F-4D97-AF65-F5344CB8AC3E}">
        <p14:creationId xmlns:p14="http://schemas.microsoft.com/office/powerpoint/2010/main" val="191432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/>
      <p:bldP spid="52239" grpId="0"/>
      <p:bldP spid="522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2124075" y="1524000"/>
          <a:ext cx="24479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3" imgW="1231366" imgH="431613" progId="Equation.3">
                  <p:embed/>
                </p:oleObj>
              </mc:Choice>
              <mc:Fallback>
                <p:oleObj name="Equation" r:id="rId3" imgW="123136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24000"/>
                        <a:ext cx="2447925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971800" y="3429000"/>
          <a:ext cx="493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Equation" r:id="rId5" imgW="164957" imgH="203024" progId="Equation.3">
                  <p:embed/>
                </p:oleObj>
              </mc:Choice>
              <mc:Fallback>
                <p:oleObj name="Equation" r:id="rId5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4937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1371600" y="3354388"/>
            <a:ext cx="434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138363" y="3378200"/>
            <a:ext cx="477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-1</a:t>
            </a:r>
            <a:endParaRPr lang="en-US" altLang="id-ID" sz="2400"/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3108325" y="3267075"/>
            <a:ext cx="174625" cy="1666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2341563" y="3252788"/>
            <a:ext cx="173037" cy="1666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181350" y="2933700"/>
            <a:ext cx="0" cy="333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16063" y="2921000"/>
            <a:ext cx="1665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414588" y="2767013"/>
            <a:ext cx="0" cy="500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371600" y="2743200"/>
            <a:ext cx="10429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5" name="Text Box 5"/>
          <p:cNvSpPr txBox="1">
            <a:spLocks noChangeArrowheads="1"/>
          </p:cNvSpPr>
          <p:nvPr/>
        </p:nvSpPr>
        <p:spPr bwMode="auto">
          <a:xfrm>
            <a:off x="2935288" y="3379788"/>
            <a:ext cx="53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57200" y="1662113"/>
            <a:ext cx="173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Hp1 = </a:t>
            </a:r>
            <a:endParaRPr lang="en-US" altLang="id-ID" sz="2400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33988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381000" y="3932238"/>
            <a:ext cx="7664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Dari gambar garis bilangan tersebut dapat disimpulkan </a:t>
            </a:r>
          </a:p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bahwa hasil irisan kedua interval tersebut adalah </a:t>
            </a:r>
            <a:endParaRPr lang="en-US" altLang="id-ID" sz="2400"/>
          </a:p>
        </p:txBody>
      </p:sp>
      <p:graphicFrame>
        <p:nvGraphicFramePr>
          <p:cNvPr id="53273" name="Object 25"/>
          <p:cNvGraphicFramePr>
            <a:graphicFrameLocks noChangeAspect="1"/>
          </p:cNvGraphicFramePr>
          <p:nvPr/>
        </p:nvGraphicFramePr>
        <p:xfrm>
          <a:off x="7126288" y="4343400"/>
          <a:ext cx="10652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7" imgW="545760" imgH="215640" progId="Equation.3">
                  <p:embed/>
                </p:oleObj>
              </mc:Choice>
              <mc:Fallback>
                <p:oleObj name="Equation" r:id="rId7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4343400"/>
                        <a:ext cx="106521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381000" y="4876800"/>
            <a:ext cx="142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sehingga</a:t>
            </a:r>
            <a:endParaRPr lang="en-US" altLang="id-ID" sz="2400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1828800" y="490855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Hp1 = </a:t>
            </a:r>
          </a:p>
        </p:txBody>
      </p:sp>
      <p:graphicFrame>
        <p:nvGraphicFramePr>
          <p:cNvPr id="53280" name="Object 32"/>
          <p:cNvGraphicFramePr>
            <a:graphicFrameLocks noChangeAspect="1"/>
          </p:cNvGraphicFramePr>
          <p:nvPr>
            <p:ph idx="1"/>
          </p:nvPr>
        </p:nvGraphicFramePr>
        <p:xfrm>
          <a:off x="2819400" y="4951413"/>
          <a:ext cx="11430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9" imgW="545760" imgH="215640" progId="Equation.3">
                  <p:embed/>
                </p:oleObj>
              </mc:Choice>
              <mc:Fallback>
                <p:oleObj name="Equation" r:id="rId9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51413"/>
                        <a:ext cx="11430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4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1" grpId="0"/>
      <p:bldP spid="53260" grpId="0" animBg="1"/>
      <p:bldP spid="53259" grpId="0" animBg="1"/>
      <p:bldP spid="53258" grpId="0" animBg="1"/>
      <p:bldP spid="53257" grpId="0" animBg="1"/>
      <p:bldP spid="53256" grpId="0" animBg="1"/>
      <p:bldP spid="53255" grpId="0" animBg="1"/>
      <p:bldP spid="53264" grpId="0"/>
      <p:bldP spid="53274" grpId="0"/>
      <p:bldP spid="53275" grpId="0"/>
      <p:bldP spid="532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895600" y="1752600"/>
          <a:ext cx="15240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3" imgW="685502" imgH="177723" progId="Equation.3">
                  <p:embed/>
                </p:oleObj>
              </mc:Choice>
              <mc:Fallback>
                <p:oleObj name="Equation" r:id="rId3" imgW="68550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15240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5562600" y="1752600"/>
          <a:ext cx="838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5" imgW="406048" imgH="215713" progId="Equation.3">
                  <p:embed/>
                </p:oleObj>
              </mc:Choice>
              <mc:Fallback>
                <p:oleObj name="Equation" r:id="rId5" imgW="40604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752600"/>
                        <a:ext cx="8382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57200" y="1752600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II. Untuk interval </a:t>
            </a:r>
            <a:endParaRPr lang="en-US" altLang="id-ID" sz="2400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4495800" y="1738313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</a:t>
            </a:r>
            <a:endParaRPr lang="en-US" altLang="id-ID" sz="2400"/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533400" y="2362200"/>
          <a:ext cx="38862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7" imgW="1663715" imgH="343034" progId="Equation.3">
                  <p:embed/>
                </p:oleObj>
              </mc:Choice>
              <mc:Fallback>
                <p:oleObj name="Equation" r:id="rId7" imgW="1663715" imgH="3430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38862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533400" y="2971800"/>
          <a:ext cx="3429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9" imgW="1523339" imgH="215806" progId="Equation.3">
                  <p:embed/>
                </p:oleObj>
              </mc:Choice>
              <mc:Fallback>
                <p:oleObj name="Equation" r:id="rId9" imgW="152333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34290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533400" y="3505200"/>
          <a:ext cx="2971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11" imgW="1345616" imgH="177723" progId="Equation.3">
                  <p:embed/>
                </p:oleObj>
              </mc:Choice>
              <mc:Fallback>
                <p:oleObj name="Equation" r:id="rId11" imgW="134561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29718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533400" y="3962400"/>
          <a:ext cx="205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13" imgW="939392" imgH="177723" progId="Equation.3">
                  <p:embed/>
                </p:oleObj>
              </mc:Choice>
              <mc:Fallback>
                <p:oleObj name="Equation" r:id="rId13" imgW="93939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205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Rectangle 12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3570" name="Rectangle 14"/>
          <p:cNvSpPr>
            <a:spLocks noChangeArrowheads="1"/>
          </p:cNvSpPr>
          <p:nvPr/>
        </p:nvSpPr>
        <p:spPr bwMode="auto">
          <a:xfrm>
            <a:off x="0" y="3481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533400" y="4419600"/>
          <a:ext cx="1752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15" imgW="812447" imgH="177723" progId="Equation.3">
                  <p:embed/>
                </p:oleObj>
              </mc:Choice>
              <mc:Fallback>
                <p:oleObj name="Equation" r:id="rId15" imgW="81244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17526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549275" y="4876800"/>
          <a:ext cx="1477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Equation" r:id="rId17" imgW="622080" imgH="177480" progId="Equation.3">
                  <p:embed/>
                </p:oleObj>
              </mc:Choice>
              <mc:Fallback>
                <p:oleObj name="Equation" r:id="rId17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4876800"/>
                        <a:ext cx="14779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54292" name="Object 20"/>
          <p:cNvGraphicFramePr>
            <a:graphicFrameLocks noChangeAspect="1"/>
          </p:cNvGraphicFramePr>
          <p:nvPr/>
        </p:nvGraphicFramePr>
        <p:xfrm>
          <a:off x="622300" y="5334000"/>
          <a:ext cx="11922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Equation" r:id="rId19" imgW="571320" imgH="393480" progId="Equation.3">
                  <p:embed/>
                </p:oleObj>
              </mc:Choice>
              <mc:Fallback>
                <p:oleObj name="Equation" r:id="rId19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5334000"/>
                        <a:ext cx="119221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3" name="Object 21"/>
          <p:cNvGraphicFramePr>
            <a:graphicFrameLocks noChangeAspect="1"/>
          </p:cNvGraphicFramePr>
          <p:nvPr/>
        </p:nvGraphicFramePr>
        <p:xfrm>
          <a:off x="2878138" y="5334000"/>
          <a:ext cx="11779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Equation" r:id="rId21" imgW="558720" imgH="431640" progId="Equation.3">
                  <p:embed/>
                </p:oleObj>
              </mc:Choice>
              <mc:Fallback>
                <p:oleObj name="Equation" r:id="rId21" imgW="558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5334000"/>
                        <a:ext cx="1177925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2025650" y="5548313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</a:t>
            </a:r>
            <a:endParaRPr lang="en-US" altLang="id-ID" sz="2400"/>
          </a:p>
        </p:txBody>
      </p:sp>
    </p:spTree>
    <p:extLst>
      <p:ext uri="{BB962C8B-B14F-4D97-AF65-F5344CB8AC3E}">
        <p14:creationId xmlns:p14="http://schemas.microsoft.com/office/powerpoint/2010/main" val="316589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/>
      <p:bldP spid="5429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57200" y="1971675"/>
            <a:ext cx="173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Hp2 = </a:t>
            </a:r>
            <a:endParaRPr lang="en-US" altLang="id-ID" sz="2400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2036763" y="1819275"/>
          <a:ext cx="23272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Equation" r:id="rId3" imgW="1079280" imgH="431640" progId="Equation.3">
                  <p:embed/>
                </p:oleObj>
              </mc:Choice>
              <mc:Fallback>
                <p:oleObj name="Equation" r:id="rId3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1819275"/>
                        <a:ext cx="23272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1219200" y="3763963"/>
            <a:ext cx="480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1862138" y="3762375"/>
            <a:ext cx="6524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-1</a:t>
            </a:r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auto">
          <a:xfrm>
            <a:off x="2673350" y="3663950"/>
            <a:ext cx="146050" cy="147638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2032000" y="3651250"/>
            <a:ext cx="144463" cy="1476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2735263" y="3370263"/>
            <a:ext cx="0" cy="29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5" name="Line 39"/>
          <p:cNvSpPr>
            <a:spLocks noChangeShapeType="1"/>
          </p:cNvSpPr>
          <p:nvPr/>
        </p:nvSpPr>
        <p:spPr bwMode="auto">
          <a:xfrm>
            <a:off x="1333500" y="3371850"/>
            <a:ext cx="139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6" name="Line 40"/>
          <p:cNvSpPr>
            <a:spLocks noChangeShapeType="1"/>
          </p:cNvSpPr>
          <p:nvPr/>
        </p:nvSpPr>
        <p:spPr bwMode="auto">
          <a:xfrm>
            <a:off x="2092325" y="3222625"/>
            <a:ext cx="0" cy="441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7" name="Line 41"/>
          <p:cNvSpPr>
            <a:spLocks noChangeShapeType="1"/>
          </p:cNvSpPr>
          <p:nvPr/>
        </p:nvSpPr>
        <p:spPr bwMode="auto">
          <a:xfrm>
            <a:off x="2087563" y="3214688"/>
            <a:ext cx="1247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9" name="Oval 43"/>
          <p:cNvSpPr>
            <a:spLocks noChangeArrowheads="1"/>
          </p:cNvSpPr>
          <p:nvPr/>
        </p:nvSpPr>
        <p:spPr bwMode="auto">
          <a:xfrm>
            <a:off x="3255963" y="3678238"/>
            <a:ext cx="146050" cy="1476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3159125" y="3763963"/>
            <a:ext cx="40005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2</a:t>
            </a:r>
          </a:p>
        </p:txBody>
      </p:sp>
      <p:sp>
        <p:nvSpPr>
          <p:cNvPr id="55341" name="Line 45"/>
          <p:cNvSpPr>
            <a:spLocks noChangeShapeType="1"/>
          </p:cNvSpPr>
          <p:nvPr/>
        </p:nvSpPr>
        <p:spPr bwMode="auto">
          <a:xfrm>
            <a:off x="3343275" y="3221038"/>
            <a:ext cx="0" cy="441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55342" name="Object 46"/>
          <p:cNvGraphicFramePr>
            <a:graphicFrameLocks noChangeAspect="1"/>
          </p:cNvGraphicFramePr>
          <p:nvPr/>
        </p:nvGraphicFramePr>
        <p:xfrm>
          <a:off x="2590800" y="3824288"/>
          <a:ext cx="43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Equation" r:id="rId5" imgW="164957" imgH="203024" progId="Equation.3">
                  <p:embed/>
                </p:oleObj>
              </mc:Choice>
              <mc:Fallback>
                <p:oleObj name="Equation" r:id="rId5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24288"/>
                        <a:ext cx="43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457200" y="4373563"/>
            <a:ext cx="7664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Dari gambar garis bilangan tersebut dapat disimpulkan </a:t>
            </a:r>
          </a:p>
          <a:p>
            <a:pPr eaLnBrk="1" hangingPunct="1"/>
            <a:r>
              <a:rPr lang="en-US" altLang="id-ID" sz="2400"/>
              <a:t>bahwa hasil irisan dua interval tersebut adalah</a:t>
            </a:r>
            <a:r>
              <a:rPr lang="en-US" altLang="id-ID"/>
              <a:t> </a:t>
            </a:r>
          </a:p>
        </p:txBody>
      </p:sp>
      <p:graphicFrame>
        <p:nvGraphicFramePr>
          <p:cNvPr id="55345" name="Object 49"/>
          <p:cNvGraphicFramePr>
            <a:graphicFrameLocks noChangeAspect="1"/>
          </p:cNvGraphicFramePr>
          <p:nvPr/>
        </p:nvGraphicFramePr>
        <p:xfrm>
          <a:off x="6869113" y="4738688"/>
          <a:ext cx="10556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4738688"/>
                        <a:ext cx="10556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7" name="Rectangle 51"/>
          <p:cNvSpPr>
            <a:spLocks noChangeArrowheads="1"/>
          </p:cNvSpPr>
          <p:nvPr/>
        </p:nvSpPr>
        <p:spPr bwMode="auto">
          <a:xfrm>
            <a:off x="457200" y="536575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sehingga </a:t>
            </a:r>
          </a:p>
        </p:txBody>
      </p:sp>
      <p:sp>
        <p:nvSpPr>
          <p:cNvPr id="55348" name="Rectangle 52"/>
          <p:cNvSpPr>
            <a:spLocks noChangeArrowheads="1"/>
          </p:cNvSpPr>
          <p:nvPr/>
        </p:nvSpPr>
        <p:spPr bwMode="auto">
          <a:xfrm>
            <a:off x="1905000" y="536575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Hp2 = </a:t>
            </a:r>
          </a:p>
        </p:txBody>
      </p:sp>
      <p:graphicFrame>
        <p:nvGraphicFramePr>
          <p:cNvPr id="55349" name="Object 53"/>
          <p:cNvGraphicFramePr>
            <a:graphicFrameLocks noChangeAspect="1"/>
          </p:cNvGraphicFramePr>
          <p:nvPr/>
        </p:nvGraphicFramePr>
        <p:xfrm>
          <a:off x="2828925" y="5181600"/>
          <a:ext cx="1057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Equation" r:id="rId9" imgW="495000" imgH="431640" progId="Equation.3">
                  <p:embed/>
                </p:oleObj>
              </mc:Choice>
              <mc:Fallback>
                <p:oleObj name="Equation" r:id="rId9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5181600"/>
                        <a:ext cx="10572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8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30" grpId="0" animBg="1"/>
      <p:bldP spid="55331" grpId="0"/>
      <p:bldP spid="55332" grpId="0" animBg="1"/>
      <p:bldP spid="55333" grpId="0" animBg="1"/>
      <p:bldP spid="55334" grpId="0" animBg="1"/>
      <p:bldP spid="55335" grpId="0" animBg="1"/>
      <p:bldP spid="55336" grpId="0" animBg="1"/>
      <p:bldP spid="55337" grpId="0" animBg="1"/>
      <p:bldP spid="55339" grpId="0" animBg="1"/>
      <p:bldP spid="55340" grpId="0"/>
      <p:bldP spid="55341" grpId="0" animBg="1"/>
      <p:bldP spid="55344" grpId="0"/>
      <p:bldP spid="55347" grpId="0"/>
      <p:bldP spid="553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sp>
        <p:nvSpPr>
          <p:cNvPr id="2561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2971800" y="1766888"/>
          <a:ext cx="838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3" imgW="355138" imgH="177569" progId="Equation.3">
                  <p:embed/>
                </p:oleObj>
              </mc:Choice>
              <mc:Fallback>
                <p:oleObj name="Equation" r:id="rId3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66888"/>
                        <a:ext cx="838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3" name="Object 13"/>
          <p:cNvGraphicFramePr>
            <a:graphicFrameLocks noChangeAspect="1"/>
          </p:cNvGraphicFramePr>
          <p:nvPr/>
        </p:nvGraphicFramePr>
        <p:xfrm>
          <a:off x="4876800" y="1766888"/>
          <a:ext cx="8382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5" imgW="368140" imgH="215806" progId="Equation.3">
                  <p:embed/>
                </p:oleObj>
              </mc:Choice>
              <mc:Fallback>
                <p:oleObj name="Equation" r:id="rId5" imgW="36814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66888"/>
                        <a:ext cx="8382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609600" y="2300288"/>
          <a:ext cx="36576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7" imgW="1663715" imgH="343034" progId="Equation.3">
                  <p:embed/>
                </p:oleObj>
              </mc:Choice>
              <mc:Fallback>
                <p:oleObj name="Equation" r:id="rId7" imgW="1663715" imgH="3430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00288"/>
                        <a:ext cx="365760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609600" y="2909888"/>
          <a:ext cx="2971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9" imgW="1523339" imgH="215806" progId="Equation.3">
                  <p:embed/>
                </p:oleObj>
              </mc:Choice>
              <mc:Fallback>
                <p:oleObj name="Equation" r:id="rId9" imgW="152333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09888"/>
                        <a:ext cx="29718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609600" y="3443288"/>
          <a:ext cx="2895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11" imgW="1345616" imgH="177723" progId="Equation.3">
                  <p:embed/>
                </p:oleObj>
              </mc:Choice>
              <mc:Fallback>
                <p:oleObj name="Equation" r:id="rId11" imgW="134561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43288"/>
                        <a:ext cx="28956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609600" y="3976688"/>
          <a:ext cx="20574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13" imgW="939392" imgH="177723" progId="Equation.3">
                  <p:embed/>
                </p:oleObj>
              </mc:Choice>
              <mc:Fallback>
                <p:oleObj name="Equation" r:id="rId13" imgW="93939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76688"/>
                        <a:ext cx="205740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609600" y="4433888"/>
          <a:ext cx="1371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15" imgW="634449" imgH="177646" progId="Equation.3">
                  <p:embed/>
                </p:oleObj>
              </mc:Choice>
              <mc:Fallback>
                <p:oleObj name="Equation" r:id="rId15" imgW="63444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33888"/>
                        <a:ext cx="13716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457200" y="1752600"/>
            <a:ext cx="255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III. Untuk interval </a:t>
            </a:r>
            <a:endParaRPr lang="en-US" altLang="id-ID" sz="2400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3962400" y="17526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</a:t>
            </a:r>
            <a:endParaRPr lang="en-US" altLang="id-ID" sz="240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3398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609600" y="4891088"/>
          <a:ext cx="1143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17" imgW="583947" imgH="393529" progId="Equation.3">
                  <p:embed/>
                </p:oleObj>
              </mc:Choice>
              <mc:Fallback>
                <p:oleObj name="Equation" r:id="rId17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91088"/>
                        <a:ext cx="11430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2" name="Object 22"/>
          <p:cNvGraphicFramePr>
            <a:graphicFrameLocks noChangeAspect="1"/>
          </p:cNvGraphicFramePr>
          <p:nvPr/>
        </p:nvGraphicFramePr>
        <p:xfrm>
          <a:off x="3048000" y="4814888"/>
          <a:ext cx="99060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Equation" r:id="rId19" imgW="469696" imgH="431613" progId="Equation.3">
                  <p:embed/>
                </p:oleObj>
              </mc:Choice>
              <mc:Fallback>
                <p:oleObj name="Equation" r:id="rId19" imgW="46969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14888"/>
                        <a:ext cx="990600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Rectangle 24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1981200" y="50292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</a:t>
            </a:r>
            <a:endParaRPr lang="en-US" altLang="id-ID" sz="2400"/>
          </a:p>
        </p:txBody>
      </p:sp>
    </p:spTree>
    <p:extLst>
      <p:ext uri="{BB962C8B-B14F-4D97-AF65-F5344CB8AC3E}">
        <p14:creationId xmlns:p14="http://schemas.microsoft.com/office/powerpoint/2010/main" val="393401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/>
      <p:bldP spid="56336" grpId="0"/>
      <p:bldP spid="563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Garis bilangan</a:t>
            </a: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1295400" y="3200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39624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42672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36576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33528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45720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48768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30480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51816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27432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54864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8100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0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4122738" y="32194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1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974725" y="1687513"/>
            <a:ext cx="7989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Setiap bilangan real mempunyai posisi pada suatu garis yang disebut</a:t>
            </a:r>
          </a:p>
          <a:p>
            <a:r>
              <a:rPr lang="en-US" altLang="id-ID" sz="2000"/>
              <a:t>dengan garis bilangan(real)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2819400" y="3200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-3</a:t>
            </a:r>
          </a:p>
        </p:txBody>
      </p:sp>
      <p:graphicFrame>
        <p:nvGraphicFramePr>
          <p:cNvPr id="89109" name="Object 21"/>
          <p:cNvGraphicFramePr>
            <a:graphicFrameLocks noChangeAspect="1"/>
          </p:cNvGraphicFramePr>
          <p:nvPr/>
        </p:nvGraphicFramePr>
        <p:xfrm>
          <a:off x="4343400" y="2895600"/>
          <a:ext cx="2381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3" imgW="241091" imgH="215713" progId="Equation.3">
                  <p:embed/>
                </p:oleObj>
              </mc:Choice>
              <mc:Fallback>
                <p:oleObj name="Equation" r:id="rId3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95600"/>
                        <a:ext cx="23812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7" name="Object 19"/>
          <p:cNvGraphicFramePr>
            <a:graphicFrameLocks noChangeAspect="1"/>
          </p:cNvGraphicFramePr>
          <p:nvPr/>
        </p:nvGraphicFramePr>
        <p:xfrm>
          <a:off x="4914900" y="3238500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5" imgW="139700" imgH="139700" progId="Equation.3">
                  <p:embed/>
                </p:oleObj>
              </mc:Choice>
              <mc:Fallback>
                <p:oleObj name="Equation" r:id="rId5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3238500"/>
                        <a:ext cx="266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3386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3614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1050925" y="4403725"/>
            <a:ext cx="6170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Himpunan bagian dari garis bilangan disebut selang  </a:t>
            </a:r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990600" y="3897313"/>
            <a:ext cx="976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Selang</a:t>
            </a:r>
          </a:p>
        </p:txBody>
      </p:sp>
    </p:spTree>
    <p:extLst>
      <p:ext uri="{BB962C8B-B14F-4D97-AF65-F5344CB8AC3E}">
        <p14:creationId xmlns:p14="http://schemas.microsoft.com/office/powerpoint/2010/main" val="131037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5" grpId="0" animBg="1"/>
      <p:bldP spid="89096" grpId="0" animBg="1"/>
      <p:bldP spid="89097" grpId="0" animBg="1"/>
      <p:bldP spid="89098" grpId="0" animBg="1"/>
      <p:bldP spid="89099" grpId="0" animBg="1"/>
      <p:bldP spid="89100" grpId="0" animBg="1"/>
      <p:bldP spid="89101" grpId="0" animBg="1"/>
      <p:bldP spid="89102" grpId="0" animBg="1"/>
      <p:bldP spid="89103" grpId="0"/>
      <p:bldP spid="89104" grpId="0"/>
      <p:bldP spid="89105" grpId="0"/>
      <p:bldP spid="89106" grpId="0"/>
      <p:bldP spid="89113" grpId="0"/>
      <p:bldP spid="891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57200" y="1585913"/>
            <a:ext cx="173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Hp3 = </a:t>
            </a:r>
            <a:endParaRPr lang="en-US" altLang="id-ID" sz="240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057400" y="1447800"/>
          <a:ext cx="20574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3" imgW="952087" imgH="431613" progId="Equation.3">
                  <p:embed/>
                </p:oleObj>
              </mc:Choice>
              <mc:Fallback>
                <p:oleObj name="Equation" r:id="rId3" imgW="95208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20574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295400" y="3438525"/>
            <a:ext cx="381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057400" y="3495675"/>
            <a:ext cx="419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/>
              <a:t>2</a:t>
            </a: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2819400" y="3349625"/>
            <a:ext cx="152400" cy="1698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2146300" y="3335338"/>
            <a:ext cx="152400" cy="1698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2882900" y="3011488"/>
            <a:ext cx="0" cy="338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882900" y="3000375"/>
            <a:ext cx="1460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2209800" y="2843213"/>
            <a:ext cx="0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2209800" y="2819400"/>
            <a:ext cx="213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2743200" y="3429000"/>
          <a:ext cx="4714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5" imgW="164957" imgH="203024" progId="Equation.3">
                  <p:embed/>
                </p:oleObj>
              </mc:Choice>
              <mc:Fallback>
                <p:oleObj name="Equation" r:id="rId5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29000"/>
                        <a:ext cx="4714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533400" y="3917950"/>
            <a:ext cx="7664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Dari gambar garis bilangan tersebut dapat disimpulkan </a:t>
            </a:r>
          </a:p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bahwa hasil irisan dua interval tersebut adalah </a:t>
            </a:r>
            <a:endParaRPr lang="en-US" altLang="id-ID" sz="2400"/>
          </a:p>
        </p:txBody>
      </p:sp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6953250" y="4359275"/>
          <a:ext cx="9715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7" imgW="469800" imgH="431640" progId="Equation.3">
                  <p:embed/>
                </p:oleObj>
              </mc:Choice>
              <mc:Fallback>
                <p:oleObj name="Equation" r:id="rId7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4359275"/>
                        <a:ext cx="97155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533400" y="4648200"/>
            <a:ext cx="142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sehingga</a:t>
            </a:r>
            <a:endParaRPr lang="en-US" altLang="id-ID" sz="2400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1066800" y="5243513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Hp3 = </a:t>
            </a:r>
            <a:endParaRPr lang="en-US" altLang="id-ID" sz="2400"/>
          </a:p>
        </p:txBody>
      </p:sp>
      <p:graphicFrame>
        <p:nvGraphicFramePr>
          <p:cNvPr id="57366" name="Object 22"/>
          <p:cNvGraphicFramePr>
            <a:graphicFrameLocks noChangeAspect="1"/>
          </p:cNvGraphicFramePr>
          <p:nvPr/>
        </p:nvGraphicFramePr>
        <p:xfrm>
          <a:off x="2055813" y="5011738"/>
          <a:ext cx="1068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9" imgW="469800" imgH="431640" progId="Equation.3">
                  <p:embed/>
                </p:oleObj>
              </mc:Choice>
              <mc:Fallback>
                <p:oleObj name="Equation" r:id="rId9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5011738"/>
                        <a:ext cx="1068387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0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1" grpId="0" animBg="1"/>
      <p:bldP spid="57352" grpId="0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64" grpId="0"/>
      <p:bldP spid="57365" grpId="0"/>
      <p:bldP spid="573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85800" y="5257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Hp = </a:t>
            </a:r>
            <a:endParaRPr lang="en-US" altLang="id-ID" sz="2400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>
            <p:ph idx="1"/>
          </p:nvPr>
        </p:nvGraphicFramePr>
        <p:xfrm>
          <a:off x="2286000" y="5029200"/>
          <a:ext cx="24257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3" imgW="1130040" imgH="431640" progId="Equation.3">
                  <p:embed/>
                </p:oleObj>
              </mc:Choice>
              <mc:Fallback>
                <p:oleObj name="Equation" r:id="rId3" imgW="1130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24257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2995613" y="2054225"/>
          <a:ext cx="3698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5" imgW="164957" imgH="203024" progId="Equation.3">
                  <p:embed/>
                </p:oleObj>
              </mc:Choice>
              <mc:Fallback>
                <p:oleObj name="Equation" r:id="rId5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2054225"/>
                        <a:ext cx="3698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3746500" y="2049463"/>
          <a:ext cx="43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049463"/>
                        <a:ext cx="43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1308100" y="2087563"/>
            <a:ext cx="426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879600" y="2085975"/>
            <a:ext cx="419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>
                <a:cs typeface="Times New Roman" panose="02020603050405020304" pitchFamily="18" charset="0"/>
              </a:rPr>
              <a:t>-1</a:t>
            </a:r>
            <a:endParaRPr lang="en-US" altLang="id-ID" sz="2800"/>
          </a:p>
        </p:txBody>
      </p: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2030413" y="1985963"/>
            <a:ext cx="128587" cy="1317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084388" y="1600200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219200" y="1604963"/>
            <a:ext cx="8651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59411" name="Object 19"/>
          <p:cNvGraphicFramePr>
            <a:graphicFrameLocks noChangeAspect="1"/>
          </p:cNvGraphicFramePr>
          <p:nvPr/>
        </p:nvGraphicFramePr>
        <p:xfrm>
          <a:off x="2995613" y="3192463"/>
          <a:ext cx="3698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tion" r:id="rId9" imgW="164957" imgH="203024" progId="Equation.3">
                  <p:embed/>
                </p:oleObj>
              </mc:Choice>
              <mc:Fallback>
                <p:oleObj name="Equation" r:id="rId9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3192463"/>
                        <a:ext cx="3698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2" name="Object 20"/>
          <p:cNvGraphicFramePr>
            <a:graphicFrameLocks noChangeAspect="1"/>
          </p:cNvGraphicFramePr>
          <p:nvPr/>
        </p:nvGraphicFramePr>
        <p:xfrm>
          <a:off x="3822700" y="3116263"/>
          <a:ext cx="369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tion" r:id="rId10" imgW="164880" imgH="203040" progId="Equation.3">
                  <p:embed/>
                </p:oleObj>
              </mc:Choice>
              <mc:Fallback>
                <p:oleObj name="Equation" r:id="rId10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116263"/>
                        <a:ext cx="3698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1308100" y="3143250"/>
            <a:ext cx="426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1879600" y="3141663"/>
            <a:ext cx="495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>
                <a:cs typeface="Times New Roman" panose="02020603050405020304" pitchFamily="18" charset="0"/>
              </a:rPr>
              <a:t>-1</a:t>
            </a:r>
            <a:endParaRPr lang="en-US" altLang="id-ID"/>
          </a:p>
        </p:txBody>
      </p:sp>
      <p:sp>
        <p:nvSpPr>
          <p:cNvPr id="59415" name="Oval 23"/>
          <p:cNvSpPr>
            <a:spLocks noChangeArrowheads="1"/>
          </p:cNvSpPr>
          <p:nvPr/>
        </p:nvSpPr>
        <p:spPr bwMode="auto">
          <a:xfrm>
            <a:off x="2070100" y="3051175"/>
            <a:ext cx="128588" cy="1365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2146300" y="2779713"/>
            <a:ext cx="0" cy="271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2105025" y="2747963"/>
            <a:ext cx="1108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3117850" y="3063875"/>
            <a:ext cx="130175" cy="1365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7672" name="Text Box 27"/>
          <p:cNvSpPr txBox="1">
            <a:spLocks noChangeArrowheads="1"/>
          </p:cNvSpPr>
          <p:nvPr/>
        </p:nvSpPr>
        <p:spPr bwMode="auto">
          <a:xfrm>
            <a:off x="3765550" y="3146425"/>
            <a:ext cx="3937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3162300" y="2735263"/>
            <a:ext cx="14288" cy="320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59422" name="Object 30"/>
          <p:cNvGraphicFramePr>
            <a:graphicFrameLocks noChangeAspect="1"/>
          </p:cNvGraphicFramePr>
          <p:nvPr/>
        </p:nvGraphicFramePr>
        <p:xfrm>
          <a:off x="3009900" y="4183063"/>
          <a:ext cx="43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2" name="Equation" r:id="rId12" imgW="164957" imgH="203024" progId="Equation.3">
                  <p:embed/>
                </p:oleObj>
              </mc:Choice>
              <mc:Fallback>
                <p:oleObj name="Equation" r:id="rId12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4183063"/>
                        <a:ext cx="43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3" name="Object 31"/>
          <p:cNvGraphicFramePr>
            <a:graphicFrameLocks noChangeAspect="1"/>
          </p:cNvGraphicFramePr>
          <p:nvPr/>
        </p:nvGraphicFramePr>
        <p:xfrm>
          <a:off x="3822700" y="4183063"/>
          <a:ext cx="430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3" name="Equation" r:id="rId13" imgW="164880" imgH="203040" progId="Equation.3">
                  <p:embed/>
                </p:oleObj>
              </mc:Choice>
              <mc:Fallback>
                <p:oleObj name="Equation" r:id="rId13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4183063"/>
                        <a:ext cx="4302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1308100" y="4203700"/>
            <a:ext cx="419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1868488" y="4203700"/>
            <a:ext cx="5064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>
                <a:cs typeface="Times New Roman" panose="02020603050405020304" pitchFamily="18" charset="0"/>
              </a:rPr>
              <a:t>-1</a:t>
            </a:r>
            <a:endParaRPr lang="en-US" altLang="id-ID"/>
          </a:p>
        </p:txBody>
      </p:sp>
      <p:sp>
        <p:nvSpPr>
          <p:cNvPr id="59426" name="Oval 34"/>
          <p:cNvSpPr>
            <a:spLocks noChangeArrowheads="1"/>
          </p:cNvSpPr>
          <p:nvPr/>
        </p:nvSpPr>
        <p:spPr bwMode="auto">
          <a:xfrm>
            <a:off x="3924300" y="4140200"/>
            <a:ext cx="127000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>
            <a:off x="3975100" y="3878263"/>
            <a:ext cx="0" cy="255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3960813" y="3878263"/>
            <a:ext cx="1271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171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5" grpId="0" animBg="1"/>
      <p:bldP spid="59406" grpId="0"/>
      <p:bldP spid="59407" grpId="0" animBg="1"/>
      <p:bldP spid="59408" grpId="0" animBg="1"/>
      <p:bldP spid="59409" grpId="0" animBg="1"/>
      <p:bldP spid="59413" grpId="0" animBg="1"/>
      <p:bldP spid="59414" grpId="0"/>
      <p:bldP spid="59415" grpId="0" animBg="1"/>
      <p:bldP spid="59416" grpId="0" animBg="1"/>
      <p:bldP spid="59417" grpId="0" animBg="1"/>
      <p:bldP spid="59418" grpId="0" animBg="1"/>
      <p:bldP spid="59420" grpId="0" animBg="1"/>
      <p:bldP spid="59424" grpId="0" animBg="1"/>
      <p:bldP spid="59425" grpId="0"/>
      <p:bldP spid="59426" grpId="0" animBg="1"/>
      <p:bldP spid="59427" grpId="0" animBg="1"/>
      <p:bldP spid="594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57200" y="1800225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Hp = </a:t>
            </a:r>
            <a:endParaRPr lang="en-US" altLang="id-ID" sz="240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219200" y="1890713"/>
          <a:ext cx="2438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6" name="Equation" r:id="rId3" imgW="1155700" imgH="203200" progId="Equation.3">
                  <p:embed/>
                </p:oleObj>
              </mc:Choice>
              <mc:Fallback>
                <p:oleObj name="Equation" r:id="rId3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90713"/>
                        <a:ext cx="24384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479425" y="2424113"/>
          <a:ext cx="41687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Equation" r:id="rId5" imgW="2070000" imgH="431640" progId="Equation.3">
                  <p:embed/>
                </p:oleObj>
              </mc:Choice>
              <mc:Fallback>
                <p:oleObj name="Equation" r:id="rId5" imgW="2070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424113"/>
                        <a:ext cx="416877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476250" y="3292475"/>
            <a:ext cx="7239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Untuk lebih mempermudah, masing-masing interval </a:t>
            </a:r>
          </a:p>
          <a:p>
            <a:pPr eaLnBrk="1" hangingPunct="1"/>
            <a:r>
              <a:rPr lang="en-US" altLang="id-ID" sz="2400"/>
              <a:t>digambarkan dalam sebuah garis bilangan </a:t>
            </a:r>
          </a:p>
        </p:txBody>
      </p:sp>
      <p:sp>
        <p:nvSpPr>
          <p:cNvPr id="28680" name="Rectangle 99"/>
          <p:cNvSpPr>
            <a:spLocks noChangeArrowheads="1"/>
          </p:cNvSpPr>
          <p:nvPr/>
        </p:nvSpPr>
        <p:spPr bwMode="auto">
          <a:xfrm>
            <a:off x="0" y="2659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8681" name="Rectangle 100"/>
          <p:cNvSpPr>
            <a:spLocks noChangeArrowheads="1"/>
          </p:cNvSpPr>
          <p:nvPr/>
        </p:nvSpPr>
        <p:spPr bwMode="auto">
          <a:xfrm>
            <a:off x="0" y="28590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8682" name="Rectangle 104"/>
          <p:cNvSpPr>
            <a:spLocks noChangeArrowheads="1"/>
          </p:cNvSpPr>
          <p:nvPr/>
        </p:nvSpPr>
        <p:spPr bwMode="auto">
          <a:xfrm>
            <a:off x="0" y="30591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8683" name="Rectangle 105"/>
          <p:cNvSpPr>
            <a:spLocks noChangeArrowheads="1"/>
          </p:cNvSpPr>
          <p:nvPr/>
        </p:nvSpPr>
        <p:spPr bwMode="auto">
          <a:xfrm>
            <a:off x="0" y="325913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8684" name="Rectangle 109"/>
          <p:cNvSpPr>
            <a:spLocks noChangeArrowheads="1"/>
          </p:cNvSpPr>
          <p:nvPr/>
        </p:nvSpPr>
        <p:spPr bwMode="auto">
          <a:xfrm>
            <a:off x="0" y="34591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8685" name="Rectangle 110"/>
          <p:cNvSpPr>
            <a:spLocks noChangeArrowheads="1"/>
          </p:cNvSpPr>
          <p:nvPr/>
        </p:nvSpPr>
        <p:spPr bwMode="auto">
          <a:xfrm>
            <a:off x="0" y="36591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8686" name="Rectangle 11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id-ID" sz="3400" smtClean="0"/>
              <a:t>Contoh : Menentukan Himpunan Penyelesaian</a:t>
            </a:r>
          </a:p>
        </p:txBody>
      </p:sp>
    </p:spTree>
    <p:extLst>
      <p:ext uri="{BB962C8B-B14F-4D97-AF65-F5344CB8AC3E}">
        <p14:creationId xmlns:p14="http://schemas.microsoft.com/office/powerpoint/2010/main" val="212862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Soal Latihan</a:t>
            </a:r>
          </a:p>
        </p:txBody>
      </p:sp>
      <p:graphicFrame>
        <p:nvGraphicFramePr>
          <p:cNvPr id="80910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685800" y="4986338"/>
          <a:ext cx="19050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3" imgW="965160" imgH="253800" progId="Equation.3">
                  <p:embed/>
                </p:oleObj>
              </mc:Choice>
              <mc:Fallback>
                <p:oleObj name="Equation" r:id="rId3" imgW="965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86338"/>
                        <a:ext cx="19050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762000" y="4343400"/>
          <a:ext cx="2514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Equation" r:id="rId5" imgW="1244600" imgH="279400" progId="Equation.3">
                  <p:embed/>
                </p:oleObj>
              </mc:Choice>
              <mc:Fallback>
                <p:oleObj name="Equation" r:id="rId5" imgW="1244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2514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295275" y="1524000"/>
            <a:ext cx="7324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Cari himpunan penyelesaian dari pertidaksamaan    </a:t>
            </a:r>
            <a:endParaRPr lang="en-US" altLang="id-ID" sz="2400"/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685800" y="3733800"/>
          <a:ext cx="228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7" imgW="1218671" imgH="253890" progId="Equation.3">
                  <p:embed/>
                </p:oleObj>
              </mc:Choice>
              <mc:Fallback>
                <p:oleObj name="Equation" r:id="rId7" imgW="121867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2286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304800" y="2057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1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304800" y="2971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2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3048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3</a:t>
            </a:r>
          </a:p>
        </p:txBody>
      </p:sp>
      <p:graphicFrame>
        <p:nvGraphicFramePr>
          <p:cNvPr id="80922" name="Object 26"/>
          <p:cNvGraphicFramePr>
            <a:graphicFrameLocks noChangeAspect="1"/>
          </p:cNvGraphicFramePr>
          <p:nvPr/>
        </p:nvGraphicFramePr>
        <p:xfrm>
          <a:off x="708025" y="2012950"/>
          <a:ext cx="15779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Equation" r:id="rId9" imgW="850680" imgH="393480" progId="Equation.3">
                  <p:embed/>
                </p:oleObj>
              </mc:Choice>
              <mc:Fallback>
                <p:oleObj name="Equation" r:id="rId9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012950"/>
                        <a:ext cx="157797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304800" y="434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4</a:t>
            </a:r>
          </a:p>
        </p:txBody>
      </p:sp>
      <p:graphicFrame>
        <p:nvGraphicFramePr>
          <p:cNvPr id="80924" name="Object 28"/>
          <p:cNvGraphicFramePr>
            <a:graphicFrameLocks noChangeAspect="1"/>
          </p:cNvGraphicFramePr>
          <p:nvPr/>
        </p:nvGraphicFramePr>
        <p:xfrm>
          <a:off x="685800" y="2835275"/>
          <a:ext cx="15398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11" imgW="812520" imgH="393480" progId="Equation.3">
                  <p:embed/>
                </p:oleObj>
              </mc:Choice>
              <mc:Fallback>
                <p:oleObj name="Equation" r:id="rId11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35275"/>
                        <a:ext cx="15398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304800" y="4953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5</a:t>
            </a:r>
          </a:p>
        </p:txBody>
      </p:sp>
      <p:graphicFrame>
        <p:nvGraphicFramePr>
          <p:cNvPr id="80929" name="Object 33"/>
          <p:cNvGraphicFramePr>
            <a:graphicFrameLocks noChangeAspect="1"/>
          </p:cNvGraphicFramePr>
          <p:nvPr/>
        </p:nvGraphicFramePr>
        <p:xfrm>
          <a:off x="685800" y="5562600"/>
          <a:ext cx="14478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Equation" r:id="rId13" imgW="736600" imgH="279400" progId="Equation.3">
                  <p:embed/>
                </p:oleObj>
              </mc:Choice>
              <mc:Fallback>
                <p:oleObj name="Equation" r:id="rId13" imgW="736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62600"/>
                        <a:ext cx="14478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304800" y="556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977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12" grpId="0"/>
      <p:bldP spid="80913" grpId="0"/>
      <p:bldP spid="80914" grpId="0"/>
      <p:bldP spid="80923" grpId="0"/>
      <p:bldP spid="80925" grpId="0"/>
      <p:bldP spid="809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43125"/>
            <a:ext cx="3962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Selang</a:t>
            </a: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1349375" y="1830388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Himpunan</a:t>
            </a: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120900" y="1830388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3495675" y="1830388"/>
            <a:ext cx="804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 b="1">
                <a:solidFill>
                  <a:srgbClr val="000000"/>
                </a:solidFill>
              </a:rPr>
              <a:t>selang</a:t>
            </a:r>
            <a:endParaRPr lang="en-US" altLang="id-ID" sz="2000"/>
          </a:p>
        </p:txBody>
      </p:sp>
      <p:sp>
        <p:nvSpPr>
          <p:cNvPr id="33800" name="Rectangle 10"/>
          <p:cNvSpPr>
            <a:spLocks noChangeArrowheads="1"/>
          </p:cNvSpPr>
          <p:nvPr/>
        </p:nvSpPr>
        <p:spPr bwMode="auto">
          <a:xfrm>
            <a:off x="4135438" y="1830388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709613" y="18192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709613" y="1819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709613" y="1819275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04" name="Rectangle 14"/>
          <p:cNvSpPr>
            <a:spLocks noChangeArrowheads="1"/>
          </p:cNvSpPr>
          <p:nvPr/>
        </p:nvSpPr>
        <p:spPr bwMode="auto">
          <a:xfrm>
            <a:off x="709613" y="18192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709613" y="1819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>
            <a:off x="709613" y="1819275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719138" y="1819275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>
            <a:off x="719138" y="1819275"/>
            <a:ext cx="2033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09" name="Rectangle 19"/>
          <p:cNvSpPr>
            <a:spLocks noChangeArrowheads="1"/>
          </p:cNvSpPr>
          <p:nvPr/>
        </p:nvSpPr>
        <p:spPr bwMode="auto">
          <a:xfrm>
            <a:off x="2752725" y="18192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>
            <a:off x="2752725" y="1819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>
            <a:off x="2752725" y="181927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2" name="Rectangle 22"/>
          <p:cNvSpPr>
            <a:spLocks noChangeArrowheads="1"/>
          </p:cNvSpPr>
          <p:nvPr/>
        </p:nvSpPr>
        <p:spPr bwMode="auto">
          <a:xfrm>
            <a:off x="2762250" y="1819275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>
            <a:off x="2762250" y="1819275"/>
            <a:ext cx="2105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4" name="Rectangle 24"/>
          <p:cNvSpPr>
            <a:spLocks noChangeArrowheads="1"/>
          </p:cNvSpPr>
          <p:nvPr/>
        </p:nvSpPr>
        <p:spPr bwMode="auto">
          <a:xfrm>
            <a:off x="4867275" y="18192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15" name="Line 25"/>
          <p:cNvSpPr>
            <a:spLocks noChangeShapeType="1"/>
          </p:cNvSpPr>
          <p:nvPr/>
        </p:nvSpPr>
        <p:spPr bwMode="auto">
          <a:xfrm>
            <a:off x="4867275" y="1819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6" name="Line 26"/>
          <p:cNvSpPr>
            <a:spLocks noChangeShapeType="1"/>
          </p:cNvSpPr>
          <p:nvPr/>
        </p:nvSpPr>
        <p:spPr bwMode="auto">
          <a:xfrm>
            <a:off x="4867275" y="181927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7" name="Rectangle 27"/>
          <p:cNvSpPr>
            <a:spLocks noChangeArrowheads="1"/>
          </p:cNvSpPr>
          <p:nvPr/>
        </p:nvSpPr>
        <p:spPr bwMode="auto">
          <a:xfrm>
            <a:off x="4867275" y="18192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18" name="Line 28"/>
          <p:cNvSpPr>
            <a:spLocks noChangeShapeType="1"/>
          </p:cNvSpPr>
          <p:nvPr/>
        </p:nvSpPr>
        <p:spPr bwMode="auto">
          <a:xfrm>
            <a:off x="4867275" y="1819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9" name="Line 29"/>
          <p:cNvSpPr>
            <a:spLocks noChangeShapeType="1"/>
          </p:cNvSpPr>
          <p:nvPr/>
        </p:nvSpPr>
        <p:spPr bwMode="auto">
          <a:xfrm>
            <a:off x="4867275" y="181927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0" name="Rectangle 30"/>
          <p:cNvSpPr>
            <a:spLocks noChangeArrowheads="1"/>
          </p:cNvSpPr>
          <p:nvPr/>
        </p:nvSpPr>
        <p:spPr bwMode="auto">
          <a:xfrm>
            <a:off x="709613" y="1828800"/>
            <a:ext cx="9525" cy="269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21" name="Line 31"/>
          <p:cNvSpPr>
            <a:spLocks noChangeShapeType="1"/>
          </p:cNvSpPr>
          <p:nvPr/>
        </p:nvSpPr>
        <p:spPr bwMode="auto">
          <a:xfrm>
            <a:off x="709613" y="1828800"/>
            <a:ext cx="1587" cy="269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2" name="Rectangle 32"/>
          <p:cNvSpPr>
            <a:spLocks noChangeArrowheads="1"/>
          </p:cNvSpPr>
          <p:nvPr/>
        </p:nvSpPr>
        <p:spPr bwMode="auto">
          <a:xfrm>
            <a:off x="2752725" y="1828800"/>
            <a:ext cx="9525" cy="269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23" name="Line 33"/>
          <p:cNvSpPr>
            <a:spLocks noChangeShapeType="1"/>
          </p:cNvSpPr>
          <p:nvPr/>
        </p:nvSpPr>
        <p:spPr bwMode="auto">
          <a:xfrm>
            <a:off x="2752725" y="1828800"/>
            <a:ext cx="1588" cy="269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4" name="Rectangle 34"/>
          <p:cNvSpPr>
            <a:spLocks noChangeArrowheads="1"/>
          </p:cNvSpPr>
          <p:nvPr/>
        </p:nvSpPr>
        <p:spPr bwMode="auto">
          <a:xfrm>
            <a:off x="4867275" y="1828800"/>
            <a:ext cx="9525" cy="269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25" name="Line 35"/>
          <p:cNvSpPr>
            <a:spLocks noChangeShapeType="1"/>
          </p:cNvSpPr>
          <p:nvPr/>
        </p:nvSpPr>
        <p:spPr bwMode="auto">
          <a:xfrm>
            <a:off x="4867275" y="1828800"/>
            <a:ext cx="1588" cy="269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46138" y="2005013"/>
            <a:ext cx="889000" cy="439737"/>
            <a:chOff x="1286" y="1252"/>
            <a:chExt cx="560" cy="277"/>
          </a:xfrm>
        </p:grpSpPr>
        <p:sp>
          <p:nvSpPr>
            <p:cNvPr id="34115" name="Line 36"/>
            <p:cNvSpPr>
              <a:spLocks noChangeShapeType="1"/>
            </p:cNvSpPr>
            <p:nvPr/>
          </p:nvSpPr>
          <p:spPr bwMode="auto">
            <a:xfrm>
              <a:off x="1418" y="1352"/>
              <a:ext cx="1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116" name="Rectangle 37"/>
            <p:cNvSpPr>
              <a:spLocks noChangeArrowheads="1"/>
            </p:cNvSpPr>
            <p:nvPr/>
          </p:nvSpPr>
          <p:spPr bwMode="auto">
            <a:xfrm>
              <a:off x="1286" y="1252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117" name="Rectangle 38"/>
            <p:cNvSpPr>
              <a:spLocks noChangeArrowheads="1"/>
            </p:cNvSpPr>
            <p:nvPr/>
          </p:nvSpPr>
          <p:spPr bwMode="auto">
            <a:xfrm>
              <a:off x="1738" y="1252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118" name="Rectangle 39"/>
            <p:cNvSpPr>
              <a:spLocks noChangeArrowheads="1"/>
            </p:cNvSpPr>
            <p:nvPr/>
          </p:nvSpPr>
          <p:spPr bwMode="auto">
            <a:xfrm>
              <a:off x="1665" y="1345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119" name="Rectangle 40"/>
            <p:cNvSpPr>
              <a:spLocks noChangeArrowheads="1"/>
            </p:cNvSpPr>
            <p:nvPr/>
          </p:nvSpPr>
          <p:spPr bwMode="auto">
            <a:xfrm>
              <a:off x="1441" y="1345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120" name="Rectangle 41"/>
            <p:cNvSpPr>
              <a:spLocks noChangeArrowheads="1"/>
            </p:cNvSpPr>
            <p:nvPr/>
          </p:nvSpPr>
          <p:spPr bwMode="auto">
            <a:xfrm>
              <a:off x="1341" y="1345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121" name="Rectangle 42"/>
            <p:cNvSpPr>
              <a:spLocks noChangeArrowheads="1"/>
            </p:cNvSpPr>
            <p:nvPr/>
          </p:nvSpPr>
          <p:spPr bwMode="auto">
            <a:xfrm>
              <a:off x="1545" y="1329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&lt;</a:t>
              </a:r>
              <a:endParaRPr lang="en-US" altLang="id-ID"/>
            </a:p>
          </p:txBody>
        </p:sp>
      </p:grpSp>
      <p:sp>
        <p:nvSpPr>
          <p:cNvPr id="33827" name="Rectangle 44"/>
          <p:cNvSpPr>
            <a:spLocks noChangeArrowheads="1"/>
          </p:cNvSpPr>
          <p:nvPr/>
        </p:nvSpPr>
        <p:spPr bwMode="auto">
          <a:xfrm>
            <a:off x="1682750" y="2154238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897188" y="2028825"/>
            <a:ext cx="741362" cy="393700"/>
            <a:chOff x="2578" y="1267"/>
            <a:chExt cx="467" cy="248"/>
          </a:xfrm>
        </p:grpSpPr>
        <p:sp>
          <p:nvSpPr>
            <p:cNvPr id="34109" name="Rectangle 45"/>
            <p:cNvSpPr>
              <a:spLocks noChangeArrowheads="1"/>
            </p:cNvSpPr>
            <p:nvPr/>
          </p:nvSpPr>
          <p:spPr bwMode="auto">
            <a:xfrm>
              <a:off x="2578" y="1267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4110" name="Rectangle 46"/>
            <p:cNvSpPr>
              <a:spLocks noChangeArrowheads="1"/>
            </p:cNvSpPr>
            <p:nvPr/>
          </p:nvSpPr>
          <p:spPr bwMode="auto">
            <a:xfrm>
              <a:off x="2978" y="1267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4111" name="Rectangle 47"/>
            <p:cNvSpPr>
              <a:spLocks noChangeArrowheads="1"/>
            </p:cNvSpPr>
            <p:nvPr/>
          </p:nvSpPr>
          <p:spPr bwMode="auto">
            <a:xfrm>
              <a:off x="2895" y="1333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112" name="Rectangle 48"/>
            <p:cNvSpPr>
              <a:spLocks noChangeArrowheads="1"/>
            </p:cNvSpPr>
            <p:nvPr/>
          </p:nvSpPr>
          <p:spPr bwMode="auto">
            <a:xfrm>
              <a:off x="2839" y="1333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  <p:sp>
          <p:nvSpPr>
            <p:cNvPr id="34113" name="Rectangle 49"/>
            <p:cNvSpPr>
              <a:spLocks noChangeArrowheads="1"/>
            </p:cNvSpPr>
            <p:nvPr/>
          </p:nvSpPr>
          <p:spPr bwMode="auto">
            <a:xfrm>
              <a:off x="2733" y="1317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¥</a:t>
              </a:r>
              <a:endParaRPr lang="en-US" altLang="id-ID"/>
            </a:p>
          </p:txBody>
        </p:sp>
        <p:sp>
          <p:nvSpPr>
            <p:cNvPr id="34114" name="Rectangle 50"/>
            <p:cNvSpPr>
              <a:spLocks noChangeArrowheads="1"/>
            </p:cNvSpPr>
            <p:nvPr/>
          </p:nvSpPr>
          <p:spPr bwMode="auto">
            <a:xfrm>
              <a:off x="2624" y="1317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</p:grpSp>
      <p:sp>
        <p:nvSpPr>
          <p:cNvPr id="33829" name="Rectangle 52"/>
          <p:cNvSpPr>
            <a:spLocks noChangeArrowheads="1"/>
          </p:cNvSpPr>
          <p:nvPr/>
        </p:nvSpPr>
        <p:spPr bwMode="auto">
          <a:xfrm>
            <a:off x="3627438" y="2133600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830" name="Rectangle 53"/>
          <p:cNvSpPr>
            <a:spLocks noChangeArrowheads="1"/>
          </p:cNvSpPr>
          <p:nvPr/>
        </p:nvSpPr>
        <p:spPr bwMode="auto">
          <a:xfrm>
            <a:off x="709613" y="20986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31" name="Line 54"/>
          <p:cNvSpPr>
            <a:spLocks noChangeShapeType="1"/>
          </p:cNvSpPr>
          <p:nvPr/>
        </p:nvSpPr>
        <p:spPr bwMode="auto">
          <a:xfrm>
            <a:off x="709613" y="20986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32" name="Line 55"/>
          <p:cNvSpPr>
            <a:spLocks noChangeShapeType="1"/>
          </p:cNvSpPr>
          <p:nvPr/>
        </p:nvSpPr>
        <p:spPr bwMode="auto">
          <a:xfrm>
            <a:off x="709613" y="2098675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33" name="Rectangle 56"/>
          <p:cNvSpPr>
            <a:spLocks noChangeArrowheads="1"/>
          </p:cNvSpPr>
          <p:nvPr/>
        </p:nvSpPr>
        <p:spPr bwMode="auto">
          <a:xfrm>
            <a:off x="719138" y="2098675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34" name="Line 57"/>
          <p:cNvSpPr>
            <a:spLocks noChangeShapeType="1"/>
          </p:cNvSpPr>
          <p:nvPr/>
        </p:nvSpPr>
        <p:spPr bwMode="auto">
          <a:xfrm>
            <a:off x="719138" y="2098675"/>
            <a:ext cx="2033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35" name="Rectangle 58"/>
          <p:cNvSpPr>
            <a:spLocks noChangeArrowheads="1"/>
          </p:cNvSpPr>
          <p:nvPr/>
        </p:nvSpPr>
        <p:spPr bwMode="auto">
          <a:xfrm>
            <a:off x="2752725" y="20986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36" name="Line 59"/>
          <p:cNvSpPr>
            <a:spLocks noChangeShapeType="1"/>
          </p:cNvSpPr>
          <p:nvPr/>
        </p:nvSpPr>
        <p:spPr bwMode="auto">
          <a:xfrm>
            <a:off x="2752725" y="20986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37" name="Line 60"/>
          <p:cNvSpPr>
            <a:spLocks noChangeShapeType="1"/>
          </p:cNvSpPr>
          <p:nvPr/>
        </p:nvSpPr>
        <p:spPr bwMode="auto">
          <a:xfrm>
            <a:off x="2752725" y="209867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38" name="Rectangle 61"/>
          <p:cNvSpPr>
            <a:spLocks noChangeArrowheads="1"/>
          </p:cNvSpPr>
          <p:nvPr/>
        </p:nvSpPr>
        <p:spPr bwMode="auto">
          <a:xfrm>
            <a:off x="2762250" y="2098675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39" name="Line 62"/>
          <p:cNvSpPr>
            <a:spLocks noChangeShapeType="1"/>
          </p:cNvSpPr>
          <p:nvPr/>
        </p:nvSpPr>
        <p:spPr bwMode="auto">
          <a:xfrm>
            <a:off x="2762250" y="2098675"/>
            <a:ext cx="2105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40" name="Rectangle 63"/>
          <p:cNvSpPr>
            <a:spLocks noChangeArrowheads="1"/>
          </p:cNvSpPr>
          <p:nvPr/>
        </p:nvSpPr>
        <p:spPr bwMode="auto">
          <a:xfrm>
            <a:off x="4867275" y="20986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41" name="Line 64"/>
          <p:cNvSpPr>
            <a:spLocks noChangeShapeType="1"/>
          </p:cNvSpPr>
          <p:nvPr/>
        </p:nvSpPr>
        <p:spPr bwMode="auto">
          <a:xfrm>
            <a:off x="4867275" y="20986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42" name="Line 65"/>
          <p:cNvSpPr>
            <a:spLocks noChangeShapeType="1"/>
          </p:cNvSpPr>
          <p:nvPr/>
        </p:nvSpPr>
        <p:spPr bwMode="auto">
          <a:xfrm>
            <a:off x="4867275" y="209867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43" name="Rectangle 66"/>
          <p:cNvSpPr>
            <a:spLocks noChangeArrowheads="1"/>
          </p:cNvSpPr>
          <p:nvPr/>
        </p:nvSpPr>
        <p:spPr bwMode="auto">
          <a:xfrm>
            <a:off x="709613" y="2108200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44" name="Line 67"/>
          <p:cNvSpPr>
            <a:spLocks noChangeShapeType="1"/>
          </p:cNvSpPr>
          <p:nvPr/>
        </p:nvSpPr>
        <p:spPr bwMode="auto">
          <a:xfrm>
            <a:off x="709613" y="2108200"/>
            <a:ext cx="1587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45" name="Rectangle 68"/>
          <p:cNvSpPr>
            <a:spLocks noChangeArrowheads="1"/>
          </p:cNvSpPr>
          <p:nvPr/>
        </p:nvSpPr>
        <p:spPr bwMode="auto">
          <a:xfrm>
            <a:off x="2752725" y="2108200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46" name="Line 69"/>
          <p:cNvSpPr>
            <a:spLocks noChangeShapeType="1"/>
          </p:cNvSpPr>
          <p:nvPr/>
        </p:nvSpPr>
        <p:spPr bwMode="auto">
          <a:xfrm>
            <a:off x="2752725" y="2108200"/>
            <a:ext cx="1588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47" name="Rectangle 70"/>
          <p:cNvSpPr>
            <a:spLocks noChangeArrowheads="1"/>
          </p:cNvSpPr>
          <p:nvPr/>
        </p:nvSpPr>
        <p:spPr bwMode="auto">
          <a:xfrm>
            <a:off x="4867275" y="2108200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48" name="Line 71"/>
          <p:cNvSpPr>
            <a:spLocks noChangeShapeType="1"/>
          </p:cNvSpPr>
          <p:nvPr/>
        </p:nvSpPr>
        <p:spPr bwMode="auto">
          <a:xfrm>
            <a:off x="4867275" y="2108200"/>
            <a:ext cx="1588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846138" y="2532063"/>
            <a:ext cx="889000" cy="441325"/>
            <a:chOff x="1286" y="1584"/>
            <a:chExt cx="560" cy="278"/>
          </a:xfrm>
        </p:grpSpPr>
        <p:sp>
          <p:nvSpPr>
            <p:cNvPr id="34102" name="Line 72"/>
            <p:cNvSpPr>
              <a:spLocks noChangeShapeType="1"/>
            </p:cNvSpPr>
            <p:nvPr/>
          </p:nvSpPr>
          <p:spPr bwMode="auto">
            <a:xfrm>
              <a:off x="1418" y="1684"/>
              <a:ext cx="1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103" name="Rectangle 73"/>
            <p:cNvSpPr>
              <a:spLocks noChangeArrowheads="1"/>
            </p:cNvSpPr>
            <p:nvPr/>
          </p:nvSpPr>
          <p:spPr bwMode="auto">
            <a:xfrm>
              <a:off x="1286" y="1584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104" name="Rectangle 74"/>
            <p:cNvSpPr>
              <a:spLocks noChangeArrowheads="1"/>
            </p:cNvSpPr>
            <p:nvPr/>
          </p:nvSpPr>
          <p:spPr bwMode="auto">
            <a:xfrm>
              <a:off x="1738" y="1584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105" name="Rectangle 75"/>
            <p:cNvSpPr>
              <a:spLocks noChangeArrowheads="1"/>
            </p:cNvSpPr>
            <p:nvPr/>
          </p:nvSpPr>
          <p:spPr bwMode="auto">
            <a:xfrm>
              <a:off x="1665" y="1678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106" name="Rectangle 76"/>
            <p:cNvSpPr>
              <a:spLocks noChangeArrowheads="1"/>
            </p:cNvSpPr>
            <p:nvPr/>
          </p:nvSpPr>
          <p:spPr bwMode="auto">
            <a:xfrm>
              <a:off x="1441" y="1678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107" name="Rectangle 77"/>
            <p:cNvSpPr>
              <a:spLocks noChangeArrowheads="1"/>
            </p:cNvSpPr>
            <p:nvPr/>
          </p:nvSpPr>
          <p:spPr bwMode="auto">
            <a:xfrm>
              <a:off x="1341" y="1678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108" name="Rectangle 78"/>
            <p:cNvSpPr>
              <a:spLocks noChangeArrowheads="1"/>
            </p:cNvSpPr>
            <p:nvPr/>
          </p:nvSpPr>
          <p:spPr bwMode="auto">
            <a:xfrm>
              <a:off x="1545" y="1662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£</a:t>
              </a:r>
              <a:endParaRPr lang="en-US" altLang="id-ID"/>
            </a:p>
          </p:txBody>
        </p:sp>
      </p:grpSp>
      <p:sp>
        <p:nvSpPr>
          <p:cNvPr id="33850" name="Rectangle 80"/>
          <p:cNvSpPr>
            <a:spLocks noChangeArrowheads="1"/>
          </p:cNvSpPr>
          <p:nvPr/>
        </p:nvSpPr>
        <p:spPr bwMode="auto">
          <a:xfrm>
            <a:off x="1682750" y="268287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2897188" y="2546350"/>
            <a:ext cx="738187" cy="404813"/>
            <a:chOff x="2578" y="1593"/>
            <a:chExt cx="465" cy="255"/>
          </a:xfrm>
        </p:grpSpPr>
        <p:sp>
          <p:nvSpPr>
            <p:cNvPr id="34096" name="Rectangle 81"/>
            <p:cNvSpPr>
              <a:spLocks noChangeArrowheads="1"/>
            </p:cNvSpPr>
            <p:nvPr/>
          </p:nvSpPr>
          <p:spPr bwMode="auto">
            <a:xfrm>
              <a:off x="2578" y="1601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4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4097" name="Rectangle 82"/>
            <p:cNvSpPr>
              <a:spLocks noChangeArrowheads="1"/>
            </p:cNvSpPr>
            <p:nvPr/>
          </p:nvSpPr>
          <p:spPr bwMode="auto">
            <a:xfrm>
              <a:off x="2976" y="1593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]</a:t>
              </a:r>
              <a:endParaRPr lang="en-US" altLang="id-ID"/>
            </a:p>
          </p:txBody>
        </p:sp>
        <p:sp>
          <p:nvSpPr>
            <p:cNvPr id="34098" name="Rectangle 83"/>
            <p:cNvSpPr>
              <a:spLocks noChangeArrowheads="1"/>
            </p:cNvSpPr>
            <p:nvPr/>
          </p:nvSpPr>
          <p:spPr bwMode="auto">
            <a:xfrm>
              <a:off x="2895" y="1666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099" name="Rectangle 84"/>
            <p:cNvSpPr>
              <a:spLocks noChangeArrowheads="1"/>
            </p:cNvSpPr>
            <p:nvPr/>
          </p:nvSpPr>
          <p:spPr bwMode="auto">
            <a:xfrm>
              <a:off x="2840" y="1666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  <p:sp>
          <p:nvSpPr>
            <p:cNvPr id="34100" name="Rectangle 85"/>
            <p:cNvSpPr>
              <a:spLocks noChangeArrowheads="1"/>
            </p:cNvSpPr>
            <p:nvPr/>
          </p:nvSpPr>
          <p:spPr bwMode="auto">
            <a:xfrm>
              <a:off x="2733" y="1651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¥</a:t>
              </a:r>
              <a:endParaRPr lang="en-US" altLang="id-ID"/>
            </a:p>
          </p:txBody>
        </p:sp>
        <p:sp>
          <p:nvSpPr>
            <p:cNvPr id="34101" name="Rectangle 86"/>
            <p:cNvSpPr>
              <a:spLocks noChangeArrowheads="1"/>
            </p:cNvSpPr>
            <p:nvPr/>
          </p:nvSpPr>
          <p:spPr bwMode="auto">
            <a:xfrm>
              <a:off x="2624" y="165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</p:grpSp>
      <p:sp>
        <p:nvSpPr>
          <p:cNvPr id="33852" name="Rectangle 88"/>
          <p:cNvSpPr>
            <a:spLocks noChangeArrowheads="1"/>
          </p:cNvSpPr>
          <p:nvPr/>
        </p:nvSpPr>
        <p:spPr bwMode="auto">
          <a:xfrm>
            <a:off x="3608388" y="2660650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853" name="Rectangle 89"/>
          <p:cNvSpPr>
            <a:spLocks noChangeArrowheads="1"/>
          </p:cNvSpPr>
          <p:nvPr/>
        </p:nvSpPr>
        <p:spPr bwMode="auto">
          <a:xfrm>
            <a:off x="709613" y="26273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54" name="Line 90"/>
          <p:cNvSpPr>
            <a:spLocks noChangeShapeType="1"/>
          </p:cNvSpPr>
          <p:nvPr/>
        </p:nvSpPr>
        <p:spPr bwMode="auto">
          <a:xfrm>
            <a:off x="709613" y="262731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55" name="Line 91"/>
          <p:cNvSpPr>
            <a:spLocks noChangeShapeType="1"/>
          </p:cNvSpPr>
          <p:nvPr/>
        </p:nvSpPr>
        <p:spPr bwMode="auto">
          <a:xfrm>
            <a:off x="709613" y="2627313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56" name="Rectangle 92"/>
          <p:cNvSpPr>
            <a:spLocks noChangeArrowheads="1"/>
          </p:cNvSpPr>
          <p:nvPr/>
        </p:nvSpPr>
        <p:spPr bwMode="auto">
          <a:xfrm>
            <a:off x="719138" y="2627313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57" name="Line 93"/>
          <p:cNvSpPr>
            <a:spLocks noChangeShapeType="1"/>
          </p:cNvSpPr>
          <p:nvPr/>
        </p:nvSpPr>
        <p:spPr bwMode="auto">
          <a:xfrm>
            <a:off x="719138" y="2627313"/>
            <a:ext cx="2033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58" name="Rectangle 94"/>
          <p:cNvSpPr>
            <a:spLocks noChangeArrowheads="1"/>
          </p:cNvSpPr>
          <p:nvPr/>
        </p:nvSpPr>
        <p:spPr bwMode="auto">
          <a:xfrm>
            <a:off x="2752725" y="26273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59" name="Line 95"/>
          <p:cNvSpPr>
            <a:spLocks noChangeShapeType="1"/>
          </p:cNvSpPr>
          <p:nvPr/>
        </p:nvSpPr>
        <p:spPr bwMode="auto">
          <a:xfrm>
            <a:off x="2752725" y="262731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60" name="Line 96"/>
          <p:cNvSpPr>
            <a:spLocks noChangeShapeType="1"/>
          </p:cNvSpPr>
          <p:nvPr/>
        </p:nvSpPr>
        <p:spPr bwMode="auto">
          <a:xfrm>
            <a:off x="2752725" y="262731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61" name="Rectangle 97"/>
          <p:cNvSpPr>
            <a:spLocks noChangeArrowheads="1"/>
          </p:cNvSpPr>
          <p:nvPr/>
        </p:nvSpPr>
        <p:spPr bwMode="auto">
          <a:xfrm>
            <a:off x="2762250" y="2627313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62" name="Line 98"/>
          <p:cNvSpPr>
            <a:spLocks noChangeShapeType="1"/>
          </p:cNvSpPr>
          <p:nvPr/>
        </p:nvSpPr>
        <p:spPr bwMode="auto">
          <a:xfrm>
            <a:off x="2762250" y="2627313"/>
            <a:ext cx="2105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63" name="Rectangle 99"/>
          <p:cNvSpPr>
            <a:spLocks noChangeArrowheads="1"/>
          </p:cNvSpPr>
          <p:nvPr/>
        </p:nvSpPr>
        <p:spPr bwMode="auto">
          <a:xfrm>
            <a:off x="4867275" y="26273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64" name="Line 100"/>
          <p:cNvSpPr>
            <a:spLocks noChangeShapeType="1"/>
          </p:cNvSpPr>
          <p:nvPr/>
        </p:nvSpPr>
        <p:spPr bwMode="auto">
          <a:xfrm>
            <a:off x="4867275" y="262731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65" name="Line 101"/>
          <p:cNvSpPr>
            <a:spLocks noChangeShapeType="1"/>
          </p:cNvSpPr>
          <p:nvPr/>
        </p:nvSpPr>
        <p:spPr bwMode="auto">
          <a:xfrm>
            <a:off x="4867275" y="262731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66" name="Rectangle 102"/>
          <p:cNvSpPr>
            <a:spLocks noChangeArrowheads="1"/>
          </p:cNvSpPr>
          <p:nvPr/>
        </p:nvSpPr>
        <p:spPr bwMode="auto">
          <a:xfrm>
            <a:off x="709613" y="2636838"/>
            <a:ext cx="9525" cy="517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67" name="Line 103"/>
          <p:cNvSpPr>
            <a:spLocks noChangeShapeType="1"/>
          </p:cNvSpPr>
          <p:nvPr/>
        </p:nvSpPr>
        <p:spPr bwMode="auto">
          <a:xfrm>
            <a:off x="709613" y="2636838"/>
            <a:ext cx="1587" cy="517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68" name="Rectangle 104"/>
          <p:cNvSpPr>
            <a:spLocks noChangeArrowheads="1"/>
          </p:cNvSpPr>
          <p:nvPr/>
        </p:nvSpPr>
        <p:spPr bwMode="auto">
          <a:xfrm>
            <a:off x="2752725" y="2636838"/>
            <a:ext cx="9525" cy="517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69" name="Line 105"/>
          <p:cNvSpPr>
            <a:spLocks noChangeShapeType="1"/>
          </p:cNvSpPr>
          <p:nvPr/>
        </p:nvSpPr>
        <p:spPr bwMode="auto">
          <a:xfrm>
            <a:off x="2752725" y="2636838"/>
            <a:ext cx="1588" cy="517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70" name="Rectangle 106"/>
          <p:cNvSpPr>
            <a:spLocks noChangeArrowheads="1"/>
          </p:cNvSpPr>
          <p:nvPr/>
        </p:nvSpPr>
        <p:spPr bwMode="auto">
          <a:xfrm>
            <a:off x="4867275" y="2636838"/>
            <a:ext cx="9525" cy="517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71" name="Line 107"/>
          <p:cNvSpPr>
            <a:spLocks noChangeShapeType="1"/>
          </p:cNvSpPr>
          <p:nvPr/>
        </p:nvSpPr>
        <p:spPr bwMode="auto">
          <a:xfrm>
            <a:off x="4867275" y="2636838"/>
            <a:ext cx="1588" cy="517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6" name="Group 117"/>
          <p:cNvGrpSpPr>
            <a:grpSpLocks/>
          </p:cNvGrpSpPr>
          <p:nvPr/>
        </p:nvGrpSpPr>
        <p:grpSpPr bwMode="auto">
          <a:xfrm>
            <a:off x="846138" y="3060700"/>
            <a:ext cx="1247775" cy="441325"/>
            <a:chOff x="1286" y="1917"/>
            <a:chExt cx="786" cy="278"/>
          </a:xfrm>
        </p:grpSpPr>
        <p:sp>
          <p:nvSpPr>
            <p:cNvPr id="34087" name="Line 108"/>
            <p:cNvSpPr>
              <a:spLocks noChangeShapeType="1"/>
            </p:cNvSpPr>
            <p:nvPr/>
          </p:nvSpPr>
          <p:spPr bwMode="auto">
            <a:xfrm>
              <a:off x="1418" y="2017"/>
              <a:ext cx="1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88" name="Rectangle 109"/>
            <p:cNvSpPr>
              <a:spLocks noChangeArrowheads="1"/>
            </p:cNvSpPr>
            <p:nvPr/>
          </p:nvSpPr>
          <p:spPr bwMode="auto">
            <a:xfrm>
              <a:off x="1286" y="1917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089" name="Rectangle 110"/>
            <p:cNvSpPr>
              <a:spLocks noChangeArrowheads="1"/>
            </p:cNvSpPr>
            <p:nvPr/>
          </p:nvSpPr>
          <p:spPr bwMode="auto">
            <a:xfrm>
              <a:off x="1964" y="1917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090" name="Rectangle 111"/>
            <p:cNvSpPr>
              <a:spLocks noChangeArrowheads="1"/>
            </p:cNvSpPr>
            <p:nvPr/>
          </p:nvSpPr>
          <p:spPr bwMode="auto">
            <a:xfrm>
              <a:off x="1894" y="2011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  <p:sp>
          <p:nvSpPr>
            <p:cNvPr id="34091" name="Rectangle 112"/>
            <p:cNvSpPr>
              <a:spLocks noChangeArrowheads="1"/>
            </p:cNvSpPr>
            <p:nvPr/>
          </p:nvSpPr>
          <p:spPr bwMode="auto">
            <a:xfrm>
              <a:off x="1674" y="2011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92" name="Rectangle 113"/>
            <p:cNvSpPr>
              <a:spLocks noChangeArrowheads="1"/>
            </p:cNvSpPr>
            <p:nvPr/>
          </p:nvSpPr>
          <p:spPr bwMode="auto">
            <a:xfrm>
              <a:off x="1434" y="2011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093" name="Rectangle 114"/>
            <p:cNvSpPr>
              <a:spLocks noChangeArrowheads="1"/>
            </p:cNvSpPr>
            <p:nvPr/>
          </p:nvSpPr>
          <p:spPr bwMode="auto">
            <a:xfrm>
              <a:off x="1341" y="2011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94" name="Rectangle 115"/>
            <p:cNvSpPr>
              <a:spLocks noChangeArrowheads="1"/>
            </p:cNvSpPr>
            <p:nvPr/>
          </p:nvSpPr>
          <p:spPr bwMode="auto">
            <a:xfrm>
              <a:off x="1779" y="1995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&lt;</a:t>
              </a:r>
              <a:endParaRPr lang="en-US" altLang="id-ID"/>
            </a:p>
          </p:txBody>
        </p:sp>
        <p:sp>
          <p:nvSpPr>
            <p:cNvPr id="34095" name="Rectangle 116"/>
            <p:cNvSpPr>
              <a:spLocks noChangeArrowheads="1"/>
            </p:cNvSpPr>
            <p:nvPr/>
          </p:nvSpPr>
          <p:spPr bwMode="auto">
            <a:xfrm>
              <a:off x="1547" y="1995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&lt;</a:t>
              </a:r>
              <a:endParaRPr lang="en-US" altLang="id-ID"/>
            </a:p>
          </p:txBody>
        </p:sp>
      </p:grpSp>
      <p:sp>
        <p:nvSpPr>
          <p:cNvPr id="33873" name="Rectangle 118"/>
          <p:cNvSpPr>
            <a:spLocks noChangeArrowheads="1"/>
          </p:cNvSpPr>
          <p:nvPr/>
        </p:nvSpPr>
        <p:spPr bwMode="auto">
          <a:xfrm>
            <a:off x="2035175" y="320992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7" name="Group 124"/>
          <p:cNvGrpSpPr>
            <a:grpSpLocks/>
          </p:cNvGrpSpPr>
          <p:nvPr/>
        </p:nvGrpSpPr>
        <p:grpSpPr bwMode="auto">
          <a:xfrm>
            <a:off x="2897188" y="3086100"/>
            <a:ext cx="511175" cy="393700"/>
            <a:chOff x="2578" y="1933"/>
            <a:chExt cx="322" cy="248"/>
          </a:xfrm>
        </p:grpSpPr>
        <p:sp>
          <p:nvSpPr>
            <p:cNvPr id="34082" name="Rectangle 119"/>
            <p:cNvSpPr>
              <a:spLocks noChangeArrowheads="1"/>
            </p:cNvSpPr>
            <p:nvPr/>
          </p:nvSpPr>
          <p:spPr bwMode="auto">
            <a:xfrm>
              <a:off x="2578" y="1933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4083" name="Rectangle 120"/>
            <p:cNvSpPr>
              <a:spLocks noChangeArrowheads="1"/>
            </p:cNvSpPr>
            <p:nvPr/>
          </p:nvSpPr>
          <p:spPr bwMode="auto">
            <a:xfrm>
              <a:off x="2833" y="1933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4084" name="Rectangle 121"/>
            <p:cNvSpPr>
              <a:spLocks noChangeArrowheads="1"/>
            </p:cNvSpPr>
            <p:nvPr/>
          </p:nvSpPr>
          <p:spPr bwMode="auto">
            <a:xfrm>
              <a:off x="2752" y="1999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  <p:sp>
          <p:nvSpPr>
            <p:cNvPr id="34085" name="Rectangle 122"/>
            <p:cNvSpPr>
              <a:spLocks noChangeArrowheads="1"/>
            </p:cNvSpPr>
            <p:nvPr/>
          </p:nvSpPr>
          <p:spPr bwMode="auto">
            <a:xfrm>
              <a:off x="2624" y="1999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086" name="Rectangle 123"/>
            <p:cNvSpPr>
              <a:spLocks noChangeArrowheads="1"/>
            </p:cNvSpPr>
            <p:nvPr/>
          </p:nvSpPr>
          <p:spPr bwMode="auto">
            <a:xfrm>
              <a:off x="2701" y="1999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</p:grpSp>
      <p:sp>
        <p:nvSpPr>
          <p:cNvPr id="33875" name="Rectangle 125"/>
          <p:cNvSpPr>
            <a:spLocks noChangeArrowheads="1"/>
          </p:cNvSpPr>
          <p:nvPr/>
        </p:nvSpPr>
        <p:spPr bwMode="auto">
          <a:xfrm>
            <a:off x="3392488" y="3189288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876" name="Rectangle 126"/>
          <p:cNvSpPr>
            <a:spLocks noChangeArrowheads="1"/>
          </p:cNvSpPr>
          <p:nvPr/>
        </p:nvSpPr>
        <p:spPr bwMode="auto">
          <a:xfrm>
            <a:off x="709613" y="31543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77" name="Line 127"/>
          <p:cNvSpPr>
            <a:spLocks noChangeShapeType="1"/>
          </p:cNvSpPr>
          <p:nvPr/>
        </p:nvSpPr>
        <p:spPr bwMode="auto">
          <a:xfrm>
            <a:off x="709613" y="31543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78" name="Line 128"/>
          <p:cNvSpPr>
            <a:spLocks noChangeShapeType="1"/>
          </p:cNvSpPr>
          <p:nvPr/>
        </p:nvSpPr>
        <p:spPr bwMode="auto">
          <a:xfrm>
            <a:off x="709613" y="3154363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79" name="Rectangle 129"/>
          <p:cNvSpPr>
            <a:spLocks noChangeArrowheads="1"/>
          </p:cNvSpPr>
          <p:nvPr/>
        </p:nvSpPr>
        <p:spPr bwMode="auto">
          <a:xfrm>
            <a:off x="719138" y="3154363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80" name="Line 130"/>
          <p:cNvSpPr>
            <a:spLocks noChangeShapeType="1"/>
          </p:cNvSpPr>
          <p:nvPr/>
        </p:nvSpPr>
        <p:spPr bwMode="auto">
          <a:xfrm>
            <a:off x="719138" y="3154363"/>
            <a:ext cx="2033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81" name="Rectangle 131"/>
          <p:cNvSpPr>
            <a:spLocks noChangeArrowheads="1"/>
          </p:cNvSpPr>
          <p:nvPr/>
        </p:nvSpPr>
        <p:spPr bwMode="auto">
          <a:xfrm>
            <a:off x="2752725" y="31543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82" name="Line 132"/>
          <p:cNvSpPr>
            <a:spLocks noChangeShapeType="1"/>
          </p:cNvSpPr>
          <p:nvPr/>
        </p:nvSpPr>
        <p:spPr bwMode="auto">
          <a:xfrm>
            <a:off x="2752725" y="31543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83" name="Line 133"/>
          <p:cNvSpPr>
            <a:spLocks noChangeShapeType="1"/>
          </p:cNvSpPr>
          <p:nvPr/>
        </p:nvSpPr>
        <p:spPr bwMode="auto">
          <a:xfrm>
            <a:off x="2752725" y="315436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84" name="Rectangle 134"/>
          <p:cNvSpPr>
            <a:spLocks noChangeArrowheads="1"/>
          </p:cNvSpPr>
          <p:nvPr/>
        </p:nvSpPr>
        <p:spPr bwMode="auto">
          <a:xfrm>
            <a:off x="2762250" y="3154363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85" name="Line 135"/>
          <p:cNvSpPr>
            <a:spLocks noChangeShapeType="1"/>
          </p:cNvSpPr>
          <p:nvPr/>
        </p:nvSpPr>
        <p:spPr bwMode="auto">
          <a:xfrm>
            <a:off x="2762250" y="3154363"/>
            <a:ext cx="2105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86" name="Rectangle 136"/>
          <p:cNvSpPr>
            <a:spLocks noChangeArrowheads="1"/>
          </p:cNvSpPr>
          <p:nvPr/>
        </p:nvSpPr>
        <p:spPr bwMode="auto">
          <a:xfrm>
            <a:off x="4867275" y="31543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87" name="Line 137"/>
          <p:cNvSpPr>
            <a:spLocks noChangeShapeType="1"/>
          </p:cNvSpPr>
          <p:nvPr/>
        </p:nvSpPr>
        <p:spPr bwMode="auto">
          <a:xfrm>
            <a:off x="4867275" y="31543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88" name="Line 138"/>
          <p:cNvSpPr>
            <a:spLocks noChangeShapeType="1"/>
          </p:cNvSpPr>
          <p:nvPr/>
        </p:nvSpPr>
        <p:spPr bwMode="auto">
          <a:xfrm>
            <a:off x="4867275" y="315436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89" name="Rectangle 139"/>
          <p:cNvSpPr>
            <a:spLocks noChangeArrowheads="1"/>
          </p:cNvSpPr>
          <p:nvPr/>
        </p:nvSpPr>
        <p:spPr bwMode="auto">
          <a:xfrm>
            <a:off x="709613" y="3163888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90" name="Line 140"/>
          <p:cNvSpPr>
            <a:spLocks noChangeShapeType="1"/>
          </p:cNvSpPr>
          <p:nvPr/>
        </p:nvSpPr>
        <p:spPr bwMode="auto">
          <a:xfrm>
            <a:off x="709613" y="3163888"/>
            <a:ext cx="1587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91" name="Rectangle 141"/>
          <p:cNvSpPr>
            <a:spLocks noChangeArrowheads="1"/>
          </p:cNvSpPr>
          <p:nvPr/>
        </p:nvSpPr>
        <p:spPr bwMode="auto">
          <a:xfrm>
            <a:off x="2752725" y="3163888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92" name="Line 142"/>
          <p:cNvSpPr>
            <a:spLocks noChangeShapeType="1"/>
          </p:cNvSpPr>
          <p:nvPr/>
        </p:nvSpPr>
        <p:spPr bwMode="auto">
          <a:xfrm>
            <a:off x="2752725" y="3163888"/>
            <a:ext cx="1588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93" name="Rectangle 143"/>
          <p:cNvSpPr>
            <a:spLocks noChangeArrowheads="1"/>
          </p:cNvSpPr>
          <p:nvPr/>
        </p:nvSpPr>
        <p:spPr bwMode="auto">
          <a:xfrm>
            <a:off x="4867275" y="3163888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894" name="Line 144"/>
          <p:cNvSpPr>
            <a:spLocks noChangeShapeType="1"/>
          </p:cNvSpPr>
          <p:nvPr/>
        </p:nvSpPr>
        <p:spPr bwMode="auto">
          <a:xfrm>
            <a:off x="4867275" y="3163888"/>
            <a:ext cx="1588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846138" y="3589338"/>
            <a:ext cx="1247775" cy="439737"/>
            <a:chOff x="1286" y="2250"/>
            <a:chExt cx="786" cy="277"/>
          </a:xfrm>
        </p:grpSpPr>
        <p:sp>
          <p:nvSpPr>
            <p:cNvPr id="34073" name="Line 145"/>
            <p:cNvSpPr>
              <a:spLocks noChangeShapeType="1"/>
            </p:cNvSpPr>
            <p:nvPr/>
          </p:nvSpPr>
          <p:spPr bwMode="auto">
            <a:xfrm>
              <a:off x="1418" y="2350"/>
              <a:ext cx="1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74" name="Rectangle 146"/>
            <p:cNvSpPr>
              <a:spLocks noChangeArrowheads="1"/>
            </p:cNvSpPr>
            <p:nvPr/>
          </p:nvSpPr>
          <p:spPr bwMode="auto">
            <a:xfrm>
              <a:off x="1286" y="2250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075" name="Rectangle 147"/>
            <p:cNvSpPr>
              <a:spLocks noChangeArrowheads="1"/>
            </p:cNvSpPr>
            <p:nvPr/>
          </p:nvSpPr>
          <p:spPr bwMode="auto">
            <a:xfrm>
              <a:off x="1964" y="2250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076" name="Rectangle 148"/>
            <p:cNvSpPr>
              <a:spLocks noChangeArrowheads="1"/>
            </p:cNvSpPr>
            <p:nvPr/>
          </p:nvSpPr>
          <p:spPr bwMode="auto">
            <a:xfrm>
              <a:off x="1894" y="234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  <p:sp>
          <p:nvSpPr>
            <p:cNvPr id="34077" name="Rectangle 149"/>
            <p:cNvSpPr>
              <a:spLocks noChangeArrowheads="1"/>
            </p:cNvSpPr>
            <p:nvPr/>
          </p:nvSpPr>
          <p:spPr bwMode="auto">
            <a:xfrm>
              <a:off x="1674" y="2344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78" name="Rectangle 150"/>
            <p:cNvSpPr>
              <a:spLocks noChangeArrowheads="1"/>
            </p:cNvSpPr>
            <p:nvPr/>
          </p:nvSpPr>
          <p:spPr bwMode="auto">
            <a:xfrm>
              <a:off x="1434" y="234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079" name="Rectangle 151"/>
            <p:cNvSpPr>
              <a:spLocks noChangeArrowheads="1"/>
            </p:cNvSpPr>
            <p:nvPr/>
          </p:nvSpPr>
          <p:spPr bwMode="auto">
            <a:xfrm>
              <a:off x="1341" y="2344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80" name="Rectangle 152"/>
            <p:cNvSpPr>
              <a:spLocks noChangeArrowheads="1"/>
            </p:cNvSpPr>
            <p:nvPr/>
          </p:nvSpPr>
          <p:spPr bwMode="auto">
            <a:xfrm>
              <a:off x="1779" y="2328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£</a:t>
              </a:r>
              <a:endParaRPr lang="en-US" altLang="id-ID"/>
            </a:p>
          </p:txBody>
        </p:sp>
        <p:sp>
          <p:nvSpPr>
            <p:cNvPr id="34081" name="Rectangle 153"/>
            <p:cNvSpPr>
              <a:spLocks noChangeArrowheads="1"/>
            </p:cNvSpPr>
            <p:nvPr/>
          </p:nvSpPr>
          <p:spPr bwMode="auto">
            <a:xfrm>
              <a:off x="1547" y="2328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£</a:t>
              </a:r>
              <a:endParaRPr lang="en-US" altLang="id-ID"/>
            </a:p>
          </p:txBody>
        </p:sp>
      </p:grpSp>
      <p:sp>
        <p:nvSpPr>
          <p:cNvPr id="33896" name="Rectangle 155"/>
          <p:cNvSpPr>
            <a:spLocks noChangeArrowheads="1"/>
          </p:cNvSpPr>
          <p:nvPr/>
        </p:nvSpPr>
        <p:spPr bwMode="auto">
          <a:xfrm>
            <a:off x="2035175" y="373856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9" name="Group 161"/>
          <p:cNvGrpSpPr>
            <a:grpSpLocks/>
          </p:cNvGrpSpPr>
          <p:nvPr/>
        </p:nvGrpSpPr>
        <p:grpSpPr bwMode="auto">
          <a:xfrm>
            <a:off x="2892425" y="3603625"/>
            <a:ext cx="496888" cy="403225"/>
            <a:chOff x="2575" y="2259"/>
            <a:chExt cx="313" cy="254"/>
          </a:xfrm>
        </p:grpSpPr>
        <p:sp>
          <p:nvSpPr>
            <p:cNvPr id="34068" name="Rectangle 156"/>
            <p:cNvSpPr>
              <a:spLocks noChangeArrowheads="1"/>
            </p:cNvSpPr>
            <p:nvPr/>
          </p:nvSpPr>
          <p:spPr bwMode="auto">
            <a:xfrm>
              <a:off x="2575" y="2259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[</a:t>
              </a:r>
              <a:endParaRPr lang="en-US" altLang="id-ID"/>
            </a:p>
          </p:txBody>
        </p:sp>
        <p:sp>
          <p:nvSpPr>
            <p:cNvPr id="34069" name="Rectangle 157"/>
            <p:cNvSpPr>
              <a:spLocks noChangeArrowheads="1"/>
            </p:cNvSpPr>
            <p:nvPr/>
          </p:nvSpPr>
          <p:spPr bwMode="auto">
            <a:xfrm>
              <a:off x="2821" y="2259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]</a:t>
              </a:r>
              <a:endParaRPr lang="en-US" altLang="id-ID"/>
            </a:p>
          </p:txBody>
        </p:sp>
        <p:sp>
          <p:nvSpPr>
            <p:cNvPr id="34070" name="Rectangle 158"/>
            <p:cNvSpPr>
              <a:spLocks noChangeArrowheads="1"/>
            </p:cNvSpPr>
            <p:nvPr/>
          </p:nvSpPr>
          <p:spPr bwMode="auto">
            <a:xfrm>
              <a:off x="2743" y="2331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  <p:sp>
          <p:nvSpPr>
            <p:cNvPr id="34071" name="Rectangle 159"/>
            <p:cNvSpPr>
              <a:spLocks noChangeArrowheads="1"/>
            </p:cNvSpPr>
            <p:nvPr/>
          </p:nvSpPr>
          <p:spPr bwMode="auto">
            <a:xfrm>
              <a:off x="2616" y="2331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34072" name="Rectangle 160"/>
            <p:cNvSpPr>
              <a:spLocks noChangeArrowheads="1"/>
            </p:cNvSpPr>
            <p:nvPr/>
          </p:nvSpPr>
          <p:spPr bwMode="auto">
            <a:xfrm>
              <a:off x="2692" y="2331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</p:grpSp>
      <p:sp>
        <p:nvSpPr>
          <p:cNvPr id="33898" name="Rectangle 162"/>
          <p:cNvSpPr>
            <a:spLocks noChangeArrowheads="1"/>
          </p:cNvSpPr>
          <p:nvPr/>
        </p:nvSpPr>
        <p:spPr bwMode="auto">
          <a:xfrm>
            <a:off x="3373438" y="371792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899" name="Rectangle 163"/>
          <p:cNvSpPr>
            <a:spLocks noChangeArrowheads="1"/>
          </p:cNvSpPr>
          <p:nvPr/>
        </p:nvSpPr>
        <p:spPr bwMode="auto">
          <a:xfrm>
            <a:off x="709613" y="3683000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00" name="Line 164"/>
          <p:cNvSpPr>
            <a:spLocks noChangeShapeType="1"/>
          </p:cNvSpPr>
          <p:nvPr/>
        </p:nvSpPr>
        <p:spPr bwMode="auto">
          <a:xfrm>
            <a:off x="709613" y="3683000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01" name="Line 165"/>
          <p:cNvSpPr>
            <a:spLocks noChangeShapeType="1"/>
          </p:cNvSpPr>
          <p:nvPr/>
        </p:nvSpPr>
        <p:spPr bwMode="auto">
          <a:xfrm>
            <a:off x="709613" y="3683000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02" name="Rectangle 166"/>
          <p:cNvSpPr>
            <a:spLocks noChangeArrowheads="1"/>
          </p:cNvSpPr>
          <p:nvPr/>
        </p:nvSpPr>
        <p:spPr bwMode="auto">
          <a:xfrm>
            <a:off x="719138" y="3683000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03" name="Line 167"/>
          <p:cNvSpPr>
            <a:spLocks noChangeShapeType="1"/>
          </p:cNvSpPr>
          <p:nvPr/>
        </p:nvSpPr>
        <p:spPr bwMode="auto">
          <a:xfrm>
            <a:off x="719138" y="3683000"/>
            <a:ext cx="2033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04" name="Rectangle 168"/>
          <p:cNvSpPr>
            <a:spLocks noChangeArrowheads="1"/>
          </p:cNvSpPr>
          <p:nvPr/>
        </p:nvSpPr>
        <p:spPr bwMode="auto">
          <a:xfrm>
            <a:off x="2752725" y="3683000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05" name="Line 169"/>
          <p:cNvSpPr>
            <a:spLocks noChangeShapeType="1"/>
          </p:cNvSpPr>
          <p:nvPr/>
        </p:nvSpPr>
        <p:spPr bwMode="auto">
          <a:xfrm>
            <a:off x="2752725" y="3683000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06" name="Line 170"/>
          <p:cNvSpPr>
            <a:spLocks noChangeShapeType="1"/>
          </p:cNvSpPr>
          <p:nvPr/>
        </p:nvSpPr>
        <p:spPr bwMode="auto">
          <a:xfrm>
            <a:off x="2752725" y="3683000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07" name="Rectangle 171"/>
          <p:cNvSpPr>
            <a:spLocks noChangeArrowheads="1"/>
          </p:cNvSpPr>
          <p:nvPr/>
        </p:nvSpPr>
        <p:spPr bwMode="auto">
          <a:xfrm>
            <a:off x="2762250" y="3683000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08" name="Line 172"/>
          <p:cNvSpPr>
            <a:spLocks noChangeShapeType="1"/>
          </p:cNvSpPr>
          <p:nvPr/>
        </p:nvSpPr>
        <p:spPr bwMode="auto">
          <a:xfrm>
            <a:off x="2762250" y="3683000"/>
            <a:ext cx="2105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09" name="Rectangle 173"/>
          <p:cNvSpPr>
            <a:spLocks noChangeArrowheads="1"/>
          </p:cNvSpPr>
          <p:nvPr/>
        </p:nvSpPr>
        <p:spPr bwMode="auto">
          <a:xfrm>
            <a:off x="4867275" y="3683000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10" name="Line 174"/>
          <p:cNvSpPr>
            <a:spLocks noChangeShapeType="1"/>
          </p:cNvSpPr>
          <p:nvPr/>
        </p:nvSpPr>
        <p:spPr bwMode="auto">
          <a:xfrm>
            <a:off x="4867275" y="3683000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11" name="Line 175"/>
          <p:cNvSpPr>
            <a:spLocks noChangeShapeType="1"/>
          </p:cNvSpPr>
          <p:nvPr/>
        </p:nvSpPr>
        <p:spPr bwMode="auto">
          <a:xfrm>
            <a:off x="4867275" y="3683000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12" name="Rectangle 176"/>
          <p:cNvSpPr>
            <a:spLocks noChangeArrowheads="1"/>
          </p:cNvSpPr>
          <p:nvPr/>
        </p:nvSpPr>
        <p:spPr bwMode="auto">
          <a:xfrm>
            <a:off x="709613" y="3692525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13" name="Line 177"/>
          <p:cNvSpPr>
            <a:spLocks noChangeShapeType="1"/>
          </p:cNvSpPr>
          <p:nvPr/>
        </p:nvSpPr>
        <p:spPr bwMode="auto">
          <a:xfrm>
            <a:off x="709613" y="3692525"/>
            <a:ext cx="1587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14" name="Rectangle 178"/>
          <p:cNvSpPr>
            <a:spLocks noChangeArrowheads="1"/>
          </p:cNvSpPr>
          <p:nvPr/>
        </p:nvSpPr>
        <p:spPr bwMode="auto">
          <a:xfrm>
            <a:off x="2752725" y="3692525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15" name="Line 179"/>
          <p:cNvSpPr>
            <a:spLocks noChangeShapeType="1"/>
          </p:cNvSpPr>
          <p:nvPr/>
        </p:nvSpPr>
        <p:spPr bwMode="auto">
          <a:xfrm>
            <a:off x="2752725" y="3692525"/>
            <a:ext cx="1588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16" name="Rectangle 180"/>
          <p:cNvSpPr>
            <a:spLocks noChangeArrowheads="1"/>
          </p:cNvSpPr>
          <p:nvPr/>
        </p:nvSpPr>
        <p:spPr bwMode="auto">
          <a:xfrm>
            <a:off x="4867275" y="3692525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17" name="Line 181"/>
          <p:cNvSpPr>
            <a:spLocks noChangeShapeType="1"/>
          </p:cNvSpPr>
          <p:nvPr/>
        </p:nvSpPr>
        <p:spPr bwMode="auto">
          <a:xfrm>
            <a:off x="4867275" y="3692525"/>
            <a:ext cx="1588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0" name="Group 189"/>
          <p:cNvGrpSpPr>
            <a:grpSpLocks/>
          </p:cNvGrpSpPr>
          <p:nvPr/>
        </p:nvGrpSpPr>
        <p:grpSpPr bwMode="auto">
          <a:xfrm>
            <a:off x="846138" y="4116388"/>
            <a:ext cx="877887" cy="441325"/>
            <a:chOff x="1286" y="2582"/>
            <a:chExt cx="553" cy="278"/>
          </a:xfrm>
        </p:grpSpPr>
        <p:sp>
          <p:nvSpPr>
            <p:cNvPr id="34061" name="Line 182"/>
            <p:cNvSpPr>
              <a:spLocks noChangeShapeType="1"/>
            </p:cNvSpPr>
            <p:nvPr/>
          </p:nvSpPr>
          <p:spPr bwMode="auto">
            <a:xfrm>
              <a:off x="1418" y="2682"/>
              <a:ext cx="1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62" name="Rectangle 183"/>
            <p:cNvSpPr>
              <a:spLocks noChangeArrowheads="1"/>
            </p:cNvSpPr>
            <p:nvPr/>
          </p:nvSpPr>
          <p:spPr bwMode="auto">
            <a:xfrm>
              <a:off x="1286" y="2582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063" name="Rectangle 184"/>
            <p:cNvSpPr>
              <a:spLocks noChangeArrowheads="1"/>
            </p:cNvSpPr>
            <p:nvPr/>
          </p:nvSpPr>
          <p:spPr bwMode="auto">
            <a:xfrm>
              <a:off x="1731" y="2582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064" name="Rectangle 185"/>
            <p:cNvSpPr>
              <a:spLocks noChangeArrowheads="1"/>
            </p:cNvSpPr>
            <p:nvPr/>
          </p:nvSpPr>
          <p:spPr bwMode="auto">
            <a:xfrm>
              <a:off x="1661" y="2676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  <p:sp>
          <p:nvSpPr>
            <p:cNvPr id="34065" name="Rectangle 186"/>
            <p:cNvSpPr>
              <a:spLocks noChangeArrowheads="1"/>
            </p:cNvSpPr>
            <p:nvPr/>
          </p:nvSpPr>
          <p:spPr bwMode="auto">
            <a:xfrm>
              <a:off x="1440" y="2676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66" name="Rectangle 187"/>
            <p:cNvSpPr>
              <a:spLocks noChangeArrowheads="1"/>
            </p:cNvSpPr>
            <p:nvPr/>
          </p:nvSpPr>
          <p:spPr bwMode="auto">
            <a:xfrm>
              <a:off x="1341" y="2676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67" name="Rectangle 188"/>
            <p:cNvSpPr>
              <a:spLocks noChangeArrowheads="1"/>
            </p:cNvSpPr>
            <p:nvPr/>
          </p:nvSpPr>
          <p:spPr bwMode="auto">
            <a:xfrm>
              <a:off x="1546" y="2660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&gt;</a:t>
              </a:r>
              <a:endParaRPr lang="en-US" altLang="id-ID"/>
            </a:p>
          </p:txBody>
        </p:sp>
      </p:grpSp>
      <p:sp>
        <p:nvSpPr>
          <p:cNvPr id="33919" name="Rectangle 190"/>
          <p:cNvSpPr>
            <a:spLocks noChangeArrowheads="1"/>
          </p:cNvSpPr>
          <p:nvPr/>
        </p:nvSpPr>
        <p:spPr bwMode="auto">
          <a:xfrm>
            <a:off x="1660525" y="4267200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11" name="Group 196"/>
          <p:cNvGrpSpPr>
            <a:grpSpLocks/>
          </p:cNvGrpSpPr>
          <p:nvPr/>
        </p:nvGrpSpPr>
        <p:grpSpPr bwMode="auto">
          <a:xfrm>
            <a:off x="2897188" y="4141788"/>
            <a:ext cx="549275" cy="393700"/>
            <a:chOff x="2578" y="2598"/>
            <a:chExt cx="346" cy="248"/>
          </a:xfrm>
        </p:grpSpPr>
        <p:sp>
          <p:nvSpPr>
            <p:cNvPr id="34056" name="Rectangle 191"/>
            <p:cNvSpPr>
              <a:spLocks noChangeArrowheads="1"/>
            </p:cNvSpPr>
            <p:nvPr/>
          </p:nvSpPr>
          <p:spPr bwMode="auto">
            <a:xfrm>
              <a:off x="2578" y="2598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4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4057" name="Rectangle 192"/>
            <p:cNvSpPr>
              <a:spLocks noChangeArrowheads="1"/>
            </p:cNvSpPr>
            <p:nvPr/>
          </p:nvSpPr>
          <p:spPr bwMode="auto">
            <a:xfrm>
              <a:off x="2860" y="2598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4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4058" name="Rectangle 193"/>
            <p:cNvSpPr>
              <a:spLocks noChangeArrowheads="1"/>
            </p:cNvSpPr>
            <p:nvPr/>
          </p:nvSpPr>
          <p:spPr bwMode="auto">
            <a:xfrm>
              <a:off x="2747" y="2648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¥</a:t>
              </a:r>
              <a:endParaRPr lang="en-US" altLang="id-ID"/>
            </a:p>
          </p:txBody>
        </p:sp>
        <p:sp>
          <p:nvSpPr>
            <p:cNvPr id="34059" name="Rectangle 194"/>
            <p:cNvSpPr>
              <a:spLocks noChangeArrowheads="1"/>
            </p:cNvSpPr>
            <p:nvPr/>
          </p:nvSpPr>
          <p:spPr bwMode="auto">
            <a:xfrm>
              <a:off x="2694" y="2664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  <p:sp>
          <p:nvSpPr>
            <p:cNvPr id="34060" name="Rectangle 195"/>
            <p:cNvSpPr>
              <a:spLocks noChangeArrowheads="1"/>
            </p:cNvSpPr>
            <p:nvPr/>
          </p:nvSpPr>
          <p:spPr bwMode="auto">
            <a:xfrm>
              <a:off x="2620" y="266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</p:grpSp>
      <p:sp>
        <p:nvSpPr>
          <p:cNvPr id="33921" name="Rectangle 197"/>
          <p:cNvSpPr>
            <a:spLocks noChangeArrowheads="1"/>
          </p:cNvSpPr>
          <p:nvPr/>
        </p:nvSpPr>
        <p:spPr bwMode="auto">
          <a:xfrm>
            <a:off x="3451225" y="424656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922" name="Rectangle 198"/>
          <p:cNvSpPr>
            <a:spLocks noChangeArrowheads="1"/>
          </p:cNvSpPr>
          <p:nvPr/>
        </p:nvSpPr>
        <p:spPr bwMode="auto">
          <a:xfrm>
            <a:off x="709613" y="421163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23" name="Line 199"/>
          <p:cNvSpPr>
            <a:spLocks noChangeShapeType="1"/>
          </p:cNvSpPr>
          <p:nvPr/>
        </p:nvSpPr>
        <p:spPr bwMode="auto">
          <a:xfrm>
            <a:off x="709613" y="4211638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24" name="Line 200"/>
          <p:cNvSpPr>
            <a:spLocks noChangeShapeType="1"/>
          </p:cNvSpPr>
          <p:nvPr/>
        </p:nvSpPr>
        <p:spPr bwMode="auto">
          <a:xfrm>
            <a:off x="709613" y="421163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25" name="Rectangle 201"/>
          <p:cNvSpPr>
            <a:spLocks noChangeArrowheads="1"/>
          </p:cNvSpPr>
          <p:nvPr/>
        </p:nvSpPr>
        <p:spPr bwMode="auto">
          <a:xfrm>
            <a:off x="719138" y="4211638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26" name="Line 202"/>
          <p:cNvSpPr>
            <a:spLocks noChangeShapeType="1"/>
          </p:cNvSpPr>
          <p:nvPr/>
        </p:nvSpPr>
        <p:spPr bwMode="auto">
          <a:xfrm>
            <a:off x="719138" y="4211638"/>
            <a:ext cx="2033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27" name="Rectangle 203"/>
          <p:cNvSpPr>
            <a:spLocks noChangeArrowheads="1"/>
          </p:cNvSpPr>
          <p:nvPr/>
        </p:nvSpPr>
        <p:spPr bwMode="auto">
          <a:xfrm>
            <a:off x="2752725" y="421163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28" name="Line 204"/>
          <p:cNvSpPr>
            <a:spLocks noChangeShapeType="1"/>
          </p:cNvSpPr>
          <p:nvPr/>
        </p:nvSpPr>
        <p:spPr bwMode="auto">
          <a:xfrm>
            <a:off x="2752725" y="4211638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29" name="Line 205"/>
          <p:cNvSpPr>
            <a:spLocks noChangeShapeType="1"/>
          </p:cNvSpPr>
          <p:nvPr/>
        </p:nvSpPr>
        <p:spPr bwMode="auto">
          <a:xfrm>
            <a:off x="2752725" y="4211638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30" name="Rectangle 206"/>
          <p:cNvSpPr>
            <a:spLocks noChangeArrowheads="1"/>
          </p:cNvSpPr>
          <p:nvPr/>
        </p:nvSpPr>
        <p:spPr bwMode="auto">
          <a:xfrm>
            <a:off x="2762250" y="4211638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31" name="Line 207"/>
          <p:cNvSpPr>
            <a:spLocks noChangeShapeType="1"/>
          </p:cNvSpPr>
          <p:nvPr/>
        </p:nvSpPr>
        <p:spPr bwMode="auto">
          <a:xfrm>
            <a:off x="2762250" y="4211638"/>
            <a:ext cx="2105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32" name="Rectangle 208"/>
          <p:cNvSpPr>
            <a:spLocks noChangeArrowheads="1"/>
          </p:cNvSpPr>
          <p:nvPr/>
        </p:nvSpPr>
        <p:spPr bwMode="auto">
          <a:xfrm>
            <a:off x="4867275" y="421163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33" name="Line 209"/>
          <p:cNvSpPr>
            <a:spLocks noChangeShapeType="1"/>
          </p:cNvSpPr>
          <p:nvPr/>
        </p:nvSpPr>
        <p:spPr bwMode="auto">
          <a:xfrm>
            <a:off x="4867275" y="4211638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34" name="Line 210"/>
          <p:cNvSpPr>
            <a:spLocks noChangeShapeType="1"/>
          </p:cNvSpPr>
          <p:nvPr/>
        </p:nvSpPr>
        <p:spPr bwMode="auto">
          <a:xfrm>
            <a:off x="4867275" y="4211638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35" name="Rectangle 211"/>
          <p:cNvSpPr>
            <a:spLocks noChangeArrowheads="1"/>
          </p:cNvSpPr>
          <p:nvPr/>
        </p:nvSpPr>
        <p:spPr bwMode="auto">
          <a:xfrm>
            <a:off x="709613" y="4221163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36" name="Line 212"/>
          <p:cNvSpPr>
            <a:spLocks noChangeShapeType="1"/>
          </p:cNvSpPr>
          <p:nvPr/>
        </p:nvSpPr>
        <p:spPr bwMode="auto">
          <a:xfrm>
            <a:off x="709613" y="4221163"/>
            <a:ext cx="1587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37" name="Rectangle 213"/>
          <p:cNvSpPr>
            <a:spLocks noChangeArrowheads="1"/>
          </p:cNvSpPr>
          <p:nvPr/>
        </p:nvSpPr>
        <p:spPr bwMode="auto">
          <a:xfrm>
            <a:off x="2752725" y="4221163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38" name="Line 214"/>
          <p:cNvSpPr>
            <a:spLocks noChangeShapeType="1"/>
          </p:cNvSpPr>
          <p:nvPr/>
        </p:nvSpPr>
        <p:spPr bwMode="auto">
          <a:xfrm>
            <a:off x="2752725" y="4221163"/>
            <a:ext cx="1588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39" name="Rectangle 215"/>
          <p:cNvSpPr>
            <a:spLocks noChangeArrowheads="1"/>
          </p:cNvSpPr>
          <p:nvPr/>
        </p:nvSpPr>
        <p:spPr bwMode="auto">
          <a:xfrm>
            <a:off x="4867275" y="4221163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40" name="Line 216"/>
          <p:cNvSpPr>
            <a:spLocks noChangeShapeType="1"/>
          </p:cNvSpPr>
          <p:nvPr/>
        </p:nvSpPr>
        <p:spPr bwMode="auto">
          <a:xfrm>
            <a:off x="4867275" y="4221163"/>
            <a:ext cx="1588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2" name="Group 224"/>
          <p:cNvGrpSpPr>
            <a:grpSpLocks/>
          </p:cNvGrpSpPr>
          <p:nvPr/>
        </p:nvGrpSpPr>
        <p:grpSpPr bwMode="auto">
          <a:xfrm>
            <a:off x="846138" y="4645025"/>
            <a:ext cx="874712" cy="441325"/>
            <a:chOff x="1286" y="2915"/>
            <a:chExt cx="551" cy="278"/>
          </a:xfrm>
        </p:grpSpPr>
        <p:sp>
          <p:nvSpPr>
            <p:cNvPr id="34049" name="Line 217"/>
            <p:cNvSpPr>
              <a:spLocks noChangeShapeType="1"/>
            </p:cNvSpPr>
            <p:nvPr/>
          </p:nvSpPr>
          <p:spPr bwMode="auto">
            <a:xfrm>
              <a:off x="1418" y="3015"/>
              <a:ext cx="1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50" name="Rectangle 218"/>
            <p:cNvSpPr>
              <a:spLocks noChangeArrowheads="1"/>
            </p:cNvSpPr>
            <p:nvPr/>
          </p:nvSpPr>
          <p:spPr bwMode="auto">
            <a:xfrm>
              <a:off x="1286" y="2915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051" name="Rectangle 219"/>
            <p:cNvSpPr>
              <a:spLocks noChangeArrowheads="1"/>
            </p:cNvSpPr>
            <p:nvPr/>
          </p:nvSpPr>
          <p:spPr bwMode="auto">
            <a:xfrm>
              <a:off x="1729" y="2915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052" name="Rectangle 220"/>
            <p:cNvSpPr>
              <a:spLocks noChangeArrowheads="1"/>
            </p:cNvSpPr>
            <p:nvPr/>
          </p:nvSpPr>
          <p:spPr bwMode="auto">
            <a:xfrm>
              <a:off x="1659" y="3009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  <p:sp>
          <p:nvSpPr>
            <p:cNvPr id="34053" name="Rectangle 221"/>
            <p:cNvSpPr>
              <a:spLocks noChangeArrowheads="1"/>
            </p:cNvSpPr>
            <p:nvPr/>
          </p:nvSpPr>
          <p:spPr bwMode="auto">
            <a:xfrm>
              <a:off x="1440" y="3009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54" name="Rectangle 222"/>
            <p:cNvSpPr>
              <a:spLocks noChangeArrowheads="1"/>
            </p:cNvSpPr>
            <p:nvPr/>
          </p:nvSpPr>
          <p:spPr bwMode="auto">
            <a:xfrm>
              <a:off x="1341" y="3009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55" name="Rectangle 223"/>
            <p:cNvSpPr>
              <a:spLocks noChangeArrowheads="1"/>
            </p:cNvSpPr>
            <p:nvPr/>
          </p:nvSpPr>
          <p:spPr bwMode="auto">
            <a:xfrm>
              <a:off x="1544" y="2992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³</a:t>
              </a:r>
              <a:endParaRPr lang="en-US" altLang="id-ID"/>
            </a:p>
          </p:txBody>
        </p:sp>
      </p:grpSp>
      <p:sp>
        <p:nvSpPr>
          <p:cNvPr id="33942" name="Rectangle 225"/>
          <p:cNvSpPr>
            <a:spLocks noChangeArrowheads="1"/>
          </p:cNvSpPr>
          <p:nvPr/>
        </p:nvSpPr>
        <p:spPr bwMode="auto">
          <a:xfrm>
            <a:off x="1660525" y="4795838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13" name="Group 231"/>
          <p:cNvGrpSpPr>
            <a:grpSpLocks/>
          </p:cNvGrpSpPr>
          <p:nvPr/>
        </p:nvGrpSpPr>
        <p:grpSpPr bwMode="auto">
          <a:xfrm>
            <a:off x="2892425" y="4657725"/>
            <a:ext cx="546100" cy="406400"/>
            <a:chOff x="2575" y="2923"/>
            <a:chExt cx="344" cy="256"/>
          </a:xfrm>
        </p:grpSpPr>
        <p:sp>
          <p:nvSpPr>
            <p:cNvPr id="34044" name="Rectangle 226"/>
            <p:cNvSpPr>
              <a:spLocks noChangeArrowheads="1"/>
            </p:cNvSpPr>
            <p:nvPr/>
          </p:nvSpPr>
          <p:spPr bwMode="auto">
            <a:xfrm>
              <a:off x="2575" y="2923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[</a:t>
              </a:r>
              <a:endParaRPr lang="en-US" altLang="id-ID"/>
            </a:p>
          </p:txBody>
        </p:sp>
        <p:sp>
          <p:nvSpPr>
            <p:cNvPr id="34045" name="Rectangle 227"/>
            <p:cNvSpPr>
              <a:spLocks noChangeArrowheads="1"/>
            </p:cNvSpPr>
            <p:nvPr/>
          </p:nvSpPr>
          <p:spPr bwMode="auto">
            <a:xfrm>
              <a:off x="2852" y="2931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4046" name="Rectangle 228"/>
            <p:cNvSpPr>
              <a:spLocks noChangeArrowheads="1"/>
            </p:cNvSpPr>
            <p:nvPr/>
          </p:nvSpPr>
          <p:spPr bwMode="auto">
            <a:xfrm>
              <a:off x="2739" y="2981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¥</a:t>
              </a:r>
              <a:endParaRPr lang="en-US" altLang="id-ID"/>
            </a:p>
          </p:txBody>
        </p:sp>
        <p:sp>
          <p:nvSpPr>
            <p:cNvPr id="34047" name="Rectangle 229"/>
            <p:cNvSpPr>
              <a:spLocks noChangeArrowheads="1"/>
            </p:cNvSpPr>
            <p:nvPr/>
          </p:nvSpPr>
          <p:spPr bwMode="auto">
            <a:xfrm>
              <a:off x="2685" y="2997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  <p:sp>
          <p:nvSpPr>
            <p:cNvPr id="34048" name="Rectangle 230"/>
            <p:cNvSpPr>
              <a:spLocks noChangeArrowheads="1"/>
            </p:cNvSpPr>
            <p:nvPr/>
          </p:nvSpPr>
          <p:spPr bwMode="auto">
            <a:xfrm>
              <a:off x="2611" y="2997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id-ID"/>
            </a:p>
          </p:txBody>
        </p:sp>
      </p:grpSp>
      <p:sp>
        <p:nvSpPr>
          <p:cNvPr id="33944" name="Rectangle 232"/>
          <p:cNvSpPr>
            <a:spLocks noChangeArrowheads="1"/>
          </p:cNvSpPr>
          <p:nvPr/>
        </p:nvSpPr>
        <p:spPr bwMode="auto">
          <a:xfrm>
            <a:off x="3432175" y="47736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945" name="Rectangle 233"/>
          <p:cNvSpPr>
            <a:spLocks noChangeArrowheads="1"/>
          </p:cNvSpPr>
          <p:nvPr/>
        </p:nvSpPr>
        <p:spPr bwMode="auto">
          <a:xfrm>
            <a:off x="709613" y="4740275"/>
            <a:ext cx="9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46" name="Line 234"/>
          <p:cNvSpPr>
            <a:spLocks noChangeShapeType="1"/>
          </p:cNvSpPr>
          <p:nvPr/>
        </p:nvSpPr>
        <p:spPr bwMode="auto">
          <a:xfrm>
            <a:off x="709613" y="4740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47" name="Line 235"/>
          <p:cNvSpPr>
            <a:spLocks noChangeShapeType="1"/>
          </p:cNvSpPr>
          <p:nvPr/>
        </p:nvSpPr>
        <p:spPr bwMode="auto">
          <a:xfrm>
            <a:off x="709613" y="47402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48" name="Rectangle 236"/>
          <p:cNvSpPr>
            <a:spLocks noChangeArrowheads="1"/>
          </p:cNvSpPr>
          <p:nvPr/>
        </p:nvSpPr>
        <p:spPr bwMode="auto">
          <a:xfrm>
            <a:off x="719138" y="4740275"/>
            <a:ext cx="203358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49" name="Line 237"/>
          <p:cNvSpPr>
            <a:spLocks noChangeShapeType="1"/>
          </p:cNvSpPr>
          <p:nvPr/>
        </p:nvSpPr>
        <p:spPr bwMode="auto">
          <a:xfrm>
            <a:off x="719138" y="4740275"/>
            <a:ext cx="2033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50" name="Rectangle 238"/>
          <p:cNvSpPr>
            <a:spLocks noChangeArrowheads="1"/>
          </p:cNvSpPr>
          <p:nvPr/>
        </p:nvSpPr>
        <p:spPr bwMode="auto">
          <a:xfrm>
            <a:off x="2752725" y="4740275"/>
            <a:ext cx="9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51" name="Line 239"/>
          <p:cNvSpPr>
            <a:spLocks noChangeShapeType="1"/>
          </p:cNvSpPr>
          <p:nvPr/>
        </p:nvSpPr>
        <p:spPr bwMode="auto">
          <a:xfrm>
            <a:off x="2752725" y="4740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52" name="Line 240"/>
          <p:cNvSpPr>
            <a:spLocks noChangeShapeType="1"/>
          </p:cNvSpPr>
          <p:nvPr/>
        </p:nvSpPr>
        <p:spPr bwMode="auto">
          <a:xfrm>
            <a:off x="2752725" y="4740275"/>
            <a:ext cx="1588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53" name="Rectangle 241"/>
          <p:cNvSpPr>
            <a:spLocks noChangeArrowheads="1"/>
          </p:cNvSpPr>
          <p:nvPr/>
        </p:nvSpPr>
        <p:spPr bwMode="auto">
          <a:xfrm>
            <a:off x="2762250" y="4740275"/>
            <a:ext cx="21050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54" name="Line 242"/>
          <p:cNvSpPr>
            <a:spLocks noChangeShapeType="1"/>
          </p:cNvSpPr>
          <p:nvPr/>
        </p:nvSpPr>
        <p:spPr bwMode="auto">
          <a:xfrm>
            <a:off x="2762250" y="4740275"/>
            <a:ext cx="2105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55" name="Rectangle 243"/>
          <p:cNvSpPr>
            <a:spLocks noChangeArrowheads="1"/>
          </p:cNvSpPr>
          <p:nvPr/>
        </p:nvSpPr>
        <p:spPr bwMode="auto">
          <a:xfrm>
            <a:off x="4867275" y="4740275"/>
            <a:ext cx="9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56" name="Line 244"/>
          <p:cNvSpPr>
            <a:spLocks noChangeShapeType="1"/>
          </p:cNvSpPr>
          <p:nvPr/>
        </p:nvSpPr>
        <p:spPr bwMode="auto">
          <a:xfrm>
            <a:off x="4867275" y="47402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57" name="Line 245"/>
          <p:cNvSpPr>
            <a:spLocks noChangeShapeType="1"/>
          </p:cNvSpPr>
          <p:nvPr/>
        </p:nvSpPr>
        <p:spPr bwMode="auto">
          <a:xfrm>
            <a:off x="4867275" y="4740275"/>
            <a:ext cx="1588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58" name="Rectangle 246"/>
          <p:cNvSpPr>
            <a:spLocks noChangeArrowheads="1"/>
          </p:cNvSpPr>
          <p:nvPr/>
        </p:nvSpPr>
        <p:spPr bwMode="auto">
          <a:xfrm>
            <a:off x="709613" y="4748213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59" name="Line 247"/>
          <p:cNvSpPr>
            <a:spLocks noChangeShapeType="1"/>
          </p:cNvSpPr>
          <p:nvPr/>
        </p:nvSpPr>
        <p:spPr bwMode="auto">
          <a:xfrm>
            <a:off x="709613" y="4748213"/>
            <a:ext cx="1587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60" name="Rectangle 248"/>
          <p:cNvSpPr>
            <a:spLocks noChangeArrowheads="1"/>
          </p:cNvSpPr>
          <p:nvPr/>
        </p:nvSpPr>
        <p:spPr bwMode="auto">
          <a:xfrm>
            <a:off x="2752725" y="4748213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61" name="Line 249"/>
          <p:cNvSpPr>
            <a:spLocks noChangeShapeType="1"/>
          </p:cNvSpPr>
          <p:nvPr/>
        </p:nvSpPr>
        <p:spPr bwMode="auto">
          <a:xfrm>
            <a:off x="2752725" y="4748213"/>
            <a:ext cx="1588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62" name="Rectangle 250"/>
          <p:cNvSpPr>
            <a:spLocks noChangeArrowheads="1"/>
          </p:cNvSpPr>
          <p:nvPr/>
        </p:nvSpPr>
        <p:spPr bwMode="auto">
          <a:xfrm>
            <a:off x="4867275" y="4748213"/>
            <a:ext cx="9525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63" name="Line 251"/>
          <p:cNvSpPr>
            <a:spLocks noChangeShapeType="1"/>
          </p:cNvSpPr>
          <p:nvPr/>
        </p:nvSpPr>
        <p:spPr bwMode="auto">
          <a:xfrm>
            <a:off x="4867275" y="4748213"/>
            <a:ext cx="1588" cy="51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4" name="Group 259"/>
          <p:cNvGrpSpPr>
            <a:grpSpLocks/>
          </p:cNvGrpSpPr>
          <p:nvPr/>
        </p:nvGrpSpPr>
        <p:grpSpPr bwMode="auto">
          <a:xfrm>
            <a:off x="846138" y="5173663"/>
            <a:ext cx="933450" cy="439737"/>
            <a:chOff x="1286" y="3248"/>
            <a:chExt cx="588" cy="277"/>
          </a:xfrm>
        </p:grpSpPr>
        <p:sp>
          <p:nvSpPr>
            <p:cNvPr id="34037" name="Line 252"/>
            <p:cNvSpPr>
              <a:spLocks noChangeShapeType="1"/>
            </p:cNvSpPr>
            <p:nvPr/>
          </p:nvSpPr>
          <p:spPr bwMode="auto">
            <a:xfrm>
              <a:off x="1418" y="3348"/>
              <a:ext cx="1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38" name="Rectangle 253"/>
            <p:cNvSpPr>
              <a:spLocks noChangeArrowheads="1"/>
            </p:cNvSpPr>
            <p:nvPr/>
          </p:nvSpPr>
          <p:spPr bwMode="auto">
            <a:xfrm>
              <a:off x="1286" y="3248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{</a:t>
              </a:r>
              <a:endParaRPr lang="en-US" altLang="id-ID"/>
            </a:p>
          </p:txBody>
        </p:sp>
        <p:sp>
          <p:nvSpPr>
            <p:cNvPr id="34039" name="Rectangle 254"/>
            <p:cNvSpPr>
              <a:spLocks noChangeArrowheads="1"/>
            </p:cNvSpPr>
            <p:nvPr/>
          </p:nvSpPr>
          <p:spPr bwMode="auto">
            <a:xfrm>
              <a:off x="1766" y="3248"/>
              <a:ext cx="10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}</a:t>
              </a:r>
              <a:endParaRPr lang="en-US" altLang="id-ID"/>
            </a:p>
          </p:txBody>
        </p:sp>
        <p:sp>
          <p:nvSpPr>
            <p:cNvPr id="34040" name="Rectangle 255"/>
            <p:cNvSpPr>
              <a:spLocks noChangeArrowheads="1"/>
            </p:cNvSpPr>
            <p:nvPr/>
          </p:nvSpPr>
          <p:spPr bwMode="auto">
            <a:xfrm>
              <a:off x="1654" y="3326"/>
              <a:ext cx="12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Â</a:t>
              </a:r>
              <a:endParaRPr lang="en-US" altLang="id-ID"/>
            </a:p>
          </p:txBody>
        </p:sp>
        <p:sp>
          <p:nvSpPr>
            <p:cNvPr id="34041" name="Rectangle 256"/>
            <p:cNvSpPr>
              <a:spLocks noChangeArrowheads="1"/>
            </p:cNvSpPr>
            <p:nvPr/>
          </p:nvSpPr>
          <p:spPr bwMode="auto">
            <a:xfrm>
              <a:off x="1530" y="3326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Î</a:t>
              </a:r>
              <a:endParaRPr lang="en-US" altLang="id-ID"/>
            </a:p>
          </p:txBody>
        </p:sp>
        <p:sp>
          <p:nvSpPr>
            <p:cNvPr id="34042" name="Rectangle 257"/>
            <p:cNvSpPr>
              <a:spLocks noChangeArrowheads="1"/>
            </p:cNvSpPr>
            <p:nvPr/>
          </p:nvSpPr>
          <p:spPr bwMode="auto">
            <a:xfrm>
              <a:off x="1440" y="3342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4043" name="Rectangle 258"/>
            <p:cNvSpPr>
              <a:spLocks noChangeArrowheads="1"/>
            </p:cNvSpPr>
            <p:nvPr/>
          </p:nvSpPr>
          <p:spPr bwMode="auto">
            <a:xfrm>
              <a:off x="1341" y="3342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</p:grpSp>
      <p:sp>
        <p:nvSpPr>
          <p:cNvPr id="33965" name="Rectangle 260"/>
          <p:cNvSpPr>
            <a:spLocks noChangeArrowheads="1"/>
          </p:cNvSpPr>
          <p:nvPr/>
        </p:nvSpPr>
        <p:spPr bwMode="auto">
          <a:xfrm>
            <a:off x="1719263" y="5322888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grpSp>
        <p:nvGrpSpPr>
          <p:cNvPr id="15" name="Group 266"/>
          <p:cNvGrpSpPr>
            <a:grpSpLocks/>
          </p:cNvGrpSpPr>
          <p:nvPr/>
        </p:nvGrpSpPr>
        <p:grpSpPr bwMode="auto">
          <a:xfrm>
            <a:off x="2897188" y="5199063"/>
            <a:ext cx="606425" cy="392112"/>
            <a:chOff x="2578" y="3264"/>
            <a:chExt cx="382" cy="247"/>
          </a:xfrm>
        </p:grpSpPr>
        <p:sp>
          <p:nvSpPr>
            <p:cNvPr id="34032" name="Rectangle 261"/>
            <p:cNvSpPr>
              <a:spLocks noChangeArrowheads="1"/>
            </p:cNvSpPr>
            <p:nvPr/>
          </p:nvSpPr>
          <p:spPr bwMode="auto">
            <a:xfrm>
              <a:off x="2578" y="3264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4033" name="Rectangle 262"/>
            <p:cNvSpPr>
              <a:spLocks noChangeArrowheads="1"/>
            </p:cNvSpPr>
            <p:nvPr/>
          </p:nvSpPr>
          <p:spPr bwMode="auto">
            <a:xfrm>
              <a:off x="2893" y="3264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4034" name="Rectangle 263"/>
            <p:cNvSpPr>
              <a:spLocks noChangeArrowheads="1"/>
            </p:cNvSpPr>
            <p:nvPr/>
          </p:nvSpPr>
          <p:spPr bwMode="auto">
            <a:xfrm>
              <a:off x="2780" y="3313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¥</a:t>
              </a:r>
              <a:endParaRPr lang="en-US" altLang="id-ID"/>
            </a:p>
          </p:txBody>
        </p:sp>
        <p:sp>
          <p:nvSpPr>
            <p:cNvPr id="34035" name="Rectangle 264"/>
            <p:cNvSpPr>
              <a:spLocks noChangeArrowheads="1"/>
            </p:cNvSpPr>
            <p:nvPr/>
          </p:nvSpPr>
          <p:spPr bwMode="auto">
            <a:xfrm>
              <a:off x="2622" y="3313"/>
              <a:ext cx="10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¥</a:t>
              </a:r>
              <a:endParaRPr lang="en-US" altLang="id-ID"/>
            </a:p>
          </p:txBody>
        </p:sp>
        <p:sp>
          <p:nvSpPr>
            <p:cNvPr id="34036" name="Rectangle 265"/>
            <p:cNvSpPr>
              <a:spLocks noChangeArrowheads="1"/>
            </p:cNvSpPr>
            <p:nvPr/>
          </p:nvSpPr>
          <p:spPr bwMode="auto">
            <a:xfrm>
              <a:off x="2727" y="3329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id-ID"/>
            </a:p>
          </p:txBody>
        </p:sp>
      </p:grpSp>
      <p:sp>
        <p:nvSpPr>
          <p:cNvPr id="33967" name="Rectangle 267"/>
          <p:cNvSpPr>
            <a:spLocks noChangeArrowheads="1"/>
          </p:cNvSpPr>
          <p:nvPr/>
        </p:nvSpPr>
        <p:spPr bwMode="auto">
          <a:xfrm>
            <a:off x="3489325" y="5302250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3968" name="Rectangle 268"/>
          <p:cNvSpPr>
            <a:spLocks noChangeArrowheads="1"/>
          </p:cNvSpPr>
          <p:nvPr/>
        </p:nvSpPr>
        <p:spPr bwMode="auto">
          <a:xfrm>
            <a:off x="709613" y="52673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69" name="Line 269"/>
          <p:cNvSpPr>
            <a:spLocks noChangeShapeType="1"/>
          </p:cNvSpPr>
          <p:nvPr/>
        </p:nvSpPr>
        <p:spPr bwMode="auto">
          <a:xfrm>
            <a:off x="709613" y="52673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70" name="Line 270"/>
          <p:cNvSpPr>
            <a:spLocks noChangeShapeType="1"/>
          </p:cNvSpPr>
          <p:nvPr/>
        </p:nvSpPr>
        <p:spPr bwMode="auto">
          <a:xfrm>
            <a:off x="709613" y="5267325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71" name="Rectangle 271"/>
          <p:cNvSpPr>
            <a:spLocks noChangeArrowheads="1"/>
          </p:cNvSpPr>
          <p:nvPr/>
        </p:nvSpPr>
        <p:spPr bwMode="auto">
          <a:xfrm>
            <a:off x="719138" y="5267325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72" name="Line 272"/>
          <p:cNvSpPr>
            <a:spLocks noChangeShapeType="1"/>
          </p:cNvSpPr>
          <p:nvPr/>
        </p:nvSpPr>
        <p:spPr bwMode="auto">
          <a:xfrm>
            <a:off x="719138" y="5267325"/>
            <a:ext cx="2033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73" name="Rectangle 273"/>
          <p:cNvSpPr>
            <a:spLocks noChangeArrowheads="1"/>
          </p:cNvSpPr>
          <p:nvPr/>
        </p:nvSpPr>
        <p:spPr bwMode="auto">
          <a:xfrm>
            <a:off x="2752725" y="52673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74" name="Line 274"/>
          <p:cNvSpPr>
            <a:spLocks noChangeShapeType="1"/>
          </p:cNvSpPr>
          <p:nvPr/>
        </p:nvSpPr>
        <p:spPr bwMode="auto">
          <a:xfrm>
            <a:off x="2752725" y="52673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75" name="Line 275"/>
          <p:cNvSpPr>
            <a:spLocks noChangeShapeType="1"/>
          </p:cNvSpPr>
          <p:nvPr/>
        </p:nvSpPr>
        <p:spPr bwMode="auto">
          <a:xfrm>
            <a:off x="2752725" y="526732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76" name="Rectangle 276"/>
          <p:cNvSpPr>
            <a:spLocks noChangeArrowheads="1"/>
          </p:cNvSpPr>
          <p:nvPr/>
        </p:nvSpPr>
        <p:spPr bwMode="auto">
          <a:xfrm>
            <a:off x="2762250" y="5267325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77" name="Line 277"/>
          <p:cNvSpPr>
            <a:spLocks noChangeShapeType="1"/>
          </p:cNvSpPr>
          <p:nvPr/>
        </p:nvSpPr>
        <p:spPr bwMode="auto">
          <a:xfrm>
            <a:off x="2762250" y="5267325"/>
            <a:ext cx="2105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78" name="Rectangle 278"/>
          <p:cNvSpPr>
            <a:spLocks noChangeArrowheads="1"/>
          </p:cNvSpPr>
          <p:nvPr/>
        </p:nvSpPr>
        <p:spPr bwMode="auto">
          <a:xfrm>
            <a:off x="4867275" y="52673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79" name="Line 279"/>
          <p:cNvSpPr>
            <a:spLocks noChangeShapeType="1"/>
          </p:cNvSpPr>
          <p:nvPr/>
        </p:nvSpPr>
        <p:spPr bwMode="auto">
          <a:xfrm>
            <a:off x="4867275" y="52673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0" name="Line 280"/>
          <p:cNvSpPr>
            <a:spLocks noChangeShapeType="1"/>
          </p:cNvSpPr>
          <p:nvPr/>
        </p:nvSpPr>
        <p:spPr bwMode="auto">
          <a:xfrm>
            <a:off x="4867275" y="5267325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1" name="Rectangle 281"/>
          <p:cNvSpPr>
            <a:spLocks noChangeArrowheads="1"/>
          </p:cNvSpPr>
          <p:nvPr/>
        </p:nvSpPr>
        <p:spPr bwMode="auto">
          <a:xfrm>
            <a:off x="709613" y="5276850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82" name="Line 282"/>
          <p:cNvSpPr>
            <a:spLocks noChangeShapeType="1"/>
          </p:cNvSpPr>
          <p:nvPr/>
        </p:nvSpPr>
        <p:spPr bwMode="auto">
          <a:xfrm>
            <a:off x="709613" y="5276850"/>
            <a:ext cx="1587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3" name="Rectangle 283"/>
          <p:cNvSpPr>
            <a:spLocks noChangeArrowheads="1"/>
          </p:cNvSpPr>
          <p:nvPr/>
        </p:nvSpPr>
        <p:spPr bwMode="auto">
          <a:xfrm>
            <a:off x="709613" y="57959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84" name="Line 284"/>
          <p:cNvSpPr>
            <a:spLocks noChangeShapeType="1"/>
          </p:cNvSpPr>
          <p:nvPr/>
        </p:nvSpPr>
        <p:spPr bwMode="auto">
          <a:xfrm>
            <a:off x="709613" y="57959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5" name="Line 285"/>
          <p:cNvSpPr>
            <a:spLocks noChangeShapeType="1"/>
          </p:cNvSpPr>
          <p:nvPr/>
        </p:nvSpPr>
        <p:spPr bwMode="auto">
          <a:xfrm>
            <a:off x="709613" y="5795963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6" name="Rectangle 286"/>
          <p:cNvSpPr>
            <a:spLocks noChangeArrowheads="1"/>
          </p:cNvSpPr>
          <p:nvPr/>
        </p:nvSpPr>
        <p:spPr bwMode="auto">
          <a:xfrm>
            <a:off x="709613" y="57959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87" name="Line 287"/>
          <p:cNvSpPr>
            <a:spLocks noChangeShapeType="1"/>
          </p:cNvSpPr>
          <p:nvPr/>
        </p:nvSpPr>
        <p:spPr bwMode="auto">
          <a:xfrm>
            <a:off x="709613" y="57959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8" name="Line 288"/>
          <p:cNvSpPr>
            <a:spLocks noChangeShapeType="1"/>
          </p:cNvSpPr>
          <p:nvPr/>
        </p:nvSpPr>
        <p:spPr bwMode="auto">
          <a:xfrm>
            <a:off x="709613" y="5795963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89" name="Rectangle 289"/>
          <p:cNvSpPr>
            <a:spLocks noChangeArrowheads="1"/>
          </p:cNvSpPr>
          <p:nvPr/>
        </p:nvSpPr>
        <p:spPr bwMode="auto">
          <a:xfrm>
            <a:off x="719138" y="5795963"/>
            <a:ext cx="2033587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90" name="Line 290"/>
          <p:cNvSpPr>
            <a:spLocks noChangeShapeType="1"/>
          </p:cNvSpPr>
          <p:nvPr/>
        </p:nvSpPr>
        <p:spPr bwMode="auto">
          <a:xfrm>
            <a:off x="719138" y="5795963"/>
            <a:ext cx="2033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91" name="Rectangle 291"/>
          <p:cNvSpPr>
            <a:spLocks noChangeArrowheads="1"/>
          </p:cNvSpPr>
          <p:nvPr/>
        </p:nvSpPr>
        <p:spPr bwMode="auto">
          <a:xfrm>
            <a:off x="2752725" y="5276850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92" name="Line 292"/>
          <p:cNvSpPr>
            <a:spLocks noChangeShapeType="1"/>
          </p:cNvSpPr>
          <p:nvPr/>
        </p:nvSpPr>
        <p:spPr bwMode="auto">
          <a:xfrm>
            <a:off x="2752725" y="5276850"/>
            <a:ext cx="1588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93" name="Rectangle 293"/>
          <p:cNvSpPr>
            <a:spLocks noChangeArrowheads="1"/>
          </p:cNvSpPr>
          <p:nvPr/>
        </p:nvSpPr>
        <p:spPr bwMode="auto">
          <a:xfrm>
            <a:off x="2752725" y="57959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94" name="Line 294"/>
          <p:cNvSpPr>
            <a:spLocks noChangeShapeType="1"/>
          </p:cNvSpPr>
          <p:nvPr/>
        </p:nvSpPr>
        <p:spPr bwMode="auto">
          <a:xfrm>
            <a:off x="2752725" y="57959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95" name="Line 295"/>
          <p:cNvSpPr>
            <a:spLocks noChangeShapeType="1"/>
          </p:cNvSpPr>
          <p:nvPr/>
        </p:nvSpPr>
        <p:spPr bwMode="auto">
          <a:xfrm>
            <a:off x="2752725" y="579596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96" name="Rectangle 296"/>
          <p:cNvSpPr>
            <a:spLocks noChangeArrowheads="1"/>
          </p:cNvSpPr>
          <p:nvPr/>
        </p:nvSpPr>
        <p:spPr bwMode="auto">
          <a:xfrm>
            <a:off x="2762250" y="5795963"/>
            <a:ext cx="21050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97" name="Line 297"/>
          <p:cNvSpPr>
            <a:spLocks noChangeShapeType="1"/>
          </p:cNvSpPr>
          <p:nvPr/>
        </p:nvSpPr>
        <p:spPr bwMode="auto">
          <a:xfrm>
            <a:off x="2762250" y="5795963"/>
            <a:ext cx="2105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998" name="Rectangle 298"/>
          <p:cNvSpPr>
            <a:spLocks noChangeArrowheads="1"/>
          </p:cNvSpPr>
          <p:nvPr/>
        </p:nvSpPr>
        <p:spPr bwMode="auto">
          <a:xfrm>
            <a:off x="4867275" y="5276850"/>
            <a:ext cx="9525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3999" name="Line 299"/>
          <p:cNvSpPr>
            <a:spLocks noChangeShapeType="1"/>
          </p:cNvSpPr>
          <p:nvPr/>
        </p:nvSpPr>
        <p:spPr bwMode="auto">
          <a:xfrm>
            <a:off x="4867275" y="5276850"/>
            <a:ext cx="1588" cy="519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000" name="Rectangle 300"/>
          <p:cNvSpPr>
            <a:spLocks noChangeArrowheads="1"/>
          </p:cNvSpPr>
          <p:nvPr/>
        </p:nvSpPr>
        <p:spPr bwMode="auto">
          <a:xfrm>
            <a:off x="4867275" y="57959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4001" name="Line 301"/>
          <p:cNvSpPr>
            <a:spLocks noChangeShapeType="1"/>
          </p:cNvSpPr>
          <p:nvPr/>
        </p:nvSpPr>
        <p:spPr bwMode="auto">
          <a:xfrm>
            <a:off x="4867275" y="57959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002" name="Line 302"/>
          <p:cNvSpPr>
            <a:spLocks noChangeShapeType="1"/>
          </p:cNvSpPr>
          <p:nvPr/>
        </p:nvSpPr>
        <p:spPr bwMode="auto">
          <a:xfrm>
            <a:off x="4867275" y="579596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003" name="Rectangle 303"/>
          <p:cNvSpPr>
            <a:spLocks noChangeArrowheads="1"/>
          </p:cNvSpPr>
          <p:nvPr/>
        </p:nvSpPr>
        <p:spPr bwMode="auto">
          <a:xfrm>
            <a:off x="4867275" y="579596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4004" name="Line 304"/>
          <p:cNvSpPr>
            <a:spLocks noChangeShapeType="1"/>
          </p:cNvSpPr>
          <p:nvPr/>
        </p:nvSpPr>
        <p:spPr bwMode="auto">
          <a:xfrm>
            <a:off x="4867275" y="5795963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005" name="Line 305"/>
          <p:cNvSpPr>
            <a:spLocks noChangeShapeType="1"/>
          </p:cNvSpPr>
          <p:nvPr/>
        </p:nvSpPr>
        <p:spPr bwMode="auto">
          <a:xfrm>
            <a:off x="4867275" y="5795963"/>
            <a:ext cx="1588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006" name="Rectangle 306"/>
          <p:cNvSpPr>
            <a:spLocks noChangeArrowheads="1"/>
          </p:cNvSpPr>
          <p:nvPr/>
        </p:nvSpPr>
        <p:spPr bwMode="auto">
          <a:xfrm>
            <a:off x="820738" y="580707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1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34007" name="Text Box 307"/>
          <p:cNvSpPr txBox="1">
            <a:spLocks noChangeArrowheads="1"/>
          </p:cNvSpPr>
          <p:nvPr/>
        </p:nvSpPr>
        <p:spPr bwMode="auto">
          <a:xfrm>
            <a:off x="461963" y="974725"/>
            <a:ext cx="220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Jenis-jenis selang</a:t>
            </a:r>
          </a:p>
        </p:txBody>
      </p:sp>
      <p:sp>
        <p:nvSpPr>
          <p:cNvPr id="77108" name="Line 308"/>
          <p:cNvSpPr>
            <a:spLocks noChangeShapeType="1"/>
          </p:cNvSpPr>
          <p:nvPr/>
        </p:nvSpPr>
        <p:spPr bwMode="auto">
          <a:xfrm>
            <a:off x="54864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7109" name="Oval 309"/>
          <p:cNvSpPr>
            <a:spLocks noChangeArrowheads="1"/>
          </p:cNvSpPr>
          <p:nvPr/>
        </p:nvSpPr>
        <p:spPr bwMode="auto">
          <a:xfrm>
            <a:off x="6662738" y="2319338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34010" name="Text Box 310"/>
          <p:cNvSpPr txBox="1">
            <a:spLocks noChangeArrowheads="1"/>
          </p:cNvSpPr>
          <p:nvPr/>
        </p:nvSpPr>
        <p:spPr bwMode="auto">
          <a:xfrm>
            <a:off x="5540375" y="1752600"/>
            <a:ext cx="860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z="2000"/>
              <a:t>Grafik</a:t>
            </a:r>
          </a:p>
        </p:txBody>
      </p:sp>
      <p:sp>
        <p:nvSpPr>
          <p:cNvPr id="77111" name="Text Box 311"/>
          <p:cNvSpPr txBox="1">
            <a:spLocks noChangeArrowheads="1"/>
          </p:cNvSpPr>
          <p:nvPr/>
        </p:nvSpPr>
        <p:spPr bwMode="auto">
          <a:xfrm>
            <a:off x="6546850" y="2322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a</a:t>
            </a:r>
          </a:p>
        </p:txBody>
      </p:sp>
      <p:sp>
        <p:nvSpPr>
          <p:cNvPr id="77112" name="Line 312"/>
          <p:cNvSpPr>
            <a:spLocks noChangeShapeType="1"/>
          </p:cNvSpPr>
          <p:nvPr/>
        </p:nvSpPr>
        <p:spPr bwMode="auto">
          <a:xfrm>
            <a:off x="5486400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7113" name="Text Box 313"/>
          <p:cNvSpPr txBox="1">
            <a:spLocks noChangeArrowheads="1"/>
          </p:cNvSpPr>
          <p:nvPr/>
        </p:nvSpPr>
        <p:spPr bwMode="auto">
          <a:xfrm>
            <a:off x="6553200" y="287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/>
              <a:t>a</a:t>
            </a:r>
          </a:p>
        </p:txBody>
      </p:sp>
      <p:grpSp>
        <p:nvGrpSpPr>
          <p:cNvPr id="16" name="Group 320"/>
          <p:cNvGrpSpPr>
            <a:grpSpLocks/>
          </p:cNvGrpSpPr>
          <p:nvPr/>
        </p:nvGrpSpPr>
        <p:grpSpPr bwMode="auto">
          <a:xfrm>
            <a:off x="6556375" y="3375025"/>
            <a:ext cx="1389063" cy="395288"/>
            <a:chOff x="4130" y="2126"/>
            <a:chExt cx="875" cy="249"/>
          </a:xfrm>
        </p:grpSpPr>
        <p:sp>
          <p:nvSpPr>
            <p:cNvPr id="34027" name="Line 314"/>
            <p:cNvSpPr>
              <a:spLocks noChangeShapeType="1"/>
            </p:cNvSpPr>
            <p:nvPr/>
          </p:nvSpPr>
          <p:spPr bwMode="auto">
            <a:xfrm>
              <a:off x="4224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28" name="Oval 316"/>
            <p:cNvSpPr>
              <a:spLocks noChangeArrowheads="1"/>
            </p:cNvSpPr>
            <p:nvPr/>
          </p:nvSpPr>
          <p:spPr bwMode="auto">
            <a:xfrm>
              <a:off x="4203" y="213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34029" name="Oval 317"/>
            <p:cNvSpPr>
              <a:spLocks noChangeArrowheads="1"/>
            </p:cNvSpPr>
            <p:nvPr/>
          </p:nvSpPr>
          <p:spPr bwMode="auto">
            <a:xfrm>
              <a:off x="4869" y="2139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34030" name="Text Box 318"/>
            <p:cNvSpPr txBox="1">
              <a:spLocks noChangeArrowheads="1"/>
            </p:cNvSpPr>
            <p:nvPr/>
          </p:nvSpPr>
          <p:spPr bwMode="auto">
            <a:xfrm>
              <a:off x="4130" y="212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/>
                <a:t>a</a:t>
              </a:r>
            </a:p>
          </p:txBody>
        </p:sp>
        <p:sp>
          <p:nvSpPr>
            <p:cNvPr id="34031" name="Text Box 319"/>
            <p:cNvSpPr txBox="1">
              <a:spLocks noChangeArrowheads="1"/>
            </p:cNvSpPr>
            <p:nvPr/>
          </p:nvSpPr>
          <p:spPr bwMode="auto">
            <a:xfrm>
              <a:off x="4809" y="21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/>
                <a:t>b</a:t>
              </a:r>
            </a:p>
          </p:txBody>
        </p:sp>
      </p:grpSp>
      <p:grpSp>
        <p:nvGrpSpPr>
          <p:cNvPr id="17" name="Group 328"/>
          <p:cNvGrpSpPr>
            <a:grpSpLocks/>
          </p:cNvGrpSpPr>
          <p:nvPr/>
        </p:nvGrpSpPr>
        <p:grpSpPr bwMode="auto">
          <a:xfrm>
            <a:off x="6553200" y="3900488"/>
            <a:ext cx="1389063" cy="366712"/>
            <a:chOff x="4128" y="2457"/>
            <a:chExt cx="875" cy="231"/>
          </a:xfrm>
        </p:grpSpPr>
        <p:sp>
          <p:nvSpPr>
            <p:cNvPr id="34024" name="Line 323"/>
            <p:cNvSpPr>
              <a:spLocks noChangeShapeType="1"/>
            </p:cNvSpPr>
            <p:nvPr/>
          </p:nvSpPr>
          <p:spPr bwMode="auto">
            <a:xfrm>
              <a:off x="4222" y="248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25" name="Text Box 326"/>
            <p:cNvSpPr txBox="1">
              <a:spLocks noChangeArrowheads="1"/>
            </p:cNvSpPr>
            <p:nvPr/>
          </p:nvSpPr>
          <p:spPr bwMode="auto">
            <a:xfrm>
              <a:off x="4128" y="245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/>
                <a:t>a</a:t>
              </a:r>
            </a:p>
          </p:txBody>
        </p:sp>
        <p:sp>
          <p:nvSpPr>
            <p:cNvPr id="34026" name="Text Box 327"/>
            <p:cNvSpPr txBox="1">
              <a:spLocks noChangeArrowheads="1"/>
            </p:cNvSpPr>
            <p:nvPr/>
          </p:nvSpPr>
          <p:spPr bwMode="auto">
            <a:xfrm>
              <a:off x="4807" y="245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/>
                <a:t>b</a:t>
              </a:r>
            </a:p>
          </p:txBody>
        </p:sp>
      </p:grpSp>
      <p:grpSp>
        <p:nvGrpSpPr>
          <p:cNvPr id="18" name="Group 332"/>
          <p:cNvGrpSpPr>
            <a:grpSpLocks/>
          </p:cNvGrpSpPr>
          <p:nvPr/>
        </p:nvGrpSpPr>
        <p:grpSpPr bwMode="auto">
          <a:xfrm>
            <a:off x="7651750" y="4452938"/>
            <a:ext cx="1111250" cy="384175"/>
            <a:chOff x="4820" y="2805"/>
            <a:chExt cx="700" cy="242"/>
          </a:xfrm>
        </p:grpSpPr>
        <p:sp>
          <p:nvSpPr>
            <p:cNvPr id="34021" name="Line 329"/>
            <p:cNvSpPr>
              <a:spLocks noChangeShapeType="1"/>
            </p:cNvSpPr>
            <p:nvPr/>
          </p:nvSpPr>
          <p:spPr bwMode="auto">
            <a:xfrm>
              <a:off x="4896" y="283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22" name="Oval 330"/>
            <p:cNvSpPr>
              <a:spLocks noChangeArrowheads="1"/>
            </p:cNvSpPr>
            <p:nvPr/>
          </p:nvSpPr>
          <p:spPr bwMode="auto">
            <a:xfrm>
              <a:off x="4875" y="2805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34023" name="Text Box 331"/>
            <p:cNvSpPr txBox="1">
              <a:spLocks noChangeArrowheads="1"/>
            </p:cNvSpPr>
            <p:nvPr/>
          </p:nvSpPr>
          <p:spPr bwMode="auto">
            <a:xfrm>
              <a:off x="4820" y="28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/>
                <a:t>b</a:t>
              </a:r>
            </a:p>
          </p:txBody>
        </p:sp>
      </p:grpSp>
      <p:grpSp>
        <p:nvGrpSpPr>
          <p:cNvPr id="19" name="Group 335"/>
          <p:cNvGrpSpPr>
            <a:grpSpLocks/>
          </p:cNvGrpSpPr>
          <p:nvPr/>
        </p:nvGrpSpPr>
        <p:grpSpPr bwMode="auto">
          <a:xfrm>
            <a:off x="7634288" y="4953000"/>
            <a:ext cx="1128712" cy="374650"/>
            <a:chOff x="4809" y="3120"/>
            <a:chExt cx="711" cy="236"/>
          </a:xfrm>
        </p:grpSpPr>
        <p:sp>
          <p:nvSpPr>
            <p:cNvPr id="34019" name="Line 333"/>
            <p:cNvSpPr>
              <a:spLocks noChangeShapeType="1"/>
            </p:cNvSpPr>
            <p:nvPr/>
          </p:nvSpPr>
          <p:spPr bwMode="auto">
            <a:xfrm>
              <a:off x="4896" y="312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020" name="Text Box 334"/>
            <p:cNvSpPr txBox="1">
              <a:spLocks noChangeArrowheads="1"/>
            </p:cNvSpPr>
            <p:nvPr/>
          </p:nvSpPr>
          <p:spPr bwMode="auto">
            <a:xfrm>
              <a:off x="4809" y="312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d-ID"/>
                <a:t>b</a:t>
              </a:r>
            </a:p>
          </p:txBody>
        </p:sp>
      </p:grpSp>
      <p:sp>
        <p:nvSpPr>
          <p:cNvPr id="77136" name="Line 336"/>
          <p:cNvSpPr>
            <a:spLocks noChangeShapeType="1"/>
          </p:cNvSpPr>
          <p:nvPr/>
        </p:nvSpPr>
        <p:spPr bwMode="auto">
          <a:xfrm>
            <a:off x="5486400" y="5562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79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8" grpId="0" animBg="1"/>
      <p:bldP spid="77109" grpId="0" animBg="1"/>
      <p:bldP spid="77111" grpId="0"/>
      <p:bldP spid="77112" grpId="0" animBg="1"/>
      <p:bldP spid="77113" grpId="0"/>
      <p:bldP spid="77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Sifat–sifat bilangan real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id-ID" sz="2800" smtClean="0"/>
              <a:t>Sifat-sifat urutan :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300" smtClean="0"/>
              <a:t>Trikotomi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altLang="id-ID" sz="2300" smtClean="0"/>
              <a:t>   Jika x dan y adalah suatu bilangan, maka pasti berlaku salah satu dari x &lt; y atau x &gt; y atau x = y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300" smtClean="0"/>
              <a:t>Ketransitifan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id-ID" sz="2300" smtClean="0"/>
              <a:t>   Jika x &lt; y dan y &lt; z maka x &lt; z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300" smtClean="0"/>
              <a:t>Perkalian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id-ID" sz="2300" smtClean="0"/>
              <a:t>   Misalkan z bilangan positif dan x &lt; y maka xz &lt; yz, sedangkan bila z bilangan negatif, maka xz &gt; yz</a:t>
            </a:r>
          </a:p>
        </p:txBody>
      </p:sp>
    </p:spTree>
    <p:extLst>
      <p:ext uri="{BB962C8B-B14F-4D97-AF65-F5344CB8AC3E}">
        <p14:creationId xmlns:p14="http://schemas.microsoft.com/office/powerpoint/2010/main" val="241054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3" grpId="1" build="p"/>
      <p:bldP spid="10243" grpId="2" build="p"/>
      <p:bldP spid="10243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b="1" smtClean="0"/>
              <a:t>Pertidaksamaan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mtClean="0"/>
              <a:t>Pertidaksamaan satu variabel adalah suatu bentuk aljabar dengan satu variabel yang dihubungkan dengan relasi urutan.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d-ID" smtClean="0"/>
              <a:t>Bentuk umum pertidaksamaan : </a:t>
            </a:r>
          </a:p>
          <a:p>
            <a:pPr eaLnBrk="1" hangingPunct="1">
              <a:lnSpc>
                <a:spcPct val="90000"/>
              </a:lnSpc>
            </a:pPr>
            <a:endParaRPr lang="en-US" altLang="id-ID" smtClean="0"/>
          </a:p>
          <a:p>
            <a:pPr eaLnBrk="1" hangingPunct="1">
              <a:lnSpc>
                <a:spcPct val="90000"/>
              </a:lnSpc>
            </a:pPr>
            <a:endParaRPr lang="en-US" altLang="id-ID" smtClean="0"/>
          </a:p>
          <a:p>
            <a:pPr eaLnBrk="1" hangingPunct="1">
              <a:lnSpc>
                <a:spcPct val="90000"/>
              </a:lnSpc>
            </a:pPr>
            <a:endParaRPr lang="en-US" altLang="id-ID" smtClean="0"/>
          </a:p>
          <a:p>
            <a:pPr eaLnBrk="1" hangingPunct="1">
              <a:lnSpc>
                <a:spcPct val="90000"/>
              </a:lnSpc>
            </a:pPr>
            <a:r>
              <a:rPr lang="en-US" altLang="id-ID" smtClean="0"/>
              <a:t>dengan A(x), B(x), D(x), E(x) adalah suku banyak (polinom) dan B(x) ≠ 0, E(x) ≠ 0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124200" y="3798888"/>
          <a:ext cx="19812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3" imgW="825500" imgH="419100" progId="Equation.3">
                  <p:embed/>
                </p:oleObj>
              </mc:Choice>
              <mc:Fallback>
                <p:oleObj name="Equation" r:id="rId3" imgW="825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98888"/>
                        <a:ext cx="19812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6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b="1" smtClean="0"/>
              <a:t>Pertidaksamaan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id-ID" sz="2800" smtClean="0"/>
              <a:t>Menyelesaikan suatu pertidaksamaan adalah mencari semua himpunan bilangan real yang membuat pertidaksamaan berlaku. Himpunan bilangan real ini disebut juga Himpunan Penyelesaian (HP)</a:t>
            </a:r>
          </a:p>
          <a:p>
            <a:pPr marL="609600" indent="-609600" eaLnBrk="1" hangingPunct="1"/>
            <a:r>
              <a:rPr lang="en-US" altLang="id-ID" smtClean="0"/>
              <a:t>Cara menentukan HP :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mtClean="0"/>
              <a:t>Bentuk pertidaksamaan diubah menjadi 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                   , dengan cara :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447800" y="4933950"/>
          <a:ext cx="1219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3" imgW="609336" imgH="431613" progId="Equation.3">
                  <p:embed/>
                </p:oleObj>
              </mc:Choice>
              <mc:Fallback>
                <p:oleObj name="Equation" r:id="rId3" imgW="6093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33950"/>
                        <a:ext cx="12192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b="1" smtClean="0"/>
              <a:t>Pertidaksamaan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300" smtClean="0"/>
              <a:t>Ruas kiri atau ruas kanan dinolkan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id-ID" sz="2300" smtClean="0"/>
              <a:t>Menyamakan penyebut dan menyederhanakan bentuk pembilangnya</a:t>
            </a:r>
          </a:p>
          <a:p>
            <a:pPr marL="609600" indent="-609600" eaLnBrk="1" hangingPunct="1">
              <a:buClr>
                <a:schemeClr val="tx1"/>
              </a:buClr>
              <a:buFont typeface="Wingdings" panose="05000000000000000000" pitchFamily="2" charset="2"/>
              <a:buAutoNum type="arabicPeriod" startAt="2"/>
            </a:pPr>
            <a:r>
              <a:rPr lang="en-US" altLang="id-ID" sz="2800" smtClean="0"/>
              <a:t>Dicari titik-titik pemecah dari pembilang dan penyebut dengan cara P(x) dan Q(x) diuraikan menjadi faktor-faktor linier dan/ atau kuadrat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altLang="id-ID" sz="2800" smtClean="0"/>
              <a:t>Gambarkan titik-titik pemecah tersebut pada garis bilangan, kemudian tentukan tanda (+, -) pertidaksamaan di setiap selang bagian yang muncul</a:t>
            </a:r>
          </a:p>
        </p:txBody>
      </p:sp>
    </p:spTree>
    <p:extLst>
      <p:ext uri="{BB962C8B-B14F-4D97-AF65-F5344CB8AC3E}">
        <p14:creationId xmlns:p14="http://schemas.microsoft.com/office/powerpoint/2010/main" val="208057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400" smtClean="0"/>
              <a:t>Contoh : </a:t>
            </a:r>
            <a:br>
              <a:rPr lang="en-US" altLang="id-ID" sz="3400" smtClean="0"/>
            </a:br>
            <a:r>
              <a:rPr lang="en-US" altLang="id-ID" sz="3400" smtClean="0"/>
              <a:t>Tentukan Himpunan Penyelesaian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id-ID" smtClean="0"/>
          </a:p>
          <a:p>
            <a:pPr eaLnBrk="1" hangingPunct="1"/>
            <a:endParaRPr lang="en-US" altLang="id-ID" smtClean="0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66800" y="1752600"/>
          <a:ext cx="220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926698" imgH="177723" progId="Equation.3">
                  <p:embed/>
                </p:oleObj>
              </mc:Choice>
              <mc:Fallback>
                <p:oleObj name="Equation" r:id="rId3" imgW="92669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220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117600" y="2362200"/>
          <a:ext cx="25654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5" imgW="1104840" imgH="177480" progId="Equation.3">
                  <p:embed/>
                </p:oleObj>
              </mc:Choice>
              <mc:Fallback>
                <p:oleObj name="Equation" r:id="rId5" imgW="1104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362200"/>
                        <a:ext cx="25654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085850" y="2971800"/>
          <a:ext cx="163671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7" imgW="711000" imgH="177480" progId="Equation.3">
                  <p:embed/>
                </p:oleObj>
              </mc:Choice>
              <mc:Fallback>
                <p:oleObj name="Equation" r:id="rId7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2971800"/>
                        <a:ext cx="1636713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098550" y="3505200"/>
          <a:ext cx="13827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9" imgW="571320" imgH="177480" progId="Equation.3">
                  <p:embed/>
                </p:oleObj>
              </mc:Choice>
              <mc:Fallback>
                <p:oleObj name="Equation" r:id="rId9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505200"/>
                        <a:ext cx="138271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098550" y="4114800"/>
          <a:ext cx="13827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11" imgW="571320" imgH="177480" progId="Equation.3">
                  <p:embed/>
                </p:oleObj>
              </mc:Choice>
              <mc:Fallback>
                <p:oleObj name="Equation" r:id="rId11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114800"/>
                        <a:ext cx="138271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1828800" y="4724400"/>
          <a:ext cx="6969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13" imgW="304560" imgH="215640" progId="Equation.3">
                  <p:embed/>
                </p:oleObj>
              </mc:Choice>
              <mc:Fallback>
                <p:oleObj name="Equation" r:id="rId1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24400"/>
                        <a:ext cx="696913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838200" y="4714875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800"/>
              <a:t>Hp =</a:t>
            </a:r>
            <a:r>
              <a:rPr lang="en-US" altLang="id-ID"/>
              <a:t>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429000" y="4648200"/>
            <a:ext cx="4419600" cy="762000"/>
            <a:chOff x="2160" y="8540"/>
            <a:chExt cx="4140" cy="795"/>
          </a:xfrm>
        </p:grpSpPr>
        <p:sp>
          <p:nvSpPr>
            <p:cNvPr id="5141" name="Line 18"/>
            <p:cNvSpPr>
              <a:spLocks noChangeShapeType="1"/>
            </p:cNvSpPr>
            <p:nvPr/>
          </p:nvSpPr>
          <p:spPr bwMode="auto">
            <a:xfrm>
              <a:off x="2160" y="8975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42" name="Text Box 19"/>
            <p:cNvSpPr txBox="1">
              <a:spLocks noChangeArrowheads="1"/>
            </p:cNvSpPr>
            <p:nvPr/>
          </p:nvSpPr>
          <p:spPr bwMode="auto">
            <a:xfrm>
              <a:off x="3240" y="8975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800"/>
                <a:t>4</a:t>
              </a:r>
            </a:p>
          </p:txBody>
        </p:sp>
        <p:sp>
          <p:nvSpPr>
            <p:cNvPr id="5143" name="Text Box 20"/>
            <p:cNvSpPr txBox="1">
              <a:spLocks noChangeArrowheads="1"/>
            </p:cNvSpPr>
            <p:nvPr/>
          </p:nvSpPr>
          <p:spPr bwMode="auto">
            <a:xfrm>
              <a:off x="4500" y="8975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800"/>
                <a:t>8</a:t>
              </a:r>
            </a:p>
          </p:txBody>
        </p:sp>
        <p:sp>
          <p:nvSpPr>
            <p:cNvPr id="5144" name="Oval 21"/>
            <p:cNvSpPr>
              <a:spLocks noChangeArrowheads="1"/>
            </p:cNvSpPr>
            <p:nvPr/>
          </p:nvSpPr>
          <p:spPr bwMode="auto">
            <a:xfrm>
              <a:off x="3360" y="887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5145" name="Oval 22"/>
            <p:cNvSpPr>
              <a:spLocks noChangeArrowheads="1"/>
            </p:cNvSpPr>
            <p:nvPr/>
          </p:nvSpPr>
          <p:spPr bwMode="auto">
            <a:xfrm>
              <a:off x="4620" y="8885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id-ID" altLang="id-ID"/>
            </a:p>
          </p:txBody>
        </p:sp>
        <p:sp>
          <p:nvSpPr>
            <p:cNvPr id="5146" name="Line 23"/>
            <p:cNvSpPr>
              <a:spLocks noChangeShapeType="1"/>
            </p:cNvSpPr>
            <p:nvPr/>
          </p:nvSpPr>
          <p:spPr bwMode="auto">
            <a:xfrm>
              <a:off x="3450" y="85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47" name="Line 24"/>
            <p:cNvSpPr>
              <a:spLocks noChangeShapeType="1"/>
            </p:cNvSpPr>
            <p:nvPr/>
          </p:nvSpPr>
          <p:spPr bwMode="auto">
            <a:xfrm>
              <a:off x="3450" y="8555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48" name="Line 25"/>
            <p:cNvSpPr>
              <a:spLocks noChangeShapeType="1"/>
            </p:cNvSpPr>
            <p:nvPr/>
          </p:nvSpPr>
          <p:spPr bwMode="auto">
            <a:xfrm>
              <a:off x="4695" y="857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81000" y="175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86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/>
      <p:bldP spid="164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847</Words>
  <Application>Microsoft Office PowerPoint</Application>
  <PresentationFormat>On-screen Show (4:3)</PresentationFormat>
  <Paragraphs>322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Tw Cen MT</vt:lpstr>
      <vt:lpstr>Wingdings</vt:lpstr>
      <vt:lpstr>Office Theme</vt:lpstr>
      <vt:lpstr>Microsoft Equation 3.0</vt:lpstr>
      <vt:lpstr>PowerPoint Presentation</vt:lpstr>
      <vt:lpstr>Sistem bilangan</vt:lpstr>
      <vt:lpstr>Garis bilangan</vt:lpstr>
      <vt:lpstr>Selang</vt:lpstr>
      <vt:lpstr>Sifat–sifat bilangan real </vt:lpstr>
      <vt:lpstr>Pertidaksamaan</vt:lpstr>
      <vt:lpstr>Pertidaksamaan</vt:lpstr>
      <vt:lpstr>Pertidaksamaan</vt:lpstr>
      <vt:lpstr>Contoh :  Tentukan Himpunan Penyelesaian</vt:lpstr>
      <vt:lpstr>Contoh :  Tentukan Himpunan Penyelesaian</vt:lpstr>
      <vt:lpstr>Contoh :  Tentukan Himpunan Penyelesaian</vt:lpstr>
      <vt:lpstr>Contoh :  Tentukan Himpunan Penyelesaian</vt:lpstr>
      <vt:lpstr>PowerPoint Presentation</vt:lpstr>
      <vt:lpstr>Contoh :  Tentukan Himpunan Penyelesaian</vt:lpstr>
      <vt:lpstr>Contoh :  Tentukan Himpunan Penyelesaian</vt:lpstr>
      <vt:lpstr>PowerPoint Presentation</vt:lpstr>
      <vt:lpstr>Pertidaksamaan nilai mutlak</vt:lpstr>
      <vt:lpstr>Pertidaksamaan nilai mutlak</vt:lpstr>
      <vt:lpstr>Contoh : Menentukan Himpunan Penyelesaian</vt:lpstr>
      <vt:lpstr>Contoh : Menentukan Himpunan Penyelesaian</vt:lpstr>
      <vt:lpstr>Contoh : Menentukan Himpunan Penyelesaian pake definisi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Contoh : Menentukan Himpunan Penyelesaian</vt:lpstr>
      <vt:lpstr>Soal Latihan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Danang Mursita</cp:lastModifiedBy>
  <cp:revision>323</cp:revision>
  <cp:lastPrinted>2014-01-10T03:14:24Z</cp:lastPrinted>
  <dcterms:created xsi:type="dcterms:W3CDTF">2013-10-05T06:22:28Z</dcterms:created>
  <dcterms:modified xsi:type="dcterms:W3CDTF">2015-08-24T10:20:59Z</dcterms:modified>
</cp:coreProperties>
</file>