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04" r:id="rId44"/>
  </p:sldIdLst>
  <p:sldSz cx="9144000" cy="6858000" type="screen4x3"/>
  <p:notesSz cx="7053263" cy="93091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67" d="100"/>
          <a:sy n="67" d="100"/>
        </p:scale>
        <p:origin x="141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7.e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10" Type="http://schemas.openxmlformats.org/officeDocument/2006/relationships/image" Target="../media/image85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5.wmf"/><Relationship Id="rId7" Type="http://schemas.openxmlformats.org/officeDocument/2006/relationships/image" Target="../media/image97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73.wmf"/><Relationship Id="rId5" Type="http://schemas.openxmlformats.org/officeDocument/2006/relationships/image" Target="../media/image88.wmf"/><Relationship Id="rId4" Type="http://schemas.openxmlformats.org/officeDocument/2006/relationships/image" Target="../media/image96.wmf"/><Relationship Id="rId9" Type="http://schemas.openxmlformats.org/officeDocument/2006/relationships/image" Target="../media/image99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image" Target="../media/image112.wmf"/><Relationship Id="rId3" Type="http://schemas.openxmlformats.org/officeDocument/2006/relationships/image" Target="../media/image102.wmf"/><Relationship Id="rId7" Type="http://schemas.openxmlformats.org/officeDocument/2006/relationships/image" Target="../media/image106.wmf"/><Relationship Id="rId12" Type="http://schemas.openxmlformats.org/officeDocument/2006/relationships/image" Target="../media/image111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105.wmf"/><Relationship Id="rId11" Type="http://schemas.openxmlformats.org/officeDocument/2006/relationships/image" Target="../media/image110.wmf"/><Relationship Id="rId5" Type="http://schemas.openxmlformats.org/officeDocument/2006/relationships/image" Target="../media/image104.wmf"/><Relationship Id="rId10" Type="http://schemas.openxmlformats.org/officeDocument/2006/relationships/image" Target="../media/image109.wmf"/><Relationship Id="rId4" Type="http://schemas.openxmlformats.org/officeDocument/2006/relationships/image" Target="../media/image103.wmf"/><Relationship Id="rId9" Type="http://schemas.openxmlformats.org/officeDocument/2006/relationships/image" Target="../media/image108.wmf"/><Relationship Id="rId14" Type="http://schemas.openxmlformats.org/officeDocument/2006/relationships/image" Target="../media/image11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7" Type="http://schemas.openxmlformats.org/officeDocument/2006/relationships/image" Target="../media/image118.wmf"/><Relationship Id="rId2" Type="http://schemas.openxmlformats.org/officeDocument/2006/relationships/image" Target="../media/image75.wmf"/><Relationship Id="rId1" Type="http://schemas.openxmlformats.org/officeDocument/2006/relationships/image" Target="../media/image103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128.wmf"/><Relationship Id="rId3" Type="http://schemas.openxmlformats.org/officeDocument/2006/relationships/image" Target="../media/image121.wmf"/><Relationship Id="rId7" Type="http://schemas.openxmlformats.org/officeDocument/2006/relationships/image" Target="../media/image80.wmf"/><Relationship Id="rId12" Type="http://schemas.openxmlformats.org/officeDocument/2006/relationships/image" Target="../media/image127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11" Type="http://schemas.openxmlformats.org/officeDocument/2006/relationships/image" Target="../media/image126.wmf"/><Relationship Id="rId5" Type="http://schemas.openxmlformats.org/officeDocument/2006/relationships/image" Target="../media/image123.wmf"/><Relationship Id="rId10" Type="http://schemas.openxmlformats.org/officeDocument/2006/relationships/image" Target="../media/image90.wmf"/><Relationship Id="rId4" Type="http://schemas.openxmlformats.org/officeDocument/2006/relationships/image" Target="../media/image122.wmf"/><Relationship Id="rId9" Type="http://schemas.openxmlformats.org/officeDocument/2006/relationships/image" Target="../media/image12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wmf"/><Relationship Id="rId2" Type="http://schemas.openxmlformats.org/officeDocument/2006/relationships/image" Target="../media/image73.wmf"/><Relationship Id="rId1" Type="http://schemas.openxmlformats.org/officeDocument/2006/relationships/image" Target="../media/image80.wmf"/><Relationship Id="rId4" Type="http://schemas.openxmlformats.org/officeDocument/2006/relationships/image" Target="../media/image13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2.wmf"/><Relationship Id="rId1" Type="http://schemas.openxmlformats.org/officeDocument/2006/relationships/image" Target="../media/image13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6" Type="http://schemas.openxmlformats.org/officeDocument/2006/relationships/image" Target="../media/image138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9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38.wmf"/><Relationship Id="rId1" Type="http://schemas.openxmlformats.org/officeDocument/2006/relationships/image" Target="../media/image140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2.wmf"/><Relationship Id="rId1" Type="http://schemas.openxmlformats.org/officeDocument/2006/relationships/image" Target="../media/image13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wmf"/><Relationship Id="rId2" Type="http://schemas.openxmlformats.org/officeDocument/2006/relationships/image" Target="../media/image144.wmf"/><Relationship Id="rId1" Type="http://schemas.openxmlformats.org/officeDocument/2006/relationships/image" Target="../media/image143.wmf"/><Relationship Id="rId4" Type="http://schemas.openxmlformats.org/officeDocument/2006/relationships/image" Target="../media/image140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7.wmf"/><Relationship Id="rId1" Type="http://schemas.openxmlformats.org/officeDocument/2006/relationships/image" Target="../media/image146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5" Type="http://schemas.openxmlformats.org/officeDocument/2006/relationships/image" Target="../media/image152.wmf"/><Relationship Id="rId4" Type="http://schemas.openxmlformats.org/officeDocument/2006/relationships/image" Target="../media/image15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4.wmf"/><Relationship Id="rId1" Type="http://schemas.openxmlformats.org/officeDocument/2006/relationships/image" Target="../media/image153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wmf"/><Relationship Id="rId2" Type="http://schemas.openxmlformats.org/officeDocument/2006/relationships/image" Target="../media/image156.wmf"/><Relationship Id="rId1" Type="http://schemas.openxmlformats.org/officeDocument/2006/relationships/image" Target="../media/image155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9.wmf"/><Relationship Id="rId1" Type="http://schemas.openxmlformats.org/officeDocument/2006/relationships/image" Target="../media/image158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7.wmf"/><Relationship Id="rId3" Type="http://schemas.openxmlformats.org/officeDocument/2006/relationships/image" Target="../media/image162.wmf"/><Relationship Id="rId7" Type="http://schemas.openxmlformats.org/officeDocument/2006/relationships/image" Target="../media/image166.wmf"/><Relationship Id="rId2" Type="http://schemas.openxmlformats.org/officeDocument/2006/relationships/image" Target="../media/image161.wmf"/><Relationship Id="rId1" Type="http://schemas.openxmlformats.org/officeDocument/2006/relationships/image" Target="../media/image160.wmf"/><Relationship Id="rId6" Type="http://schemas.openxmlformats.org/officeDocument/2006/relationships/image" Target="../media/image165.wmf"/><Relationship Id="rId5" Type="http://schemas.openxmlformats.org/officeDocument/2006/relationships/image" Target="../media/image164.wmf"/><Relationship Id="rId4" Type="http://schemas.openxmlformats.org/officeDocument/2006/relationships/image" Target="../media/image163.wmf"/><Relationship Id="rId9" Type="http://schemas.openxmlformats.org/officeDocument/2006/relationships/image" Target="../media/image168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wmf"/><Relationship Id="rId3" Type="http://schemas.openxmlformats.org/officeDocument/2006/relationships/image" Target="../media/image171.wmf"/><Relationship Id="rId7" Type="http://schemas.openxmlformats.org/officeDocument/2006/relationships/image" Target="../media/image175.wmf"/><Relationship Id="rId2" Type="http://schemas.openxmlformats.org/officeDocument/2006/relationships/image" Target="../media/image170.wmf"/><Relationship Id="rId1" Type="http://schemas.openxmlformats.org/officeDocument/2006/relationships/image" Target="../media/image169.wmf"/><Relationship Id="rId6" Type="http://schemas.openxmlformats.org/officeDocument/2006/relationships/image" Target="../media/image174.wmf"/><Relationship Id="rId5" Type="http://schemas.openxmlformats.org/officeDocument/2006/relationships/image" Target="../media/image173.wmf"/><Relationship Id="rId4" Type="http://schemas.openxmlformats.org/officeDocument/2006/relationships/image" Target="../media/image172.wmf"/><Relationship Id="rId9" Type="http://schemas.openxmlformats.org/officeDocument/2006/relationships/image" Target="../media/image177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wmf"/><Relationship Id="rId2" Type="http://schemas.openxmlformats.org/officeDocument/2006/relationships/image" Target="../media/image179.wmf"/><Relationship Id="rId1" Type="http://schemas.openxmlformats.org/officeDocument/2006/relationships/image" Target="../media/image178.wmf"/><Relationship Id="rId5" Type="http://schemas.openxmlformats.org/officeDocument/2006/relationships/image" Target="../media/image182.wmf"/><Relationship Id="rId4" Type="http://schemas.openxmlformats.org/officeDocument/2006/relationships/image" Target="../media/image181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3.wmf"/><Relationship Id="rId1" Type="http://schemas.openxmlformats.org/officeDocument/2006/relationships/image" Target="../media/image182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4.wmf"/><Relationship Id="rId1" Type="http://schemas.openxmlformats.org/officeDocument/2006/relationships/image" Target="../media/image158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6.wmf"/><Relationship Id="rId1" Type="http://schemas.openxmlformats.org/officeDocument/2006/relationships/image" Target="../media/image185.wmf"/></Relationships>
</file>

<file path=ppt/drawings/_rels/vmlDrawing3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4.wmf"/><Relationship Id="rId3" Type="http://schemas.openxmlformats.org/officeDocument/2006/relationships/image" Target="../media/image189.wmf"/><Relationship Id="rId7" Type="http://schemas.openxmlformats.org/officeDocument/2006/relationships/image" Target="../media/image193.wmf"/><Relationship Id="rId2" Type="http://schemas.openxmlformats.org/officeDocument/2006/relationships/image" Target="../media/image188.wmf"/><Relationship Id="rId1" Type="http://schemas.openxmlformats.org/officeDocument/2006/relationships/image" Target="../media/image187.wmf"/><Relationship Id="rId6" Type="http://schemas.openxmlformats.org/officeDocument/2006/relationships/image" Target="../media/image192.wmf"/><Relationship Id="rId5" Type="http://schemas.openxmlformats.org/officeDocument/2006/relationships/image" Target="../media/image191.wmf"/><Relationship Id="rId4" Type="http://schemas.openxmlformats.org/officeDocument/2006/relationships/image" Target="../media/image19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513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D6C49D-D47B-4AC9-8B70-00DF5F652043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21188"/>
            <a:ext cx="5643563" cy="4189412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5138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5138"/>
          </a:xfrm>
          <a:prstGeom prst="rect">
            <a:avLst/>
          </a:prstGeom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8766063-46E3-478D-8F9B-260F47AF9636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286102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825" indent="-2921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8400" indent="-233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5125" indent="-233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03438" indent="-2333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0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178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75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32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F4AD8DE-73F4-4CF6-9626-2010F53E40E0}" type="slidenum">
              <a:rPr lang="id-ID" altLang="en-US">
                <a:latin typeface="Calibri" panose="020F0502020204030204" pitchFamily="34" charset="0"/>
              </a:rPr>
              <a:pPr/>
              <a:t>43</a:t>
            </a:fld>
            <a:endParaRPr lang="id-ID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97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E52D9-DAC5-4A4B-A523-48FDF674ED64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C38DB-DBB8-4C27-99CE-41C548C482F3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55618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DE12E-624F-44D2-A090-C311BF090EAB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24DB2-8155-4368-B8D6-357B34E9EBFB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369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A556F-7BF3-4B73-8FC9-7866ACB26A70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1053C-4731-4992-97B8-18EAEF50DB29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59141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70104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2265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265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865563"/>
            <a:ext cx="4038600" cy="2265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65563"/>
            <a:ext cx="4038600" cy="2265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id-ID"/>
              <a:t>MA 1114 Kalkulus 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DD5A1F-EE17-437B-B4B7-3478432B710E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434684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FFE9C-D8D4-479A-A092-3A0542EAEAA5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59DE2-58BA-421D-87BF-47789551EACA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23300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29BCF-B683-4576-BB83-884E9E68AA46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D4FEE-EEE9-483C-B93C-C31363F48B4A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11917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5BAB2-AE96-41B5-B443-8D8796D45AD2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26F85-5E2F-46B9-BC5B-6D84F7C1A49F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11402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3D2AF-683B-4E17-94B4-F7BE39F44108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A2CE-1FEF-4AD2-A2FD-ED03949A9A87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414715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4B125-1A1D-4BEB-AAA1-60A0BAEB4EAA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971B9-86BD-4594-864B-2A70C7CB5CED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43463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58EE6-B75F-46EA-9A86-BA3E18E7B3BB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45F05-DEC6-4E3C-B69C-D184A9A82E00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356071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09127-B21E-4DC5-B036-A9C2EB8A74EB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AB9DA-6434-49A6-B5F2-3EF4536DFA97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1837898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03A60-AAE0-4AB1-9213-156F385CBDD3}" type="datetimeFigureOut">
              <a:rPr lang="id-ID"/>
              <a:pPr>
                <a:defRPr/>
              </a:pPr>
              <a:t>24/08/2015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C6F1E-E558-4584-9EB5-5CCAE722C190}" type="slidenum">
              <a:rPr lang="id-ID" altLang="en-US"/>
              <a:pPr>
                <a:defRPr/>
              </a:pPr>
              <a:t>‹#›</a:t>
            </a:fld>
            <a:endParaRPr lang="id-ID" altLang="en-US"/>
          </a:p>
        </p:txBody>
      </p:sp>
    </p:spTree>
    <p:extLst>
      <p:ext uri="{BB962C8B-B14F-4D97-AF65-F5344CB8AC3E}">
        <p14:creationId xmlns:p14="http://schemas.microsoft.com/office/powerpoint/2010/main" val="372102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79512" y="188639"/>
            <a:ext cx="7776864" cy="71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  <a:endParaRPr lang="id-ID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9512" y="1080881"/>
            <a:ext cx="8784976" cy="537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id-ID" altLang="en-US" smtClean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6759"/>
            <a:ext cx="914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9"/>
          <p:cNvSpPr txBox="1">
            <a:spLocks noChangeArrowheads="1"/>
          </p:cNvSpPr>
          <p:nvPr userDrawn="1"/>
        </p:nvSpPr>
        <p:spPr bwMode="auto">
          <a:xfrm>
            <a:off x="1691680" y="6532254"/>
            <a:ext cx="49043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d-ID" altLang="en-US" sz="1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w Cen MT" panose="020B0602020104020603" pitchFamily="34" charset="0"/>
              </a:rPr>
              <a:t>http://danangmursita.staff.telkomuniversity.ac.id/</a:t>
            </a:r>
            <a:endParaRPr lang="id-ID" altLang="en-US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w Cen MT" panose="020B0602020104020603" pitchFamily="34" charset="0"/>
            </a:endParaRPr>
          </a:p>
        </p:txBody>
      </p:sp>
      <p:pic>
        <p:nvPicPr>
          <p:cNvPr id="2" name="Picture 2" descr="Logo Telkom University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2372"/>
            <a:ext cx="847725" cy="104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5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0.wmf"/><Relationship Id="rId11" Type="http://schemas.openxmlformats.org/officeDocument/2006/relationships/image" Target="../media/image52.wmf"/><Relationship Id="rId5" Type="http://schemas.openxmlformats.org/officeDocument/2006/relationships/oleObject" Target="../embeddings/oleObject48.bin"/><Relationship Id="rId10" Type="http://schemas.openxmlformats.org/officeDocument/2006/relationships/oleObject" Target="../embeddings/oleObject50.bin"/><Relationship Id="rId4" Type="http://schemas.openxmlformats.org/officeDocument/2006/relationships/image" Target="../media/image49.wmf"/><Relationship Id="rId9" Type="http://schemas.openxmlformats.org/officeDocument/2006/relationships/image" Target="../media/image5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6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66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5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63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2.bin"/><Relationship Id="rId14" Type="http://schemas.openxmlformats.org/officeDocument/2006/relationships/oleObject" Target="../embeddings/oleObject6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67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75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2.wmf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4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7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oleObject" Target="../embeddings/oleObject82.bin"/><Relationship Id="rId18" Type="http://schemas.openxmlformats.org/officeDocument/2006/relationships/image" Target="../media/image83.wmf"/><Relationship Id="rId3" Type="http://schemas.openxmlformats.org/officeDocument/2006/relationships/oleObject" Target="../embeddings/oleObject77.bin"/><Relationship Id="rId21" Type="http://schemas.openxmlformats.org/officeDocument/2006/relationships/oleObject" Target="../embeddings/oleObject86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80.wmf"/><Relationship Id="rId1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2.wmf"/><Relationship Id="rId20" Type="http://schemas.openxmlformats.org/officeDocument/2006/relationships/image" Target="../media/image84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3.bin"/><Relationship Id="rId10" Type="http://schemas.openxmlformats.org/officeDocument/2006/relationships/image" Target="../media/image79.wmf"/><Relationship Id="rId19" Type="http://schemas.openxmlformats.org/officeDocument/2006/relationships/oleObject" Target="../embeddings/oleObject85.bin"/><Relationship Id="rId4" Type="http://schemas.openxmlformats.org/officeDocument/2006/relationships/image" Target="../media/image76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81.wmf"/><Relationship Id="rId22" Type="http://schemas.openxmlformats.org/officeDocument/2006/relationships/image" Target="../media/image8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image" Target="../media/image90.wmf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12" Type="http://schemas.openxmlformats.org/officeDocument/2006/relationships/oleObject" Target="../embeddings/oleObject92.bin"/><Relationship Id="rId17" Type="http://schemas.openxmlformats.org/officeDocument/2006/relationships/image" Target="../media/image9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4.bin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91.bin"/><Relationship Id="rId5" Type="http://schemas.openxmlformats.org/officeDocument/2006/relationships/oleObject" Target="../embeddings/oleObject88.bin"/><Relationship Id="rId15" Type="http://schemas.openxmlformats.org/officeDocument/2006/relationships/image" Target="../media/image91.wmf"/><Relationship Id="rId10" Type="http://schemas.openxmlformats.org/officeDocument/2006/relationships/image" Target="../media/image89.wmf"/><Relationship Id="rId4" Type="http://schemas.openxmlformats.org/officeDocument/2006/relationships/image" Target="../media/image86.wmf"/><Relationship Id="rId9" Type="http://schemas.openxmlformats.org/officeDocument/2006/relationships/oleObject" Target="../embeddings/oleObject90.bin"/><Relationship Id="rId14" Type="http://schemas.openxmlformats.org/officeDocument/2006/relationships/oleObject" Target="../embeddings/oleObject9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oleObject" Target="../embeddings/oleObject100.bin"/><Relationship Id="rId18" Type="http://schemas.openxmlformats.org/officeDocument/2006/relationships/image" Target="../media/image98.wmf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88.wmf"/><Relationship Id="rId17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7.wmf"/><Relationship Id="rId20" Type="http://schemas.openxmlformats.org/officeDocument/2006/relationships/image" Target="../media/image99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6.bin"/><Relationship Id="rId15" Type="http://schemas.openxmlformats.org/officeDocument/2006/relationships/oleObject" Target="../embeddings/oleObject101.bin"/><Relationship Id="rId10" Type="http://schemas.openxmlformats.org/officeDocument/2006/relationships/image" Target="../media/image96.wmf"/><Relationship Id="rId19" Type="http://schemas.openxmlformats.org/officeDocument/2006/relationships/oleObject" Target="../embeddings/oleObject103.bin"/><Relationship Id="rId4" Type="http://schemas.openxmlformats.org/officeDocument/2006/relationships/image" Target="../media/image93.wmf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7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13" Type="http://schemas.openxmlformats.org/officeDocument/2006/relationships/oleObject" Target="../embeddings/oleObject109.bin"/><Relationship Id="rId18" Type="http://schemas.openxmlformats.org/officeDocument/2006/relationships/image" Target="../media/image107.wmf"/><Relationship Id="rId26" Type="http://schemas.openxmlformats.org/officeDocument/2006/relationships/oleObject" Target="../embeddings/oleObject116.bin"/><Relationship Id="rId3" Type="http://schemas.openxmlformats.org/officeDocument/2006/relationships/oleObject" Target="../embeddings/oleObject104.bin"/><Relationship Id="rId21" Type="http://schemas.openxmlformats.org/officeDocument/2006/relationships/image" Target="../media/image108.wmf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104.wmf"/><Relationship Id="rId17" Type="http://schemas.openxmlformats.org/officeDocument/2006/relationships/oleObject" Target="../embeddings/oleObject111.bin"/><Relationship Id="rId25" Type="http://schemas.openxmlformats.org/officeDocument/2006/relationships/image" Target="../media/image11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6.wmf"/><Relationship Id="rId20" Type="http://schemas.openxmlformats.org/officeDocument/2006/relationships/oleObject" Target="../embeddings/oleObject113.bin"/><Relationship Id="rId29" Type="http://schemas.openxmlformats.org/officeDocument/2006/relationships/image" Target="../media/image112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01.wmf"/><Relationship Id="rId11" Type="http://schemas.openxmlformats.org/officeDocument/2006/relationships/oleObject" Target="../embeddings/oleObject108.bin"/><Relationship Id="rId24" Type="http://schemas.openxmlformats.org/officeDocument/2006/relationships/oleObject" Target="../embeddings/oleObject115.bin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0.bin"/><Relationship Id="rId23" Type="http://schemas.openxmlformats.org/officeDocument/2006/relationships/image" Target="../media/image109.wmf"/><Relationship Id="rId28" Type="http://schemas.openxmlformats.org/officeDocument/2006/relationships/oleObject" Target="../embeddings/oleObject117.bin"/><Relationship Id="rId10" Type="http://schemas.openxmlformats.org/officeDocument/2006/relationships/image" Target="../media/image103.wmf"/><Relationship Id="rId19" Type="http://schemas.openxmlformats.org/officeDocument/2006/relationships/oleObject" Target="../embeddings/oleObject112.bin"/><Relationship Id="rId31" Type="http://schemas.openxmlformats.org/officeDocument/2006/relationships/image" Target="../media/image113.wmf"/><Relationship Id="rId4" Type="http://schemas.openxmlformats.org/officeDocument/2006/relationships/image" Target="../media/image100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105.wmf"/><Relationship Id="rId22" Type="http://schemas.openxmlformats.org/officeDocument/2006/relationships/oleObject" Target="../embeddings/oleObject114.bin"/><Relationship Id="rId27" Type="http://schemas.openxmlformats.org/officeDocument/2006/relationships/image" Target="../media/image111.wmf"/><Relationship Id="rId30" Type="http://schemas.openxmlformats.org/officeDocument/2006/relationships/oleObject" Target="../embeddings/oleObject118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13" Type="http://schemas.openxmlformats.org/officeDocument/2006/relationships/oleObject" Target="../embeddings/oleObject124.bin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1.bin"/><Relationship Id="rId12" Type="http://schemas.openxmlformats.org/officeDocument/2006/relationships/image" Target="../media/image11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8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123.bin"/><Relationship Id="rId5" Type="http://schemas.openxmlformats.org/officeDocument/2006/relationships/oleObject" Target="../embeddings/oleObject120.bin"/><Relationship Id="rId15" Type="http://schemas.openxmlformats.org/officeDocument/2006/relationships/oleObject" Target="../embeddings/oleObject125.bin"/><Relationship Id="rId10" Type="http://schemas.openxmlformats.org/officeDocument/2006/relationships/image" Target="../media/image115.w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22.bin"/><Relationship Id="rId14" Type="http://schemas.openxmlformats.org/officeDocument/2006/relationships/image" Target="../media/image11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13" Type="http://schemas.openxmlformats.org/officeDocument/2006/relationships/oleObject" Target="../embeddings/oleObject131.bin"/><Relationship Id="rId18" Type="http://schemas.openxmlformats.org/officeDocument/2006/relationships/image" Target="../media/image86.wmf"/><Relationship Id="rId26" Type="http://schemas.openxmlformats.org/officeDocument/2006/relationships/image" Target="../media/image126.wmf"/><Relationship Id="rId3" Type="http://schemas.openxmlformats.org/officeDocument/2006/relationships/oleObject" Target="../embeddings/oleObject126.bin"/><Relationship Id="rId21" Type="http://schemas.openxmlformats.org/officeDocument/2006/relationships/oleObject" Target="../embeddings/oleObject135.bin"/><Relationship Id="rId7" Type="http://schemas.openxmlformats.org/officeDocument/2006/relationships/oleObject" Target="../embeddings/oleObject128.bin"/><Relationship Id="rId12" Type="http://schemas.openxmlformats.org/officeDocument/2006/relationships/image" Target="../media/image123.wmf"/><Relationship Id="rId17" Type="http://schemas.openxmlformats.org/officeDocument/2006/relationships/oleObject" Target="../embeddings/oleObject133.bin"/><Relationship Id="rId25" Type="http://schemas.openxmlformats.org/officeDocument/2006/relationships/oleObject" Target="../embeddings/oleObject13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0.wmf"/><Relationship Id="rId20" Type="http://schemas.openxmlformats.org/officeDocument/2006/relationships/image" Target="../media/image125.wmf"/><Relationship Id="rId29" Type="http://schemas.openxmlformats.org/officeDocument/2006/relationships/oleObject" Target="../embeddings/oleObject140.bin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30.bin"/><Relationship Id="rId24" Type="http://schemas.openxmlformats.org/officeDocument/2006/relationships/image" Target="../media/image90.wmf"/><Relationship Id="rId5" Type="http://schemas.openxmlformats.org/officeDocument/2006/relationships/oleObject" Target="../embeddings/oleObject127.bin"/><Relationship Id="rId15" Type="http://schemas.openxmlformats.org/officeDocument/2006/relationships/oleObject" Target="../embeddings/oleObject132.bin"/><Relationship Id="rId23" Type="http://schemas.openxmlformats.org/officeDocument/2006/relationships/oleObject" Target="../embeddings/oleObject137.bin"/><Relationship Id="rId28" Type="http://schemas.openxmlformats.org/officeDocument/2006/relationships/image" Target="../media/image127.wmf"/><Relationship Id="rId10" Type="http://schemas.openxmlformats.org/officeDocument/2006/relationships/image" Target="../media/image122.wmf"/><Relationship Id="rId19" Type="http://schemas.openxmlformats.org/officeDocument/2006/relationships/oleObject" Target="../embeddings/oleObject134.bin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29.bin"/><Relationship Id="rId14" Type="http://schemas.openxmlformats.org/officeDocument/2006/relationships/image" Target="../media/image124.wmf"/><Relationship Id="rId22" Type="http://schemas.openxmlformats.org/officeDocument/2006/relationships/oleObject" Target="../embeddings/oleObject136.bin"/><Relationship Id="rId27" Type="http://schemas.openxmlformats.org/officeDocument/2006/relationships/oleObject" Target="../embeddings/oleObject139.bin"/><Relationship Id="rId30" Type="http://schemas.openxmlformats.org/officeDocument/2006/relationships/image" Target="../media/image128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wmf"/><Relationship Id="rId3" Type="http://schemas.openxmlformats.org/officeDocument/2006/relationships/oleObject" Target="../embeddings/oleObject141.bin"/><Relationship Id="rId7" Type="http://schemas.openxmlformats.org/officeDocument/2006/relationships/oleObject" Target="../embeddings/oleObject1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142.bin"/><Relationship Id="rId10" Type="http://schemas.openxmlformats.org/officeDocument/2006/relationships/image" Target="../media/image130.wmf"/><Relationship Id="rId4" Type="http://schemas.openxmlformats.org/officeDocument/2006/relationships/image" Target="../media/image80.wmf"/><Relationship Id="rId9" Type="http://schemas.openxmlformats.org/officeDocument/2006/relationships/oleObject" Target="../embeddings/oleObject14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32.wmf"/><Relationship Id="rId5" Type="http://schemas.openxmlformats.org/officeDocument/2006/relationships/oleObject" Target="../embeddings/oleObject146.bin"/><Relationship Id="rId4" Type="http://schemas.openxmlformats.org/officeDocument/2006/relationships/image" Target="../media/image131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13" Type="http://schemas.openxmlformats.org/officeDocument/2006/relationships/oleObject" Target="../embeddings/oleObject152.bin"/><Relationship Id="rId3" Type="http://schemas.openxmlformats.org/officeDocument/2006/relationships/oleObject" Target="../embeddings/oleObject147.bin"/><Relationship Id="rId7" Type="http://schemas.openxmlformats.org/officeDocument/2006/relationships/oleObject" Target="../embeddings/oleObject149.bin"/><Relationship Id="rId12" Type="http://schemas.openxmlformats.org/officeDocument/2006/relationships/image" Target="../media/image1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34.wmf"/><Relationship Id="rId11" Type="http://schemas.openxmlformats.org/officeDocument/2006/relationships/oleObject" Target="../embeddings/oleObject151.bin"/><Relationship Id="rId5" Type="http://schemas.openxmlformats.org/officeDocument/2006/relationships/oleObject" Target="../embeddings/oleObject148.bin"/><Relationship Id="rId10" Type="http://schemas.openxmlformats.org/officeDocument/2006/relationships/image" Target="../media/image136.wmf"/><Relationship Id="rId4" Type="http://schemas.openxmlformats.org/officeDocument/2006/relationships/image" Target="../media/image133.wmf"/><Relationship Id="rId9" Type="http://schemas.openxmlformats.org/officeDocument/2006/relationships/oleObject" Target="../embeddings/oleObject150.bin"/><Relationship Id="rId14" Type="http://schemas.openxmlformats.org/officeDocument/2006/relationships/image" Target="../media/image13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139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3" Type="http://schemas.openxmlformats.org/officeDocument/2006/relationships/oleObject" Target="../embeddings/oleObject154.bin"/><Relationship Id="rId7" Type="http://schemas.openxmlformats.org/officeDocument/2006/relationships/oleObject" Target="../embeddings/oleObject1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38.wmf"/><Relationship Id="rId5" Type="http://schemas.openxmlformats.org/officeDocument/2006/relationships/oleObject" Target="../embeddings/oleObject155.bin"/><Relationship Id="rId4" Type="http://schemas.openxmlformats.org/officeDocument/2006/relationships/image" Target="../media/image140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42.wmf"/><Relationship Id="rId5" Type="http://schemas.openxmlformats.org/officeDocument/2006/relationships/oleObject" Target="../embeddings/oleObject158.bin"/><Relationship Id="rId4" Type="http://schemas.openxmlformats.org/officeDocument/2006/relationships/image" Target="../media/image13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wmf"/><Relationship Id="rId3" Type="http://schemas.openxmlformats.org/officeDocument/2006/relationships/oleObject" Target="../embeddings/oleObject159.bin"/><Relationship Id="rId7" Type="http://schemas.openxmlformats.org/officeDocument/2006/relationships/oleObject" Target="../embeddings/oleObject1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44.wmf"/><Relationship Id="rId5" Type="http://schemas.openxmlformats.org/officeDocument/2006/relationships/oleObject" Target="../embeddings/oleObject160.bin"/><Relationship Id="rId10" Type="http://schemas.openxmlformats.org/officeDocument/2006/relationships/image" Target="../media/image140.wmf"/><Relationship Id="rId4" Type="http://schemas.openxmlformats.org/officeDocument/2006/relationships/image" Target="../media/image143.wmf"/><Relationship Id="rId9" Type="http://schemas.openxmlformats.org/officeDocument/2006/relationships/oleObject" Target="../embeddings/oleObject16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47.wmf"/><Relationship Id="rId5" Type="http://schemas.openxmlformats.org/officeDocument/2006/relationships/oleObject" Target="../embeddings/oleObject164.bin"/><Relationship Id="rId4" Type="http://schemas.openxmlformats.org/officeDocument/2006/relationships/image" Target="../media/image146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3" Type="http://schemas.openxmlformats.org/officeDocument/2006/relationships/oleObject" Target="../embeddings/oleObject165.bin"/><Relationship Id="rId7" Type="http://schemas.openxmlformats.org/officeDocument/2006/relationships/oleObject" Target="../embeddings/oleObject167.bin"/><Relationship Id="rId12" Type="http://schemas.openxmlformats.org/officeDocument/2006/relationships/image" Target="../media/image1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49.wmf"/><Relationship Id="rId11" Type="http://schemas.openxmlformats.org/officeDocument/2006/relationships/oleObject" Target="../embeddings/oleObject169.bin"/><Relationship Id="rId5" Type="http://schemas.openxmlformats.org/officeDocument/2006/relationships/oleObject" Target="../embeddings/oleObject166.bin"/><Relationship Id="rId10" Type="http://schemas.openxmlformats.org/officeDocument/2006/relationships/image" Target="../media/image151.wmf"/><Relationship Id="rId4" Type="http://schemas.openxmlformats.org/officeDocument/2006/relationships/image" Target="../media/image148.wmf"/><Relationship Id="rId9" Type="http://schemas.openxmlformats.org/officeDocument/2006/relationships/oleObject" Target="../embeddings/oleObject168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54.wmf"/><Relationship Id="rId5" Type="http://schemas.openxmlformats.org/officeDocument/2006/relationships/oleObject" Target="../embeddings/oleObject171.bin"/><Relationship Id="rId4" Type="http://schemas.openxmlformats.org/officeDocument/2006/relationships/image" Target="../media/image153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wmf"/><Relationship Id="rId3" Type="http://schemas.openxmlformats.org/officeDocument/2006/relationships/oleObject" Target="../embeddings/oleObject172.bin"/><Relationship Id="rId7" Type="http://schemas.openxmlformats.org/officeDocument/2006/relationships/oleObject" Target="../embeddings/oleObject1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56.wmf"/><Relationship Id="rId5" Type="http://schemas.openxmlformats.org/officeDocument/2006/relationships/oleObject" Target="../embeddings/oleObject173.bin"/><Relationship Id="rId4" Type="http://schemas.openxmlformats.org/officeDocument/2006/relationships/image" Target="../media/image155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59.wmf"/><Relationship Id="rId5" Type="http://schemas.openxmlformats.org/officeDocument/2006/relationships/oleObject" Target="../embeddings/oleObject176.bin"/><Relationship Id="rId4" Type="http://schemas.openxmlformats.org/officeDocument/2006/relationships/image" Target="../media/image158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wmf"/><Relationship Id="rId13" Type="http://schemas.openxmlformats.org/officeDocument/2006/relationships/oleObject" Target="../embeddings/oleObject182.bin"/><Relationship Id="rId18" Type="http://schemas.openxmlformats.org/officeDocument/2006/relationships/image" Target="../media/image167.wmf"/><Relationship Id="rId3" Type="http://schemas.openxmlformats.org/officeDocument/2006/relationships/oleObject" Target="../embeddings/oleObject177.bin"/><Relationship Id="rId7" Type="http://schemas.openxmlformats.org/officeDocument/2006/relationships/oleObject" Target="../embeddings/oleObject179.bin"/><Relationship Id="rId12" Type="http://schemas.openxmlformats.org/officeDocument/2006/relationships/image" Target="../media/image164.wmf"/><Relationship Id="rId17" Type="http://schemas.openxmlformats.org/officeDocument/2006/relationships/oleObject" Target="../embeddings/oleObject18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6.wmf"/><Relationship Id="rId20" Type="http://schemas.openxmlformats.org/officeDocument/2006/relationships/image" Target="../media/image168.wmf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61.wmf"/><Relationship Id="rId11" Type="http://schemas.openxmlformats.org/officeDocument/2006/relationships/oleObject" Target="../embeddings/oleObject181.bin"/><Relationship Id="rId5" Type="http://schemas.openxmlformats.org/officeDocument/2006/relationships/oleObject" Target="../embeddings/oleObject178.bin"/><Relationship Id="rId15" Type="http://schemas.openxmlformats.org/officeDocument/2006/relationships/oleObject" Target="../embeddings/oleObject183.bin"/><Relationship Id="rId10" Type="http://schemas.openxmlformats.org/officeDocument/2006/relationships/image" Target="../media/image163.wmf"/><Relationship Id="rId19" Type="http://schemas.openxmlformats.org/officeDocument/2006/relationships/oleObject" Target="../embeddings/oleObject185.bin"/><Relationship Id="rId4" Type="http://schemas.openxmlformats.org/officeDocument/2006/relationships/image" Target="../media/image160.wmf"/><Relationship Id="rId9" Type="http://schemas.openxmlformats.org/officeDocument/2006/relationships/oleObject" Target="../embeddings/oleObject180.bin"/><Relationship Id="rId14" Type="http://schemas.openxmlformats.org/officeDocument/2006/relationships/image" Target="../media/image165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wmf"/><Relationship Id="rId13" Type="http://schemas.openxmlformats.org/officeDocument/2006/relationships/oleObject" Target="../embeddings/oleObject191.bin"/><Relationship Id="rId18" Type="http://schemas.openxmlformats.org/officeDocument/2006/relationships/image" Target="../media/image176.wmf"/><Relationship Id="rId3" Type="http://schemas.openxmlformats.org/officeDocument/2006/relationships/oleObject" Target="../embeddings/oleObject186.bin"/><Relationship Id="rId7" Type="http://schemas.openxmlformats.org/officeDocument/2006/relationships/oleObject" Target="../embeddings/oleObject188.bin"/><Relationship Id="rId12" Type="http://schemas.openxmlformats.org/officeDocument/2006/relationships/image" Target="../media/image173.wmf"/><Relationship Id="rId17" Type="http://schemas.openxmlformats.org/officeDocument/2006/relationships/oleObject" Target="../embeddings/oleObject19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5.wmf"/><Relationship Id="rId20" Type="http://schemas.openxmlformats.org/officeDocument/2006/relationships/image" Target="../media/image177.wmf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70.wmf"/><Relationship Id="rId11" Type="http://schemas.openxmlformats.org/officeDocument/2006/relationships/oleObject" Target="../embeddings/oleObject190.bin"/><Relationship Id="rId5" Type="http://schemas.openxmlformats.org/officeDocument/2006/relationships/oleObject" Target="../embeddings/oleObject187.bin"/><Relationship Id="rId15" Type="http://schemas.openxmlformats.org/officeDocument/2006/relationships/oleObject" Target="../embeddings/oleObject192.bin"/><Relationship Id="rId10" Type="http://schemas.openxmlformats.org/officeDocument/2006/relationships/image" Target="../media/image172.wmf"/><Relationship Id="rId19" Type="http://schemas.openxmlformats.org/officeDocument/2006/relationships/oleObject" Target="../embeddings/oleObject194.bin"/><Relationship Id="rId4" Type="http://schemas.openxmlformats.org/officeDocument/2006/relationships/image" Target="../media/image169.wmf"/><Relationship Id="rId9" Type="http://schemas.openxmlformats.org/officeDocument/2006/relationships/oleObject" Target="../embeddings/oleObject189.bin"/><Relationship Id="rId14" Type="http://schemas.openxmlformats.org/officeDocument/2006/relationships/image" Target="../media/image174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wmf"/><Relationship Id="rId3" Type="http://schemas.openxmlformats.org/officeDocument/2006/relationships/oleObject" Target="../embeddings/oleObject195.bin"/><Relationship Id="rId7" Type="http://schemas.openxmlformats.org/officeDocument/2006/relationships/oleObject" Target="../embeddings/oleObject197.bin"/><Relationship Id="rId12" Type="http://schemas.openxmlformats.org/officeDocument/2006/relationships/image" Target="../media/image18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79.wmf"/><Relationship Id="rId11" Type="http://schemas.openxmlformats.org/officeDocument/2006/relationships/oleObject" Target="../embeddings/oleObject199.bin"/><Relationship Id="rId5" Type="http://schemas.openxmlformats.org/officeDocument/2006/relationships/oleObject" Target="../embeddings/oleObject196.bin"/><Relationship Id="rId10" Type="http://schemas.openxmlformats.org/officeDocument/2006/relationships/image" Target="../media/image181.wmf"/><Relationship Id="rId4" Type="http://schemas.openxmlformats.org/officeDocument/2006/relationships/image" Target="../media/image178.wmf"/><Relationship Id="rId9" Type="http://schemas.openxmlformats.org/officeDocument/2006/relationships/oleObject" Target="../embeddings/oleObject19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83.wmf"/><Relationship Id="rId5" Type="http://schemas.openxmlformats.org/officeDocument/2006/relationships/oleObject" Target="../embeddings/oleObject201.bin"/><Relationship Id="rId4" Type="http://schemas.openxmlformats.org/officeDocument/2006/relationships/image" Target="../media/image18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184.wmf"/><Relationship Id="rId5" Type="http://schemas.openxmlformats.org/officeDocument/2006/relationships/oleObject" Target="../embeddings/oleObject203.bin"/><Relationship Id="rId4" Type="http://schemas.openxmlformats.org/officeDocument/2006/relationships/image" Target="../media/image158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86.wmf"/><Relationship Id="rId5" Type="http://schemas.openxmlformats.org/officeDocument/2006/relationships/oleObject" Target="../embeddings/oleObject205.bin"/><Relationship Id="rId4" Type="http://schemas.openxmlformats.org/officeDocument/2006/relationships/image" Target="../media/image185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wmf"/><Relationship Id="rId13" Type="http://schemas.openxmlformats.org/officeDocument/2006/relationships/oleObject" Target="../embeddings/oleObject211.bin"/><Relationship Id="rId18" Type="http://schemas.openxmlformats.org/officeDocument/2006/relationships/image" Target="../media/image194.wmf"/><Relationship Id="rId3" Type="http://schemas.openxmlformats.org/officeDocument/2006/relationships/oleObject" Target="../embeddings/oleObject206.bin"/><Relationship Id="rId7" Type="http://schemas.openxmlformats.org/officeDocument/2006/relationships/oleObject" Target="../embeddings/oleObject208.bin"/><Relationship Id="rId12" Type="http://schemas.openxmlformats.org/officeDocument/2006/relationships/image" Target="../media/image191.wmf"/><Relationship Id="rId17" Type="http://schemas.openxmlformats.org/officeDocument/2006/relationships/oleObject" Target="../embeddings/oleObject213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93.wmf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88.wmf"/><Relationship Id="rId11" Type="http://schemas.openxmlformats.org/officeDocument/2006/relationships/oleObject" Target="../embeddings/oleObject210.bin"/><Relationship Id="rId5" Type="http://schemas.openxmlformats.org/officeDocument/2006/relationships/oleObject" Target="../embeddings/oleObject207.bin"/><Relationship Id="rId15" Type="http://schemas.openxmlformats.org/officeDocument/2006/relationships/oleObject" Target="../embeddings/oleObject212.bin"/><Relationship Id="rId10" Type="http://schemas.openxmlformats.org/officeDocument/2006/relationships/image" Target="../media/image190.wmf"/><Relationship Id="rId4" Type="http://schemas.openxmlformats.org/officeDocument/2006/relationships/image" Target="../media/image187.wmf"/><Relationship Id="rId9" Type="http://schemas.openxmlformats.org/officeDocument/2006/relationships/oleObject" Target="../embeddings/oleObject209.bin"/><Relationship Id="rId14" Type="http://schemas.openxmlformats.org/officeDocument/2006/relationships/image" Target="../media/image192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7593" y="2967335"/>
            <a:ext cx="41088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Fungsi Real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984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Contoh</a:t>
            </a:r>
          </a:p>
        </p:txBody>
      </p:sp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457200" y="1295400"/>
          <a:ext cx="28194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Equation" r:id="rId3" imgW="1383699" imgH="215806" progId="Equation.3">
                  <p:embed/>
                </p:oleObj>
              </mc:Choice>
              <mc:Fallback>
                <p:oleObj name="Equation" r:id="rId3" imgW="138369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281940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19"/>
          <p:cNvGraphicFramePr>
            <a:graphicFrameLocks noChangeAspect="1"/>
          </p:cNvGraphicFramePr>
          <p:nvPr/>
        </p:nvGraphicFramePr>
        <p:xfrm>
          <a:off x="457200" y="1809750"/>
          <a:ext cx="15240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Equation" r:id="rId5" imgW="761669" imgH="393529" progId="Equation.3">
                  <p:embed/>
                </p:oleObj>
              </mc:Choice>
              <mc:Fallback>
                <p:oleObj name="Equation" r:id="rId5" imgW="7616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09750"/>
                        <a:ext cx="1524000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1371600" y="4024313"/>
          <a:ext cx="27432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Equation" r:id="rId7" imgW="1384300" imgH="431800" progId="Equation.3">
                  <p:embed/>
                </p:oleObj>
              </mc:Choice>
              <mc:Fallback>
                <p:oleObj name="Equation" r:id="rId7" imgW="13843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024313"/>
                        <a:ext cx="2743200" cy="852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4038600" y="3429000"/>
          <a:ext cx="431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Equation" r:id="rId9" imgW="164957" imgH="203024" progId="Equation.3">
                  <p:embed/>
                </p:oleObj>
              </mc:Choice>
              <mc:Fallback>
                <p:oleObj name="Equation" r:id="rId9" imgW="164957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429000"/>
                        <a:ext cx="4318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2819400" y="3429000"/>
          <a:ext cx="53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7" name="Equation" r:id="rId11" imgW="203024" imgH="203024" progId="Equation.3">
                  <p:embed/>
                </p:oleObj>
              </mc:Choice>
              <mc:Fallback>
                <p:oleObj name="Equation" r:id="rId11" imgW="203024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29000"/>
                        <a:ext cx="533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1828800" y="3292475"/>
            <a:ext cx="3886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279" name="Oval 15"/>
          <p:cNvSpPr>
            <a:spLocks noChangeArrowheads="1"/>
          </p:cNvSpPr>
          <p:nvPr/>
        </p:nvSpPr>
        <p:spPr bwMode="auto">
          <a:xfrm>
            <a:off x="2955925" y="3195638"/>
            <a:ext cx="168275" cy="165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4138613" y="3209925"/>
            <a:ext cx="168275" cy="1635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3040063" y="2895600"/>
            <a:ext cx="0" cy="328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3040063" y="2909888"/>
            <a:ext cx="11826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208463" y="2922588"/>
            <a:ext cx="0" cy="3286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349625" y="2895600"/>
            <a:ext cx="6762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++</a:t>
            </a:r>
            <a:endParaRPr lang="en-US" altLang="id-ID" sz="200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532313" y="2895600"/>
            <a:ext cx="6762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--</a:t>
            </a:r>
            <a:endParaRPr lang="en-US" altLang="id-ID" sz="200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335213" y="2895600"/>
            <a:ext cx="6762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--</a:t>
            </a:r>
            <a:endParaRPr lang="en-US" altLang="id-ID" sz="20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843213" y="3387725"/>
            <a:ext cx="5715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id-ID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0" y="2411413"/>
            <a:ext cx="2270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 </a:t>
            </a:r>
            <a:endParaRPr lang="en-US" altLang="id-ID" sz="1100"/>
          </a:p>
          <a:p>
            <a:endParaRPr lang="en-US" altLang="id-ID"/>
          </a:p>
        </p:txBody>
      </p: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0" y="2960688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292" name="Rectangle 28"/>
          <p:cNvSpPr>
            <a:spLocks noChangeArrowheads="1"/>
          </p:cNvSpPr>
          <p:nvPr/>
        </p:nvSpPr>
        <p:spPr bwMode="auto">
          <a:xfrm>
            <a:off x="0" y="3160713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293" name="Rectangle 29"/>
          <p:cNvSpPr>
            <a:spLocks noChangeArrowheads="1"/>
          </p:cNvSpPr>
          <p:nvPr/>
        </p:nvSpPr>
        <p:spPr bwMode="auto">
          <a:xfrm>
            <a:off x="534988" y="4191000"/>
            <a:ext cx="912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id-ID" sz="2400"/>
              <a:t>J</a:t>
            </a:r>
            <a:r>
              <a:rPr lang="en-US" altLang="id-ID" sz="2400">
                <a:cs typeface="Times New Roman" panose="02020603050405020304" pitchFamily="18" charset="0"/>
              </a:rPr>
              <a:t>adi, </a:t>
            </a:r>
            <a:endParaRPr lang="en-US" altLang="id-ID" sz="2400"/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0" y="4506913"/>
            <a:ext cx="2270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 </a:t>
            </a:r>
            <a:endParaRPr lang="en-US" altLang="id-ID" sz="1100"/>
          </a:p>
          <a:p>
            <a:endParaRPr lang="en-US" altLang="id-ID"/>
          </a:p>
        </p:txBody>
      </p:sp>
      <p:graphicFrame>
        <p:nvGraphicFramePr>
          <p:cNvPr id="11295" name="Object 31"/>
          <p:cNvGraphicFramePr>
            <a:graphicFrameLocks noChangeAspect="1"/>
          </p:cNvGraphicFramePr>
          <p:nvPr/>
        </p:nvGraphicFramePr>
        <p:xfrm>
          <a:off x="1752600" y="5181600"/>
          <a:ext cx="11430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Equation" r:id="rId13" imgW="533169" imgH="431613" progId="Equation.3">
                  <p:embed/>
                </p:oleObj>
              </mc:Choice>
              <mc:Fallback>
                <p:oleObj name="Equation" r:id="rId13" imgW="533169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81600"/>
                        <a:ext cx="1143000" cy="917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904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2" grpId="0" animBg="1"/>
      <p:bldP spid="11279" grpId="0" animBg="1"/>
      <p:bldP spid="11278" grpId="0" animBg="1"/>
      <p:bldP spid="11277" grpId="0" animBg="1"/>
      <p:bldP spid="11276" grpId="0" animBg="1"/>
      <p:bldP spid="11275" grpId="0" animBg="1"/>
      <p:bldP spid="11274" grpId="0"/>
      <p:bldP spid="11273" grpId="0"/>
      <p:bldP spid="11272" grpId="0"/>
      <p:bldP spid="112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Macam-macam Fungsi</a:t>
            </a: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914400" y="2263775"/>
          <a:ext cx="44958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3" imgW="2032000" imgH="241300" progId="Equation.3">
                  <p:embed/>
                </p:oleObj>
              </mc:Choice>
              <mc:Fallback>
                <p:oleObj name="Equation" r:id="rId3" imgW="2032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63775"/>
                        <a:ext cx="44958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219200" y="3406775"/>
          <a:ext cx="121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8" name="Equation" r:id="rId5" imgW="609600" imgH="228600" progId="Equation.3">
                  <p:embed/>
                </p:oleObj>
              </mc:Choice>
              <mc:Fallback>
                <p:oleObj name="Equation" r:id="rId5" imgW="60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406775"/>
                        <a:ext cx="121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1143000" y="4321175"/>
          <a:ext cx="20574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name="Equation" r:id="rId7" imgW="965200" imgH="228600" progId="Equation.3">
                  <p:embed/>
                </p:oleObj>
              </mc:Choice>
              <mc:Fallback>
                <p:oleObj name="Equation" r:id="rId7" imgW="965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21175"/>
                        <a:ext cx="2057400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1066800" y="5311775"/>
          <a:ext cx="27432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0" name="Equation" r:id="rId9" imgW="1358310" imgH="241195" progId="Equation.3">
                  <p:embed/>
                </p:oleObj>
              </mc:Choice>
              <mc:Fallback>
                <p:oleObj name="Equation" r:id="rId9" imgW="1358310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311775"/>
                        <a:ext cx="27432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44500" y="1295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Macam-macam fungsi :</a:t>
            </a:r>
            <a:endParaRPr lang="en-US" altLang="id-ID" sz="2400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5800" y="2873375"/>
            <a:ext cx="252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buFont typeface="Times New Roman" panose="02020603050405020304" pitchFamily="18" charset="0"/>
              <a:buChar char="-"/>
            </a:pPr>
            <a:r>
              <a:rPr lang="en-US" altLang="id-ID" sz="2400">
                <a:cs typeface="Times New Roman" panose="02020603050405020304" pitchFamily="18" charset="0"/>
              </a:rPr>
              <a:t>Fungsi konstan, </a:t>
            </a:r>
            <a:endParaRPr lang="en-US" altLang="id-ID" sz="2400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762000" y="3849688"/>
            <a:ext cx="2100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buFont typeface="Times New Roman" panose="02020603050405020304" pitchFamily="18" charset="0"/>
              <a:buChar char="-"/>
            </a:pPr>
            <a:r>
              <a:rPr lang="en-US" altLang="id-ID" sz="2400">
                <a:cs typeface="Times New Roman" panose="02020603050405020304" pitchFamily="18" charset="0"/>
              </a:rPr>
              <a:t>Fungsi linier, </a:t>
            </a:r>
            <a:endParaRPr lang="en-US" altLang="id-ID" sz="2400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762000" y="4840288"/>
            <a:ext cx="2471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buFont typeface="Times New Roman" panose="02020603050405020304" pitchFamily="18" charset="0"/>
              <a:buChar char="-"/>
            </a:pPr>
            <a:r>
              <a:rPr lang="en-US" altLang="id-ID" sz="2400">
                <a:cs typeface="Times New Roman" panose="02020603050405020304" pitchFamily="18" charset="0"/>
              </a:rPr>
              <a:t>Fungsi kuadrat, </a:t>
            </a:r>
            <a:endParaRPr lang="en-US" altLang="id-ID" sz="2400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81000" y="1828800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400"/>
              <a:t>1. Fungsi polinom</a:t>
            </a:r>
          </a:p>
        </p:txBody>
      </p:sp>
    </p:spTree>
    <p:extLst>
      <p:ext uri="{BB962C8B-B14F-4D97-AF65-F5344CB8AC3E}">
        <p14:creationId xmlns:p14="http://schemas.microsoft.com/office/powerpoint/2010/main" val="123936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7" grpId="0"/>
      <p:bldP spid="12298" grpId="0"/>
      <p:bldP spid="12299" grpId="0"/>
      <p:bldP spid="123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Macam-macam Fungsi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914400" y="2286000"/>
          <a:ext cx="7318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Equation" r:id="rId3" imgW="342751" imgH="431613" progId="Equation.3">
                  <p:embed/>
                </p:oleObj>
              </mc:Choice>
              <mc:Fallback>
                <p:oleObj name="Equation" r:id="rId3" imgW="342751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86000"/>
                        <a:ext cx="73183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800100" y="3657600"/>
          <a:ext cx="22098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Equation" r:id="rId5" imgW="1104840" imgH="431640" progId="Equation.3">
                  <p:embed/>
                </p:oleObj>
              </mc:Choice>
              <mc:Fallback>
                <p:oleObj name="Equation" r:id="rId5" imgW="1104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3657600"/>
                        <a:ext cx="22098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57200" y="121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2. Fungsi Rasional    </a:t>
            </a:r>
            <a:endParaRPr lang="en-US" altLang="id-ID" sz="240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133600" y="2530475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 i="1">
                <a:cs typeface="Times New Roman" panose="02020603050405020304" pitchFamily="18" charset="0"/>
              </a:rPr>
              <a:t>p</a:t>
            </a:r>
            <a:r>
              <a:rPr lang="en-US" altLang="id-ID" sz="2400">
                <a:cs typeface="Times New Roman" panose="02020603050405020304" pitchFamily="18" charset="0"/>
              </a:rPr>
              <a:t>(</a:t>
            </a:r>
            <a:r>
              <a:rPr lang="en-US" altLang="id-ID" sz="2400" i="1">
                <a:cs typeface="Times New Roman" panose="02020603050405020304" pitchFamily="18" charset="0"/>
              </a:rPr>
              <a:t>x</a:t>
            </a:r>
            <a:r>
              <a:rPr lang="en-US" altLang="id-ID" sz="2400">
                <a:cs typeface="Times New Roman" panose="02020603050405020304" pitchFamily="18" charset="0"/>
              </a:rPr>
              <a:t>), </a:t>
            </a:r>
            <a:r>
              <a:rPr lang="en-US" altLang="id-ID" sz="2400" i="1">
                <a:cs typeface="Times New Roman" panose="02020603050405020304" pitchFamily="18" charset="0"/>
              </a:rPr>
              <a:t>q</a:t>
            </a:r>
            <a:r>
              <a:rPr lang="en-US" altLang="id-ID" sz="2400">
                <a:cs typeface="Times New Roman" panose="02020603050405020304" pitchFamily="18" charset="0"/>
              </a:rPr>
              <a:t>(</a:t>
            </a:r>
            <a:r>
              <a:rPr lang="en-US" altLang="id-ID" sz="2400" i="1">
                <a:cs typeface="Times New Roman" panose="02020603050405020304" pitchFamily="18" charset="0"/>
              </a:rPr>
              <a:t>x</a:t>
            </a:r>
            <a:r>
              <a:rPr lang="en-US" altLang="id-ID" sz="2400">
                <a:cs typeface="Times New Roman" panose="02020603050405020304" pitchFamily="18" charset="0"/>
              </a:rPr>
              <a:t>) = fungsi polinom dengan </a:t>
            </a:r>
            <a:r>
              <a:rPr lang="en-US" altLang="id-ID" sz="2400" i="1">
                <a:cs typeface="Times New Roman" panose="02020603050405020304" pitchFamily="18" charset="0"/>
              </a:rPr>
              <a:t>q</a:t>
            </a:r>
            <a:r>
              <a:rPr lang="en-US" altLang="id-ID" sz="2400">
                <a:cs typeface="Times New Roman" panose="02020603050405020304" pitchFamily="18" charset="0"/>
              </a:rPr>
              <a:t>(</a:t>
            </a:r>
            <a:r>
              <a:rPr lang="en-US" altLang="id-ID" sz="2400" i="1">
                <a:cs typeface="Times New Roman" panose="02020603050405020304" pitchFamily="18" charset="0"/>
              </a:rPr>
              <a:t>x</a:t>
            </a:r>
            <a:r>
              <a:rPr lang="en-US" altLang="id-ID" sz="2400">
                <a:cs typeface="Times New Roman" panose="02020603050405020304" pitchFamily="18" charset="0"/>
              </a:rPr>
              <a:t>) ≠ 0 </a:t>
            </a:r>
            <a:endParaRPr lang="en-US" altLang="id-ID" sz="240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2000" y="3200400"/>
            <a:ext cx="135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contoh : 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57200" y="4572000"/>
            <a:ext cx="4335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3. Fungsi harga/nilai mutlak     </a:t>
            </a:r>
            <a:endParaRPr lang="en-US" altLang="id-ID" sz="2400"/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836613" y="5622925"/>
          <a:ext cx="28225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7" imgW="1396800" imgH="253800" progId="Equation.3">
                  <p:embed/>
                </p:oleObj>
              </mc:Choice>
              <mc:Fallback>
                <p:oleObj name="Equation" r:id="rId7" imgW="13968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5622925"/>
                        <a:ext cx="282257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814388" y="1679575"/>
            <a:ext cx="2233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400"/>
              <a:t>Bentuk umum :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762000" y="5032375"/>
            <a:ext cx="681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400"/>
              <a:t>Fungsi yang mengandung harga mutlak, contoh :</a:t>
            </a:r>
          </a:p>
        </p:txBody>
      </p:sp>
    </p:spTree>
    <p:extLst>
      <p:ext uri="{BB962C8B-B14F-4D97-AF65-F5344CB8AC3E}">
        <p14:creationId xmlns:p14="http://schemas.microsoft.com/office/powerpoint/2010/main" val="58363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  <p:bldP spid="13319" grpId="0"/>
      <p:bldP spid="13320" grpId="0"/>
      <p:bldP spid="13322" grpId="0"/>
      <p:bldP spid="13323" grpId="0"/>
      <p:bldP spid="133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Macam-macam Fungsi</a:t>
            </a:r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685800" y="1905000"/>
          <a:ext cx="5334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3" imgW="241300" imgH="228600" progId="Equation.3">
                  <p:embed/>
                </p:oleObj>
              </mc:Choice>
              <mc:Fallback>
                <p:oleObj name="Equation" r:id="rId3" imgW="241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533400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685800" y="2590800"/>
          <a:ext cx="31242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5" imgW="1485900" imgH="228600" progId="Equation.3">
                  <p:embed/>
                </p:oleObj>
              </mc:Choice>
              <mc:Fallback>
                <p:oleObj name="Equation" r:id="rId5" imgW="1485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90800"/>
                        <a:ext cx="312420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685800" y="3200400"/>
          <a:ext cx="9906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Equation" r:id="rId7" imgW="469900" imgH="228600" progId="Equation.3">
                  <p:embed/>
                </p:oleObj>
              </mc:Choice>
              <mc:Fallback>
                <p:oleObj name="Equation" r:id="rId7" imgW="469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00400"/>
                        <a:ext cx="9906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1143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04800" y="1325563"/>
            <a:ext cx="4627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4. Fungsi bilangan bulat terbesar</a:t>
            </a:r>
            <a:endParaRPr lang="en-US" altLang="id-ID" sz="2000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246188" y="1905000"/>
            <a:ext cx="5524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 = Bilangan bulat terbesar yang lebih kecil atau </a:t>
            </a:r>
          </a:p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    sama dengan </a:t>
            </a:r>
            <a:r>
              <a:rPr lang="en-US" altLang="id-ID" sz="2000" i="1">
                <a:cs typeface="Times New Roman" panose="02020603050405020304" pitchFamily="18" charset="0"/>
              </a:rPr>
              <a:t>x</a:t>
            </a:r>
            <a:endParaRPr lang="en-US" altLang="id-ID" sz="200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4298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3529013" y="4876800"/>
          <a:ext cx="16287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Equation" r:id="rId10" imgW="863280" imgH="215640" progId="Equation.3">
                  <p:embed/>
                </p:oleObj>
              </mc:Choice>
              <mc:Fallback>
                <p:oleObj name="Equation" r:id="rId10" imgW="863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3" y="4876800"/>
                        <a:ext cx="162877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228600" y="4419600"/>
            <a:ext cx="2130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5. Fungsi Genap </a:t>
            </a:r>
            <a:endParaRPr lang="en-US" altLang="id-ID" sz="2000"/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5208588" y="4876800"/>
            <a:ext cx="2792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 dan grafiknya simetris </a:t>
            </a:r>
            <a:endParaRPr lang="en-US" altLang="id-ID" sz="2000"/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57200" y="4862513"/>
            <a:ext cx="3092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/>
              <a:t>Disebut fungsi genap jika </a:t>
            </a:r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533400" y="5289550"/>
            <a:ext cx="2709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terhadap sumbu y </a:t>
            </a:r>
          </a:p>
        </p:txBody>
      </p:sp>
      <p:graphicFrame>
        <p:nvGraphicFramePr>
          <p:cNvPr id="14359" name="Object 23"/>
          <p:cNvGraphicFramePr>
            <a:graphicFrameLocks noChangeAspect="1"/>
          </p:cNvGraphicFramePr>
          <p:nvPr>
            <p:ph idx="1"/>
          </p:nvPr>
        </p:nvGraphicFramePr>
        <p:xfrm>
          <a:off x="2133600" y="3181350"/>
          <a:ext cx="15398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Equation" r:id="rId12" imgW="736560" imgH="228600" progId="Equation.3">
                  <p:embed/>
                </p:oleObj>
              </mc:Choice>
              <mc:Fallback>
                <p:oleObj name="Equation" r:id="rId12" imgW="736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181350"/>
                        <a:ext cx="15398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555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14352" grpId="0"/>
      <p:bldP spid="14353" grpId="0"/>
      <p:bldP spid="14356" grpId="0"/>
      <p:bldP spid="143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Macam-macam Fungsi</a:t>
            </a:r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676275" y="1905000"/>
          <a:ext cx="12287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Equation" r:id="rId3" imgW="622030" imgH="228501" progId="Equation.3">
                  <p:embed/>
                </p:oleObj>
              </mc:Choice>
              <mc:Fallback>
                <p:oleObj name="Equation" r:id="rId3" imgW="622030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1905000"/>
                        <a:ext cx="1228725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620713" y="2362200"/>
          <a:ext cx="12080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8" name="Equation" r:id="rId5" imgW="596880" imgH="253800" progId="Equation.3">
                  <p:embed/>
                </p:oleObj>
              </mc:Choice>
              <mc:Fallback>
                <p:oleObj name="Equation" r:id="rId5" imgW="5968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2362200"/>
                        <a:ext cx="1208087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609600" y="2895600"/>
          <a:ext cx="17526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Equation" r:id="rId7" imgW="863225" imgH="215806" progId="Equation.3">
                  <p:embed/>
                </p:oleObj>
              </mc:Choice>
              <mc:Fallback>
                <p:oleObj name="Equation" r:id="rId7" imgW="86322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5600"/>
                        <a:ext cx="17526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191000" y="3962400"/>
          <a:ext cx="19812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9" imgW="977476" imgH="215806" progId="Equation.3">
                  <p:embed/>
                </p:oleObj>
              </mc:Choice>
              <mc:Fallback>
                <p:oleObj name="Equation" r:id="rId9" imgW="97747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962400"/>
                        <a:ext cx="198120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762000" y="4953000"/>
          <a:ext cx="1752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11" imgW="837836" imgH="215806" progId="Equation.3">
                  <p:embed/>
                </p:oleObj>
              </mc:Choice>
              <mc:Fallback>
                <p:oleObj name="Equation" r:id="rId11" imgW="83783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53000"/>
                        <a:ext cx="1752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762000" y="5486400"/>
          <a:ext cx="12954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13" imgW="622030" imgH="228501" progId="Equation.3">
                  <p:embed/>
                </p:oleObj>
              </mc:Choice>
              <mc:Fallback>
                <p:oleObj name="Equation" r:id="rId13" imgW="622030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486400"/>
                        <a:ext cx="129540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457200" y="1341438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Contoh :</a:t>
            </a:r>
            <a:endParaRPr lang="en-US" altLang="id-ID" sz="2400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81000" y="3505200"/>
            <a:ext cx="238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6. Fungsi Ganjil </a:t>
            </a:r>
            <a:endParaRPr lang="en-US" altLang="id-ID" sz="2400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685800" y="4343400"/>
            <a:ext cx="496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simetris terhadap titik asal, contoh :</a:t>
            </a:r>
            <a:endParaRPr lang="en-US" altLang="id-ID" sz="2400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685800" y="3917950"/>
            <a:ext cx="3543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Disebut fungsi ganjil jika 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6248400" y="3917950"/>
            <a:ext cx="2100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dan grafiknya </a:t>
            </a:r>
          </a:p>
        </p:txBody>
      </p:sp>
    </p:spTree>
    <p:extLst>
      <p:ext uri="{BB962C8B-B14F-4D97-AF65-F5344CB8AC3E}">
        <p14:creationId xmlns:p14="http://schemas.microsoft.com/office/powerpoint/2010/main" val="314983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/>
      <p:bldP spid="15373" grpId="0"/>
      <p:bldP spid="15374" grpId="0"/>
      <p:bldP spid="15376" grpId="0"/>
      <p:bldP spid="153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Macam-macam Fungsi</a:t>
            </a:r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2819400" y="2057400"/>
          <a:ext cx="6858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tion" r:id="rId3" imgW="330057" imgH="215806" progId="Equation.3">
                  <p:embed/>
                </p:oleObj>
              </mc:Choice>
              <mc:Fallback>
                <p:oleObj name="Equation" r:id="rId3" imgW="330057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057400"/>
                        <a:ext cx="6858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4191000" y="2057400"/>
          <a:ext cx="6858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Equation" r:id="rId5" imgW="317087" imgH="215619" progId="Equation.3">
                  <p:embed/>
                </p:oleObj>
              </mc:Choice>
              <mc:Fallback>
                <p:oleObj name="Equation" r:id="rId5" imgW="317087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57400"/>
                        <a:ext cx="6858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533400" y="2514600"/>
          <a:ext cx="6858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Equation" r:id="rId7" imgW="330057" imgH="215806" progId="Equation.3">
                  <p:embed/>
                </p:oleObj>
              </mc:Choice>
              <mc:Fallback>
                <p:oleObj name="Equation" r:id="rId7" imgW="330057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6858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1981200" y="2514600"/>
          <a:ext cx="6858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Equation" r:id="rId8" imgW="317087" imgH="215619" progId="Equation.3">
                  <p:embed/>
                </p:oleObj>
              </mc:Choice>
              <mc:Fallback>
                <p:oleObj name="Equation" r:id="rId8" imgW="317087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14600"/>
                        <a:ext cx="6858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3733800" y="2532063"/>
          <a:ext cx="25146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Equation" r:id="rId9" imgW="1256755" imgH="215806" progId="Equation.3">
                  <p:embed/>
                </p:oleObj>
              </mc:Choice>
              <mc:Fallback>
                <p:oleObj name="Equation" r:id="rId9" imgW="125675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532063"/>
                        <a:ext cx="251460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457200" y="3048000"/>
          <a:ext cx="12954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Equation" r:id="rId11" imgW="622030" imgH="215806" progId="Equation.3">
                  <p:embed/>
                </p:oleObj>
              </mc:Choice>
              <mc:Fallback>
                <p:oleObj name="Equation" r:id="rId11" imgW="62203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129540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533400" y="3657600"/>
          <a:ext cx="6858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3" name="Equation" r:id="rId13" imgW="317087" imgH="215619" progId="Equation.3">
                  <p:embed/>
                </p:oleObj>
              </mc:Choice>
              <mc:Fallback>
                <p:oleObj name="Equation" r:id="rId13" imgW="317087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57600"/>
                        <a:ext cx="6858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590800" y="3657600"/>
          <a:ext cx="6858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Equation" r:id="rId14" imgW="317087" imgH="215619" progId="Equation.3">
                  <p:embed/>
                </p:oleObj>
              </mc:Choice>
              <mc:Fallback>
                <p:oleObj name="Equation" r:id="rId14" imgW="317087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657600"/>
                        <a:ext cx="68580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4752975" y="3632200"/>
          <a:ext cx="4746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tion" r:id="rId15" imgW="228600" imgH="241200" progId="Equation.3">
                  <p:embed/>
                </p:oleObj>
              </mc:Choice>
              <mc:Fallback>
                <p:oleObj name="Equation" r:id="rId15" imgW="228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975" y="3632200"/>
                        <a:ext cx="474663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457200" y="1524000"/>
            <a:ext cx="3014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7. Fungsi Komposisi </a:t>
            </a:r>
            <a:endParaRPr lang="en-US" altLang="id-ID" sz="240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3405188" y="2057400"/>
            <a:ext cx="862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dan </a:t>
            </a:r>
            <a:endParaRPr lang="en-US" altLang="id-ID" sz="240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4740275" y="2057400"/>
            <a:ext cx="3641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, komposisi fungsi antara </a:t>
            </a:r>
            <a:endParaRPr lang="en-US" altLang="id-ID" sz="2400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143000" y="2500313"/>
            <a:ext cx="86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dan </a:t>
            </a:r>
            <a:endParaRPr lang="en-US" altLang="id-ID" sz="2400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667000" y="2514600"/>
            <a:ext cx="113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ditulis </a:t>
            </a:r>
            <a:endParaRPr lang="en-US" altLang="id-ID" sz="2400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324600" y="2500313"/>
            <a:ext cx="191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Domain dari </a:t>
            </a:r>
            <a:endParaRPr lang="en-US" altLang="id-ID" sz="2400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600200" y="2998788"/>
            <a:ext cx="7361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adalah himpunan semua bilangan </a:t>
            </a:r>
            <a:r>
              <a:rPr lang="en-US" altLang="id-ID" sz="2400" i="1">
                <a:cs typeface="Times New Roman" panose="02020603050405020304" pitchFamily="18" charset="0"/>
              </a:rPr>
              <a:t>x</a:t>
            </a:r>
            <a:r>
              <a:rPr lang="en-US" altLang="id-ID" sz="2400">
                <a:cs typeface="Times New Roman" panose="02020603050405020304" pitchFamily="18" charset="0"/>
              </a:rPr>
              <a:t> dengan domain </a:t>
            </a:r>
            <a:endParaRPr lang="en-US" altLang="id-ID" sz="2400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1143000" y="3643313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sehingga  </a:t>
            </a:r>
            <a:endParaRPr lang="en-US" altLang="id-ID" sz="2400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3200400" y="3643313"/>
            <a:ext cx="1506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di dalam </a:t>
            </a:r>
            <a:endParaRPr lang="en-US" altLang="id-ID" sz="2400"/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2697163" y="5875338"/>
            <a:ext cx="2698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  </a:t>
            </a:r>
            <a:endParaRPr lang="en-US" altLang="id-ID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457200" y="2057400"/>
            <a:ext cx="237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Diberikan fungsi</a:t>
            </a: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533400" y="4222750"/>
            <a:ext cx="6237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Syarat agar dua fungsi bisa dikomposisikan, </a:t>
            </a: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533400" y="4724400"/>
            <a:ext cx="1541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terpenuhi </a:t>
            </a:r>
            <a:endParaRPr lang="en-US" altLang="id-ID" sz="2400"/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6553200" y="4222750"/>
            <a:ext cx="1862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maka harus </a:t>
            </a: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6412" name="Object 28"/>
          <p:cNvGraphicFramePr>
            <a:graphicFrameLocks noChangeAspect="1"/>
          </p:cNvGraphicFramePr>
          <p:nvPr/>
        </p:nvGraphicFramePr>
        <p:xfrm>
          <a:off x="1981200" y="4724400"/>
          <a:ext cx="17526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Equation" r:id="rId17" imgW="838200" imgH="241300" progId="Equation.3">
                  <p:embed/>
                </p:oleObj>
              </mc:Choice>
              <mc:Fallback>
                <p:oleObj name="Equation" r:id="rId17" imgW="8382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724400"/>
                        <a:ext cx="17526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092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/>
      <p:bldP spid="16398" grpId="0"/>
      <p:bldP spid="16399" grpId="0"/>
      <p:bldP spid="16400" grpId="0"/>
      <p:bldP spid="16401" grpId="0"/>
      <p:bldP spid="16402" grpId="0"/>
      <p:bldP spid="16403" grpId="0"/>
      <p:bldP spid="16404" grpId="0"/>
      <p:bldP spid="16405" grpId="0"/>
      <p:bldP spid="16407" grpId="0"/>
      <p:bldP spid="16408" grpId="0"/>
      <p:bldP spid="16410" grpId="0"/>
      <p:bldP spid="164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Fungsi Komposisi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" y="1371600"/>
            <a:ext cx="6848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Hal tersebut dapat diilustrasikan sebagai berikut :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128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7572" name="Object 164"/>
          <p:cNvGraphicFramePr>
            <a:graphicFrameLocks noChangeAspect="1"/>
          </p:cNvGraphicFramePr>
          <p:nvPr>
            <p:ph idx="1"/>
          </p:nvPr>
        </p:nvGraphicFramePr>
        <p:xfrm>
          <a:off x="762000" y="2057400"/>
          <a:ext cx="6781800" cy="406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Visio" r:id="rId3" imgW="4284878" imgH="2568854" progId="Visio.Drawing.6">
                  <p:embed/>
                </p:oleObj>
              </mc:Choice>
              <mc:Fallback>
                <p:oleObj name="Visio" r:id="rId3" imgW="4284878" imgH="2568854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6781800" cy="406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788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7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Fungsi Komposisi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81000" y="1219200"/>
            <a:ext cx="3676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Dengan cara yang sama, </a:t>
            </a:r>
            <a:endParaRPr lang="en-US" altLang="id-ID" sz="240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886200" y="1276350"/>
          <a:ext cx="22860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Equation" r:id="rId3" imgW="1244060" imgH="215806" progId="Equation.3">
                  <p:embed/>
                </p:oleObj>
              </mc:Choice>
              <mc:Fallback>
                <p:oleObj name="Equation" r:id="rId3" imgW="124406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276350"/>
                        <a:ext cx="228600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609975" y="3538538"/>
            <a:ext cx="227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 </a:t>
            </a:r>
            <a:endParaRPr lang="en-US" altLang="id-ID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81000" y="1752600"/>
            <a:ext cx="6237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Syarat agar dua fungsi bisa dikomposisikan, 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381000" y="2254250"/>
            <a:ext cx="1541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terpenuhi </a:t>
            </a:r>
            <a:endParaRPr lang="en-US" altLang="id-ID" sz="2400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400800" y="1752600"/>
            <a:ext cx="1862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maka harus </a:t>
            </a:r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1868488" y="2254250"/>
          <a:ext cx="167163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5" imgW="799920" imgH="241200" progId="Equation.3">
                  <p:embed/>
                </p:oleObj>
              </mc:Choice>
              <mc:Fallback>
                <p:oleObj name="Equation" r:id="rId5" imgW="799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8" y="2254250"/>
                        <a:ext cx="1671637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381000" y="2851150"/>
            <a:ext cx="769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Domain dari komposisi fungsi f dan g didefinisikan sbb :</a:t>
            </a:r>
          </a:p>
        </p:txBody>
      </p:sp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911225" y="3305175"/>
          <a:ext cx="32146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7" imgW="1600200" imgH="279360" progId="Equation.3">
                  <p:embed/>
                </p:oleObj>
              </mc:Choice>
              <mc:Fallback>
                <p:oleObj name="Equation" r:id="rId7" imgW="16002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5" y="3305175"/>
                        <a:ext cx="3214688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914400" y="3810000"/>
          <a:ext cx="32766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9" imgW="1663700" imgH="279400" progId="Equation.3">
                  <p:embed/>
                </p:oleObj>
              </mc:Choice>
              <mc:Fallback>
                <p:oleObj name="Equation" r:id="rId9" imgW="16637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10000"/>
                        <a:ext cx="32766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03225" y="4313238"/>
            <a:ext cx="820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Sedangkan definisi dari Range komposisi fungsi komposisi </a:t>
            </a:r>
          </a:p>
        </p:txBody>
      </p:sp>
      <p:graphicFrame>
        <p:nvGraphicFramePr>
          <p:cNvPr id="18452" name="Object 20"/>
          <p:cNvGraphicFramePr>
            <a:graphicFrameLocks noChangeAspect="1"/>
          </p:cNvGraphicFramePr>
          <p:nvPr/>
        </p:nvGraphicFramePr>
        <p:xfrm>
          <a:off x="533400" y="4953000"/>
          <a:ext cx="31242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11" imgW="1536700" imgH="279400" progId="Equation.3">
                  <p:embed/>
                </p:oleObj>
              </mc:Choice>
              <mc:Fallback>
                <p:oleObj name="Equation" r:id="rId11" imgW="15367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53000"/>
                        <a:ext cx="3124200" cy="56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4572000" y="4940300"/>
          <a:ext cx="38100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13" imgW="1930400" imgH="279400" progId="Equation.3">
                  <p:embed/>
                </p:oleObj>
              </mc:Choice>
              <mc:Fallback>
                <p:oleObj name="Equation" r:id="rId13" imgW="19304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940300"/>
                        <a:ext cx="38100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0" name="Object 18"/>
          <p:cNvGraphicFramePr>
            <a:graphicFrameLocks noChangeAspect="1"/>
          </p:cNvGraphicFramePr>
          <p:nvPr/>
        </p:nvGraphicFramePr>
        <p:xfrm>
          <a:off x="533400" y="5562600"/>
          <a:ext cx="31242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15" imgW="1549400" imgH="279400" progId="Equation.3">
                  <p:embed/>
                </p:oleObj>
              </mc:Choice>
              <mc:Fallback>
                <p:oleObj name="Equation" r:id="rId15" imgW="15494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562600"/>
                        <a:ext cx="31242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4495800" y="5532438"/>
          <a:ext cx="39624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Equation" r:id="rId17" imgW="1943100" imgH="279400" progId="Equation.3">
                  <p:embed/>
                </p:oleObj>
              </mc:Choice>
              <mc:Fallback>
                <p:oleObj name="Equation" r:id="rId17" imgW="19431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532438"/>
                        <a:ext cx="3962400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3581400" y="4938713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 atau </a:t>
            </a:r>
            <a:endParaRPr lang="en-US" altLang="id-ID" sz="2400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3657600" y="5548313"/>
            <a:ext cx="1030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atau  </a:t>
            </a:r>
            <a:endParaRPr lang="en-US" altLang="id-ID" sz="2400"/>
          </a:p>
        </p:txBody>
      </p:sp>
    </p:spTree>
    <p:extLst>
      <p:ext uri="{BB962C8B-B14F-4D97-AF65-F5344CB8AC3E}">
        <p14:creationId xmlns:p14="http://schemas.microsoft.com/office/powerpoint/2010/main" val="402808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9" grpId="0"/>
      <p:bldP spid="18440" grpId="0"/>
      <p:bldP spid="18441" grpId="0"/>
      <p:bldP spid="18443" grpId="0"/>
      <p:bldP spid="18448" grpId="0"/>
      <p:bldP spid="18454" grpId="0"/>
      <p:bldP spid="184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Fungsi Komposisi</a:t>
            </a:r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685800" y="1905000"/>
          <a:ext cx="27432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5" name="Equation" r:id="rId3" imgW="1358310" imgH="215806" progId="Equation.3">
                  <p:embed/>
                </p:oleObj>
              </mc:Choice>
              <mc:Fallback>
                <p:oleObj name="Equation" r:id="rId3" imgW="135831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27432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85800" y="2438400"/>
          <a:ext cx="38100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6" name="Equation" r:id="rId5" imgW="1930400" imgH="215900" progId="Equation.3">
                  <p:embed/>
                </p:oleObj>
              </mc:Choice>
              <mc:Fallback>
                <p:oleObj name="Equation" r:id="rId5" imgW="19304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438400"/>
                        <a:ext cx="3810000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81000" y="13716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Sifat-sifat fungsi komposisi :</a:t>
            </a:r>
            <a:endParaRPr lang="en-US" altLang="id-ID" sz="2400"/>
          </a:p>
        </p:txBody>
      </p:sp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2895600" y="3429000"/>
          <a:ext cx="12954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7" name="Equation" r:id="rId7" imgW="685800" imgH="241300" progId="Equation.3">
                  <p:embed/>
                </p:oleObj>
              </mc:Choice>
              <mc:Fallback>
                <p:oleObj name="Equation" r:id="rId7" imgW="6858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429000"/>
                        <a:ext cx="1295400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4419600" y="3451225"/>
          <a:ext cx="1524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Equation" r:id="rId9" imgW="800100" imgH="228600" progId="Equation.3">
                  <p:embed/>
                </p:oleObj>
              </mc:Choice>
              <mc:Fallback>
                <p:oleObj name="Equation" r:id="rId9" imgW="800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451225"/>
                        <a:ext cx="15240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990600" y="4038600"/>
          <a:ext cx="6858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Equation" r:id="rId11" imgW="368140" imgH="203112" progId="Equation.3">
                  <p:embed/>
                </p:oleObj>
              </mc:Choice>
              <mc:Fallback>
                <p:oleObj name="Equation" r:id="rId11" imgW="36814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038600"/>
                        <a:ext cx="685800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2438400" y="4008438"/>
          <a:ext cx="7620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Equation" r:id="rId13" imgW="368140" imgH="203112" progId="Equation.3">
                  <p:embed/>
                </p:oleObj>
              </mc:Choice>
              <mc:Fallback>
                <p:oleObj name="Equation" r:id="rId13" imgW="36814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08438"/>
                        <a:ext cx="76200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457200" y="2971800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Contoh :</a:t>
            </a:r>
            <a:endParaRPr lang="en-US" altLang="id-ID" sz="2400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403600" y="3051175"/>
            <a:ext cx="4413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      </a:t>
            </a:r>
            <a:endParaRPr lang="en-US" altLang="id-ID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6019800" y="3414713"/>
            <a:ext cx="153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Tentukan </a:t>
            </a:r>
            <a:endParaRPr lang="en-US" altLang="id-ID" sz="2400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676400" y="3948113"/>
            <a:ext cx="86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dan </a:t>
            </a:r>
            <a:endParaRPr lang="en-US" altLang="id-ID" sz="2400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3200400" y="3948113"/>
            <a:ext cx="450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beserta domain dan range-nya!</a:t>
            </a:r>
            <a:endParaRPr lang="en-US" altLang="id-ID" sz="2400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533400" y="3429000"/>
            <a:ext cx="2455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1. Jika diketahui </a:t>
            </a:r>
          </a:p>
        </p:txBody>
      </p:sp>
      <p:graphicFrame>
        <p:nvGraphicFramePr>
          <p:cNvPr id="19476" name="Object 20"/>
          <p:cNvGraphicFramePr>
            <a:graphicFrameLocks noChangeAspect="1"/>
          </p:cNvGraphicFramePr>
          <p:nvPr/>
        </p:nvGraphicFramePr>
        <p:xfrm>
          <a:off x="1066800" y="4572000"/>
          <a:ext cx="13716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Equation" r:id="rId15" imgW="723586" imgH="241195" progId="Equation.3">
                  <p:embed/>
                </p:oleObj>
              </mc:Choice>
              <mc:Fallback>
                <p:oleObj name="Equation" r:id="rId15" imgW="723586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572000"/>
                        <a:ext cx="13716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5" name="Object 19"/>
          <p:cNvGraphicFramePr>
            <a:graphicFrameLocks noChangeAspect="1"/>
          </p:cNvGraphicFramePr>
          <p:nvPr/>
        </p:nvGraphicFramePr>
        <p:xfrm>
          <a:off x="1066800" y="5029200"/>
          <a:ext cx="1371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2" name="Equation" r:id="rId17" imgW="710891" imgH="241195" progId="Equation.3">
                  <p:embed/>
                </p:oleObj>
              </mc:Choice>
              <mc:Fallback>
                <p:oleObj name="Equation" r:id="rId17" imgW="710891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29200"/>
                        <a:ext cx="1371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4" name="Object 18"/>
          <p:cNvGraphicFramePr>
            <a:graphicFrameLocks noChangeAspect="1"/>
          </p:cNvGraphicFramePr>
          <p:nvPr/>
        </p:nvGraphicFramePr>
        <p:xfrm>
          <a:off x="2895600" y="4572000"/>
          <a:ext cx="9906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19" imgW="520474" imgH="241195" progId="Equation.3">
                  <p:embed/>
                </p:oleObj>
              </mc:Choice>
              <mc:Fallback>
                <p:oleObj name="Equation" r:id="rId19" imgW="520474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572000"/>
                        <a:ext cx="990600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3071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19480" name="Object 24"/>
          <p:cNvGraphicFramePr>
            <a:graphicFrameLocks noChangeAspect="1"/>
          </p:cNvGraphicFramePr>
          <p:nvPr/>
        </p:nvGraphicFramePr>
        <p:xfrm>
          <a:off x="2895600" y="5029200"/>
          <a:ext cx="14478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Equation" r:id="rId21" imgW="774364" imgH="241195" progId="Equation.3">
                  <p:embed/>
                </p:oleObj>
              </mc:Choice>
              <mc:Fallback>
                <p:oleObj name="Equation" r:id="rId21" imgW="774364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029200"/>
                        <a:ext cx="144780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994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  <p:bldP spid="19468" grpId="0"/>
      <p:bldP spid="19470" grpId="0"/>
      <p:bldP spid="19471" grpId="0"/>
      <p:bldP spid="19472" grpId="0"/>
      <p:bldP spid="194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Contoh</a:t>
            </a:r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1676400" y="1371600"/>
          <a:ext cx="1219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3" imgW="583947" imgH="241195" progId="Equation.3">
                  <p:embed/>
                </p:oleObj>
              </mc:Choice>
              <mc:Fallback>
                <p:oleObj name="Equation" r:id="rId3" imgW="58394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71600"/>
                        <a:ext cx="1219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3429000" y="1371600"/>
          <a:ext cx="12192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Equation" r:id="rId5" imgW="609336" imgH="215806" progId="Equation.3">
                  <p:embed/>
                </p:oleObj>
              </mc:Choice>
              <mc:Fallback>
                <p:oleObj name="Equation" r:id="rId5" imgW="60933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71600"/>
                        <a:ext cx="12192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6629400" y="1371600"/>
          <a:ext cx="8382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1" name="Equation" r:id="rId7" imgW="368140" imgH="203112" progId="Equation.3">
                  <p:embed/>
                </p:oleObj>
              </mc:Choice>
              <mc:Fallback>
                <p:oleObj name="Equation" r:id="rId7" imgW="36814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371600"/>
                        <a:ext cx="8382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33400" y="2514600"/>
          <a:ext cx="4724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9" imgW="2209800" imgH="241300" progId="Equation.3">
                  <p:embed/>
                </p:oleObj>
              </mc:Choice>
              <mc:Fallback>
                <p:oleObj name="Equation" r:id="rId9" imgW="22098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14600"/>
                        <a:ext cx="47244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457200" y="1357313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Karena </a:t>
            </a:r>
            <a:endParaRPr lang="en-US" altLang="id-ID" sz="2400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971800" y="13573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= </a:t>
            </a:r>
            <a:endParaRPr lang="en-US" altLang="id-ID" sz="2400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4572000" y="1371600"/>
            <a:ext cx="208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, maka fungsi </a:t>
            </a:r>
            <a:endParaRPr lang="en-US" altLang="id-ID" sz="2400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381000" y="1890713"/>
            <a:ext cx="157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terdefinisi</a:t>
            </a:r>
            <a:endParaRPr lang="en-US" altLang="id-ID" sz="2400"/>
          </a:p>
        </p:txBody>
      </p:sp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3276600" y="3128963"/>
          <a:ext cx="8382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11" imgW="368140" imgH="203112" progId="Equation.3">
                  <p:embed/>
                </p:oleObj>
              </mc:Choice>
              <mc:Fallback>
                <p:oleObj name="Equation" r:id="rId11" imgW="36814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128963"/>
                        <a:ext cx="838200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609600" y="3657600"/>
          <a:ext cx="33528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12" imgW="1663700" imgH="279400" progId="Equation.3">
                  <p:embed/>
                </p:oleObj>
              </mc:Choice>
              <mc:Fallback>
                <p:oleObj name="Equation" r:id="rId12" imgW="16637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657600"/>
                        <a:ext cx="33528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1295400" y="4225925"/>
          <a:ext cx="27432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14" imgW="1282700" imgH="304800" progId="Equation.3">
                  <p:embed/>
                </p:oleObj>
              </mc:Choice>
              <mc:Fallback>
                <p:oleObj name="Equation" r:id="rId14" imgW="12827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225925"/>
                        <a:ext cx="2743200" cy="650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1295400" y="4800600"/>
          <a:ext cx="28194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Equation" r:id="rId16" imgW="1422400" imgH="304800" progId="Equation.3">
                  <p:embed/>
                </p:oleObj>
              </mc:Choice>
              <mc:Fallback>
                <p:oleObj name="Equation" r:id="rId16" imgW="14224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800600"/>
                        <a:ext cx="2819400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33400" y="3124200"/>
            <a:ext cx="282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a. Mencari Domain </a:t>
            </a:r>
            <a:endParaRPr lang="en-US" altLang="id-ID" sz="2400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3500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750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/>
      <p:bldP spid="20489" grpId="0"/>
      <p:bldP spid="20490" grpId="0"/>
      <p:bldP spid="20491" grpId="0"/>
      <p:bldP spid="204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Pengertian Fungsi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1219200"/>
            <a:ext cx="6726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altLang="id-ID" sz="2400"/>
              <a:t>Jika </a:t>
            </a:r>
            <a:r>
              <a:rPr lang="en-US" altLang="id-ID" sz="2400" i="1"/>
              <a:t>f</a:t>
            </a:r>
            <a:r>
              <a:rPr lang="en-US" altLang="id-ID" sz="2400"/>
              <a:t> adalah fungsi dari </a:t>
            </a:r>
            <a:r>
              <a:rPr lang="en-US" altLang="id-ID" sz="2400" i="1"/>
              <a:t>A</a:t>
            </a:r>
            <a:r>
              <a:rPr lang="en-US" altLang="id-ID" sz="2400"/>
              <a:t> ke </a:t>
            </a:r>
            <a:r>
              <a:rPr lang="en-US" altLang="id-ID" sz="2400" i="1"/>
              <a:t>B</a:t>
            </a:r>
            <a:r>
              <a:rPr lang="en-US" altLang="id-ID" sz="2400"/>
              <a:t>  kita menuliskan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371600" y="1676400"/>
            <a:ext cx="2478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altLang="id-ID" sz="2400"/>
              <a:t> </a:t>
            </a:r>
            <a:r>
              <a:rPr lang="en-US" altLang="id-ID" sz="2400" i="1"/>
              <a:t>f</a:t>
            </a:r>
            <a:r>
              <a:rPr lang="en-US" altLang="id-ID" sz="2400"/>
              <a:t> : </a:t>
            </a:r>
            <a:r>
              <a:rPr lang="en-US" altLang="id-ID" sz="2400" i="1"/>
              <a:t>A</a:t>
            </a:r>
            <a:r>
              <a:rPr lang="en-US" altLang="id-ID" sz="2400"/>
              <a:t> </a:t>
            </a:r>
            <a:r>
              <a:rPr lang="en-US" altLang="id-ID" sz="2400">
                <a:sym typeface="Symbol" panose="05050102010706020507" pitchFamily="18" charset="2"/>
              </a:rPr>
              <a:t></a:t>
            </a:r>
            <a:r>
              <a:rPr lang="en-US" altLang="id-ID" sz="2400"/>
              <a:t> </a:t>
            </a:r>
            <a:r>
              <a:rPr lang="en-US" altLang="id-ID" sz="2400" i="1">
                <a:sym typeface="Symbol" panose="05050102010706020507" pitchFamily="18" charset="2"/>
              </a:rPr>
              <a:t>B</a:t>
            </a:r>
            <a:r>
              <a:rPr lang="en-US" altLang="id-ID" sz="240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33400" y="2133600"/>
            <a:ext cx="492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 eaLnBrk="1" hangingPunct="1"/>
            <a:r>
              <a:rPr lang="en-US" altLang="id-ID" sz="2400"/>
              <a:t>yang artinya </a:t>
            </a:r>
            <a:r>
              <a:rPr lang="en-US" altLang="id-ID" sz="2400" i="1"/>
              <a:t>f</a:t>
            </a:r>
            <a:r>
              <a:rPr lang="en-US" altLang="id-ID" sz="2400"/>
              <a:t> </a:t>
            </a:r>
            <a:r>
              <a:rPr lang="en-US" altLang="id-ID" sz="2400" b="1"/>
              <a:t>memetakan</a:t>
            </a:r>
            <a:r>
              <a:rPr lang="en-US" altLang="id-ID" sz="2400"/>
              <a:t> </a:t>
            </a:r>
            <a:r>
              <a:rPr lang="en-US" altLang="id-ID" sz="2400" i="1"/>
              <a:t>A</a:t>
            </a:r>
            <a:r>
              <a:rPr lang="en-US" altLang="id-ID" sz="2400"/>
              <a:t> ke </a:t>
            </a:r>
            <a:r>
              <a:rPr lang="en-US" altLang="id-ID" sz="2400" i="1"/>
              <a:t>B</a:t>
            </a:r>
            <a:r>
              <a:rPr lang="en-US" altLang="id-ID" sz="2400"/>
              <a:t>. 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2590800"/>
            <a:ext cx="7302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 i="1"/>
              <a:t>A</a:t>
            </a:r>
            <a:r>
              <a:rPr lang="en-US" altLang="id-ID" sz="2400"/>
              <a:t> disebut </a:t>
            </a:r>
            <a:r>
              <a:rPr lang="en-US" altLang="id-ID" sz="2400" b="1"/>
              <a:t>daerah asal</a:t>
            </a:r>
            <a:r>
              <a:rPr lang="en-US" altLang="id-ID" sz="2400"/>
              <a:t> (</a:t>
            </a:r>
            <a:r>
              <a:rPr lang="en-US" altLang="id-ID" sz="2400" i="1"/>
              <a:t>domain</a:t>
            </a:r>
            <a:r>
              <a:rPr lang="en-US" altLang="id-ID" sz="2400"/>
              <a:t>) dari </a:t>
            </a:r>
            <a:r>
              <a:rPr lang="en-US" altLang="id-ID" sz="2400" i="1"/>
              <a:t>f</a:t>
            </a:r>
            <a:r>
              <a:rPr lang="en-US" altLang="id-ID" sz="2400"/>
              <a:t> dan </a:t>
            </a:r>
            <a:r>
              <a:rPr lang="en-US" altLang="id-ID" sz="2400" i="1"/>
              <a:t>B</a:t>
            </a:r>
            <a:r>
              <a:rPr lang="en-US" altLang="id-ID" sz="2400"/>
              <a:t> disebut </a:t>
            </a:r>
          </a:p>
          <a:p>
            <a:pPr eaLnBrk="1" hangingPunct="1"/>
            <a:r>
              <a:rPr lang="en-US" altLang="id-ID" sz="2400" b="1"/>
              <a:t>daerah hasil </a:t>
            </a:r>
            <a:r>
              <a:rPr lang="en-US" altLang="id-ID" sz="2400"/>
              <a:t>(</a:t>
            </a:r>
            <a:r>
              <a:rPr lang="en-US" altLang="id-ID" sz="2400" i="1"/>
              <a:t>codomain</a:t>
            </a:r>
            <a:r>
              <a:rPr lang="en-US" altLang="id-ID" sz="2400"/>
              <a:t>) dari </a:t>
            </a:r>
            <a:r>
              <a:rPr lang="en-US" altLang="id-ID" sz="2400" i="1"/>
              <a:t>f</a:t>
            </a:r>
            <a:r>
              <a:rPr lang="en-US" altLang="id-ID" sz="2400"/>
              <a:t>.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57200" y="3429000"/>
            <a:ext cx="5240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Relasi di bawah ini merupakan fungsi</a:t>
            </a:r>
          </a:p>
        </p:txBody>
      </p:sp>
      <p:sp>
        <p:nvSpPr>
          <p:cNvPr id="4126" name="Oval 30"/>
          <p:cNvSpPr>
            <a:spLocks noChangeArrowheads="1"/>
          </p:cNvSpPr>
          <p:nvPr/>
        </p:nvSpPr>
        <p:spPr bwMode="auto">
          <a:xfrm>
            <a:off x="1714500" y="4335463"/>
            <a:ext cx="1143000" cy="1943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2171700" y="4495800"/>
            <a:ext cx="228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a</a:t>
            </a:r>
            <a:endParaRPr lang="en-US" altLang="id-ID"/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2171700" y="4792663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i</a:t>
            </a:r>
            <a:endParaRPr lang="en-US" altLang="id-ID"/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2171700" y="5135563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u</a:t>
            </a:r>
            <a:endParaRPr lang="en-US" altLang="id-ID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2171700" y="5478463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e</a:t>
            </a:r>
            <a:endParaRPr lang="en-US" altLang="id-ID"/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2743200" y="5021263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200"/>
              <a:t>i</a:t>
            </a:r>
            <a:endParaRPr lang="en-US" altLang="id-ID"/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2171700" y="5821363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o</a:t>
            </a:r>
            <a:endParaRPr lang="en-US" altLang="id-ID"/>
          </a:p>
        </p:txBody>
      </p:sp>
      <p:sp>
        <p:nvSpPr>
          <p:cNvPr id="4133" name="Oval 37"/>
          <p:cNvSpPr>
            <a:spLocks noChangeArrowheads="1"/>
          </p:cNvSpPr>
          <p:nvPr/>
        </p:nvSpPr>
        <p:spPr bwMode="auto">
          <a:xfrm>
            <a:off x="4038600" y="4335463"/>
            <a:ext cx="1143000" cy="1943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4457700" y="4449763"/>
            <a:ext cx="228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1</a:t>
            </a:r>
            <a:endParaRPr lang="en-US" altLang="id-ID"/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4457700" y="4792663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2</a:t>
            </a:r>
            <a:endParaRPr lang="en-US" altLang="id-ID"/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4457700" y="5135563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3</a:t>
            </a:r>
            <a:endParaRPr lang="en-US" altLang="id-ID"/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4457700" y="5478463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4</a:t>
            </a:r>
            <a:endParaRPr lang="en-US" altLang="id-ID"/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4457700" y="5821363"/>
            <a:ext cx="342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5</a:t>
            </a:r>
            <a:endParaRPr lang="en-US" altLang="id-ID"/>
          </a:p>
        </p:txBody>
      </p:sp>
      <p:sp>
        <p:nvSpPr>
          <p:cNvPr id="4140" name="Line 44"/>
          <p:cNvSpPr>
            <a:spLocks noChangeShapeType="1"/>
          </p:cNvSpPr>
          <p:nvPr/>
        </p:nvSpPr>
        <p:spPr bwMode="auto">
          <a:xfrm>
            <a:off x="2400300" y="4602163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141" name="Line 45"/>
          <p:cNvSpPr>
            <a:spLocks noChangeShapeType="1"/>
          </p:cNvSpPr>
          <p:nvPr/>
        </p:nvSpPr>
        <p:spPr bwMode="auto">
          <a:xfrm flipV="1">
            <a:off x="2400300" y="4957763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>
            <a:off x="2400300" y="5287963"/>
            <a:ext cx="20574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 flipH="1">
            <a:off x="2400300" y="5313363"/>
            <a:ext cx="2057400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>
            <a:off x="2400300" y="5935663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2171700" y="4038600"/>
            <a:ext cx="228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A</a:t>
            </a:r>
            <a:endParaRPr lang="en-US" altLang="id-ID"/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4495800" y="4038600"/>
            <a:ext cx="228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B</a:t>
            </a:r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52222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  <p:bldP spid="4103" grpId="0"/>
      <p:bldP spid="4104" grpId="0"/>
      <p:bldP spid="4126" grpId="0" animBg="1"/>
      <p:bldP spid="4127" grpId="0"/>
      <p:bldP spid="4128" grpId="0"/>
      <p:bldP spid="4129" grpId="0"/>
      <p:bldP spid="4130" grpId="0"/>
      <p:bldP spid="4132" grpId="0"/>
      <p:bldP spid="4133" grpId="0" animBg="1"/>
      <p:bldP spid="4134" grpId="0"/>
      <p:bldP spid="4135" grpId="0"/>
      <p:bldP spid="4136" grpId="0"/>
      <p:bldP spid="4137" grpId="0"/>
      <p:bldP spid="4139" grpId="0"/>
      <p:bldP spid="4140" grpId="0" animBg="1"/>
      <p:bldP spid="4141" grpId="0" animBg="1"/>
      <p:bldP spid="4142" grpId="0" animBg="1"/>
      <p:bldP spid="4143" grpId="0" animBg="1"/>
      <p:bldP spid="4144" grpId="0" animBg="1"/>
      <p:bldP spid="4145" grpId="0"/>
      <p:bldP spid="41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Contoh</a:t>
            </a:r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685800" y="1295400"/>
          <a:ext cx="21336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Equation" r:id="rId3" imgW="1002865" imgH="304668" progId="Equation.3">
                  <p:embed/>
                </p:oleObj>
              </mc:Choice>
              <mc:Fallback>
                <p:oleObj name="Equation" r:id="rId3" imgW="1002865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95400"/>
                        <a:ext cx="2133600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685800" y="1919288"/>
          <a:ext cx="18288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5" imgW="901309" imgH="253890" progId="Equation.3">
                  <p:embed/>
                </p:oleObj>
              </mc:Choice>
              <mc:Fallback>
                <p:oleObj name="Equation" r:id="rId5" imgW="901309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19288"/>
                        <a:ext cx="1828800" cy="519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685800" y="2457450"/>
          <a:ext cx="24384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7" imgW="1218671" imgH="215806" progId="Equation.3">
                  <p:embed/>
                </p:oleObj>
              </mc:Choice>
              <mc:Fallback>
                <p:oleObj name="Equation" r:id="rId7" imgW="121867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457450"/>
                        <a:ext cx="24384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685800" y="2895600"/>
          <a:ext cx="14478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9" imgW="723586" imgH="215806" progId="Equation.3">
                  <p:embed/>
                </p:oleObj>
              </mc:Choice>
              <mc:Fallback>
                <p:oleObj name="Equation" r:id="rId9" imgW="72358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5600"/>
                        <a:ext cx="14478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1518" name="Object 14"/>
          <p:cNvGraphicFramePr>
            <a:graphicFrameLocks noChangeAspect="1"/>
          </p:cNvGraphicFramePr>
          <p:nvPr/>
        </p:nvGraphicFramePr>
        <p:xfrm>
          <a:off x="3124200" y="3433763"/>
          <a:ext cx="8382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11" imgW="368140" imgH="203112" progId="Equation.3">
                  <p:embed/>
                </p:oleObj>
              </mc:Choice>
              <mc:Fallback>
                <p:oleObj name="Equation" r:id="rId11" imgW="36814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433763"/>
                        <a:ext cx="838200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/>
          <p:cNvGraphicFramePr>
            <a:graphicFrameLocks noChangeAspect="1"/>
          </p:cNvGraphicFramePr>
          <p:nvPr/>
        </p:nvGraphicFramePr>
        <p:xfrm>
          <a:off x="881063" y="3886200"/>
          <a:ext cx="4148137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13" imgW="1930400" imgH="279400" progId="Equation.3">
                  <p:embed/>
                </p:oleObj>
              </mc:Choice>
              <mc:Fallback>
                <p:oleObj name="Equation" r:id="rId13" imgW="19304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3886200"/>
                        <a:ext cx="4148137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838200" y="4419600"/>
          <a:ext cx="5029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15" imgW="2336800" imgH="279400" progId="Equation.3">
                  <p:embed/>
                </p:oleObj>
              </mc:Choice>
              <mc:Fallback>
                <p:oleObj name="Equation" r:id="rId15" imgW="23368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419600"/>
                        <a:ext cx="5029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33400" y="3429000"/>
            <a:ext cx="2676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b. Mencari Range </a:t>
            </a:r>
            <a:endParaRPr lang="en-US" altLang="id-ID" sz="2400"/>
          </a:p>
        </p:txBody>
      </p:sp>
      <p:graphicFrame>
        <p:nvGraphicFramePr>
          <p:cNvPr id="21523" name="Object 19"/>
          <p:cNvGraphicFramePr>
            <a:graphicFrameLocks noChangeAspect="1"/>
          </p:cNvGraphicFramePr>
          <p:nvPr/>
        </p:nvGraphicFramePr>
        <p:xfrm>
          <a:off x="1600200" y="5105400"/>
          <a:ext cx="34290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17" imgW="1688367" imgH="241195" progId="Equation.3">
                  <p:embed/>
                </p:oleObj>
              </mc:Choice>
              <mc:Fallback>
                <p:oleObj name="Equation" r:id="rId17" imgW="168836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105400"/>
                        <a:ext cx="3429000" cy="484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22" name="Object 18"/>
          <p:cNvGraphicFramePr>
            <a:graphicFrameLocks noChangeAspect="1"/>
          </p:cNvGraphicFramePr>
          <p:nvPr/>
        </p:nvGraphicFramePr>
        <p:xfrm>
          <a:off x="2286000" y="5637213"/>
          <a:ext cx="16764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Equation" r:id="rId19" imgW="799753" imgH="215806" progId="Equation.3">
                  <p:embed/>
                </p:oleObj>
              </mc:Choice>
              <mc:Fallback>
                <p:oleObj name="Equation" r:id="rId19" imgW="799753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637213"/>
                        <a:ext cx="1676400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838200" y="5091113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Jadi </a:t>
            </a:r>
            <a:endParaRPr lang="en-US" altLang="id-ID" sz="2400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3729038" y="3438525"/>
            <a:ext cx="8699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                </a:t>
            </a:r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18163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9" grpId="0"/>
      <p:bldP spid="215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Contoh</a:t>
            </a:r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1600200" y="1295400"/>
          <a:ext cx="1600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Equation" r:id="rId3" imgW="723586" imgH="241195" progId="Equation.3">
                  <p:embed/>
                </p:oleObj>
              </mc:Choice>
              <mc:Fallback>
                <p:oleObj name="Equation" r:id="rId3" imgW="723586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295400"/>
                        <a:ext cx="16002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3276600" y="1341438"/>
          <a:ext cx="19812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Equation" r:id="rId5" imgW="1053643" imgH="215806" progId="Equation.3">
                  <p:embed/>
                </p:oleObj>
              </mc:Choice>
              <mc:Fallback>
                <p:oleObj name="Equation" r:id="rId5" imgW="1053643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41438"/>
                        <a:ext cx="198120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5257800" y="1295400"/>
          <a:ext cx="11430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Equation" r:id="rId7" imgW="520474" imgH="215806" progId="Equation.3">
                  <p:embed/>
                </p:oleObj>
              </mc:Choice>
              <mc:Fallback>
                <p:oleObj name="Equation" r:id="rId7" imgW="520474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295400"/>
                        <a:ext cx="114300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457200" y="1828800"/>
          <a:ext cx="7620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Equation" r:id="rId9" imgW="368140" imgH="203112" progId="Equation.3">
                  <p:embed/>
                </p:oleObj>
              </mc:Choice>
              <mc:Fallback>
                <p:oleObj name="Equation" r:id="rId9" imgW="36814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28800"/>
                        <a:ext cx="7620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990600" y="2362200"/>
          <a:ext cx="1600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11" imgW="748975" imgH="215806" progId="Equation.3">
                  <p:embed/>
                </p:oleObj>
              </mc:Choice>
              <mc:Fallback>
                <p:oleObj name="Equation" r:id="rId11" imgW="74897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62200"/>
                        <a:ext cx="16002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2667000" y="2362200"/>
          <a:ext cx="13716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13" imgW="634449" imgH="215713" progId="Equation.3">
                  <p:embed/>
                </p:oleObj>
              </mc:Choice>
              <mc:Fallback>
                <p:oleObj name="Equation" r:id="rId13" imgW="634449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362200"/>
                        <a:ext cx="137160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4114800" y="2362200"/>
          <a:ext cx="14478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15" imgW="698500" imgH="228600" progId="Equation.3">
                  <p:embed/>
                </p:oleObj>
              </mc:Choice>
              <mc:Fallback>
                <p:oleObj name="Equation" r:id="rId15" imgW="698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362200"/>
                        <a:ext cx="14478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5638800" y="2286000"/>
          <a:ext cx="106680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17" imgW="507780" imgH="253890" progId="Equation.3">
                  <p:embed/>
                </p:oleObj>
              </mc:Choice>
              <mc:Fallback>
                <p:oleObj name="Equation" r:id="rId17" imgW="507780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286000"/>
                        <a:ext cx="106680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81000" y="1281113"/>
            <a:ext cx="125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Karena </a:t>
            </a:r>
            <a:endParaRPr lang="en-US" altLang="id-ID" sz="2400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4513263"/>
            <a:ext cx="2270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 </a:t>
            </a:r>
            <a:endParaRPr lang="en-US" altLang="id-ID"/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6324600" y="1357313"/>
            <a:ext cx="208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, maka fungsi </a:t>
            </a:r>
            <a:endParaRPr lang="en-US" altLang="id-ID" sz="2400"/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1219200" y="1814513"/>
            <a:ext cx="2678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terdefinisi dengan</a:t>
            </a:r>
            <a:endParaRPr lang="en-US" altLang="id-ID" sz="2400"/>
          </a:p>
        </p:txBody>
      </p:sp>
      <p:graphicFrame>
        <p:nvGraphicFramePr>
          <p:cNvPr id="22551" name="Object 23"/>
          <p:cNvGraphicFramePr>
            <a:graphicFrameLocks noChangeAspect="1"/>
          </p:cNvGraphicFramePr>
          <p:nvPr/>
        </p:nvGraphicFramePr>
        <p:xfrm>
          <a:off x="1981200" y="3048000"/>
          <a:ext cx="8382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tion" r:id="rId19" imgW="368140" imgH="203112" progId="Equation.3">
                  <p:embed/>
                </p:oleObj>
              </mc:Choice>
              <mc:Fallback>
                <p:oleObj name="Equation" r:id="rId19" imgW="36814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048000"/>
                        <a:ext cx="8382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0" name="Object 22"/>
          <p:cNvGraphicFramePr>
            <a:graphicFrameLocks noChangeAspect="1"/>
          </p:cNvGraphicFramePr>
          <p:nvPr/>
        </p:nvGraphicFramePr>
        <p:xfrm>
          <a:off x="838200" y="3567113"/>
          <a:ext cx="327660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Equation" r:id="rId20" imgW="1651000" imgH="279400" progId="Equation.3">
                  <p:embed/>
                </p:oleObj>
              </mc:Choice>
              <mc:Fallback>
                <p:oleObj name="Equation" r:id="rId20" imgW="16510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67113"/>
                        <a:ext cx="3276600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9" name="Object 21"/>
          <p:cNvGraphicFramePr>
            <a:graphicFrameLocks noChangeAspect="1"/>
          </p:cNvGraphicFramePr>
          <p:nvPr/>
        </p:nvGraphicFramePr>
        <p:xfrm>
          <a:off x="1533525" y="4114800"/>
          <a:ext cx="29622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Equation" r:id="rId22" imgW="1435100" imgH="279400" progId="Equation.3">
                  <p:embed/>
                </p:oleObj>
              </mc:Choice>
              <mc:Fallback>
                <p:oleObj name="Equation" r:id="rId22" imgW="14351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4114800"/>
                        <a:ext cx="2962275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1524000" y="4648200"/>
          <a:ext cx="244951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Equation" r:id="rId24" imgW="1193800" imgH="279400" progId="Equation.3">
                  <p:embed/>
                </p:oleObj>
              </mc:Choice>
              <mc:Fallback>
                <p:oleObj name="Equation" r:id="rId24" imgW="11938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648200"/>
                        <a:ext cx="2449513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533400" y="3033713"/>
            <a:ext cx="155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c.Domain </a:t>
            </a:r>
            <a:endParaRPr lang="en-US" altLang="id-ID" sz="2400"/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0" y="3529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2558" name="Object 30"/>
          <p:cNvGraphicFramePr>
            <a:graphicFrameLocks noChangeAspect="1"/>
          </p:cNvGraphicFramePr>
          <p:nvPr/>
        </p:nvGraphicFramePr>
        <p:xfrm>
          <a:off x="1536700" y="5181600"/>
          <a:ext cx="26543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Equation" r:id="rId26" imgW="1231366" imgH="253890" progId="Equation.3">
                  <p:embed/>
                </p:oleObj>
              </mc:Choice>
              <mc:Fallback>
                <p:oleObj name="Equation" r:id="rId26" imgW="123136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6700" y="5181600"/>
                        <a:ext cx="26543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7" name="Object 29"/>
          <p:cNvGraphicFramePr>
            <a:graphicFrameLocks noChangeAspect="1"/>
          </p:cNvGraphicFramePr>
          <p:nvPr/>
        </p:nvGraphicFramePr>
        <p:xfrm>
          <a:off x="1524000" y="5638800"/>
          <a:ext cx="170021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1" name="Equation" r:id="rId28" imgW="761760" imgH="215640" progId="Equation.3">
                  <p:embed/>
                </p:oleObj>
              </mc:Choice>
              <mc:Fallback>
                <p:oleObj name="Equation" r:id="rId28" imgW="7617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638800"/>
                        <a:ext cx="1700213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6" name="Object 28"/>
          <p:cNvGraphicFramePr>
            <a:graphicFrameLocks noChangeAspect="1"/>
          </p:cNvGraphicFramePr>
          <p:nvPr/>
        </p:nvGraphicFramePr>
        <p:xfrm>
          <a:off x="1524000" y="6096000"/>
          <a:ext cx="10731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2" name="Equation" r:id="rId30" imgW="482400" imgH="215640" progId="Equation.3">
                  <p:embed/>
                </p:oleObj>
              </mc:Choice>
              <mc:Fallback>
                <p:oleObj name="Equation" r:id="rId30" imgW="482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6096000"/>
                        <a:ext cx="107315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551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/>
      <p:bldP spid="22543" grpId="0"/>
      <p:bldP spid="22544" grpId="0"/>
      <p:bldP spid="225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Contoh</a:t>
            </a:r>
          </a:p>
        </p:txBody>
      </p:sp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1752600" y="1341438"/>
          <a:ext cx="7620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3" imgW="368140" imgH="203112" progId="Equation.3">
                  <p:embed/>
                </p:oleObj>
              </mc:Choice>
              <mc:Fallback>
                <p:oleObj name="Equation" r:id="rId3" imgW="36814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341438"/>
                        <a:ext cx="76200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457200" y="1752600"/>
          <a:ext cx="38862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5" imgW="1943100" imgH="279400" progId="Equation.3">
                  <p:embed/>
                </p:oleObj>
              </mc:Choice>
              <mc:Fallback>
                <p:oleObj name="Equation" r:id="rId5" imgW="19431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52600"/>
                        <a:ext cx="388620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1066800" y="2335213"/>
          <a:ext cx="388620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7" imgW="1892300" imgH="304800" progId="Equation.3">
                  <p:embed/>
                </p:oleObj>
              </mc:Choice>
              <mc:Fallback>
                <p:oleObj name="Equation" r:id="rId7" imgW="18923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35213"/>
                        <a:ext cx="3886200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1066800" y="2971800"/>
          <a:ext cx="32766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Equation" r:id="rId9" imgW="1524000" imgH="304800" progId="Equation.3">
                  <p:embed/>
                </p:oleObj>
              </mc:Choice>
              <mc:Fallback>
                <p:oleObj name="Equation" r:id="rId9" imgW="1524000" imgH="304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71800"/>
                        <a:ext cx="32766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1066800" y="3657600"/>
          <a:ext cx="24384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Equation" r:id="rId11" imgW="1129810" imgH="253890" progId="Equation.3">
                  <p:embed/>
                </p:oleObj>
              </mc:Choice>
              <mc:Fallback>
                <p:oleObj name="Equation" r:id="rId11" imgW="1129810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57600"/>
                        <a:ext cx="243840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066800" y="4283075"/>
          <a:ext cx="17716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13" imgW="876240" imgH="215640" progId="Equation.3">
                  <p:embed/>
                </p:oleObj>
              </mc:Choice>
              <mc:Fallback>
                <p:oleObj name="Equation" r:id="rId13" imgW="876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283075"/>
                        <a:ext cx="177165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066800" y="4868863"/>
          <a:ext cx="83502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15" imgW="393480" imgH="215640" progId="Equation.3">
                  <p:embed/>
                </p:oleObj>
              </mc:Choice>
              <mc:Fallback>
                <p:oleObj name="Equation" r:id="rId15" imgW="393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868863"/>
                        <a:ext cx="83502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381000" y="1281113"/>
            <a:ext cx="1506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d. Range </a:t>
            </a:r>
            <a:endParaRPr lang="en-US" altLang="id-ID" sz="240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3457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376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0" y="423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551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Contoh</a:t>
            </a:r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838200" y="1905000"/>
          <a:ext cx="13716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Equation" r:id="rId3" imgW="685800" imgH="254000" progId="Equation.3">
                  <p:embed/>
                </p:oleObj>
              </mc:Choice>
              <mc:Fallback>
                <p:oleObj name="Equation" r:id="rId3" imgW="6858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13716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2590800" y="1905000"/>
          <a:ext cx="15240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5" imgW="748975" imgH="215806" progId="Equation.3">
                  <p:embed/>
                </p:oleObj>
              </mc:Choice>
              <mc:Fallback>
                <p:oleObj name="Equation" r:id="rId5" imgW="74897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05000"/>
                        <a:ext cx="15240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838200" y="2409825"/>
          <a:ext cx="10668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7" imgW="520474" imgH="241195" progId="Equation.3">
                  <p:embed/>
                </p:oleObj>
              </mc:Choice>
              <mc:Fallback>
                <p:oleObj name="Equation" r:id="rId7" imgW="520474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09825"/>
                        <a:ext cx="10668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2133600" y="2362200"/>
          <a:ext cx="10668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9" imgW="508000" imgH="241300" progId="Equation.3">
                  <p:embed/>
                </p:oleObj>
              </mc:Choice>
              <mc:Fallback>
                <p:oleObj name="Equation" r:id="rId9" imgW="508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362200"/>
                        <a:ext cx="106680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889500" y="2362200"/>
          <a:ext cx="10541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11" imgW="495000" imgH="241200" progId="Equation.3">
                  <p:embed/>
                </p:oleObj>
              </mc:Choice>
              <mc:Fallback>
                <p:oleObj name="Equation" r:id="rId11" imgW="495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2362200"/>
                        <a:ext cx="105410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581400" y="2362200"/>
          <a:ext cx="106680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13" imgW="508000" imgH="241300" progId="Equation.3">
                  <p:embed/>
                </p:oleObj>
              </mc:Choice>
              <mc:Fallback>
                <p:oleObj name="Equation" r:id="rId13" imgW="508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362200"/>
                        <a:ext cx="1066800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57200" y="1295400"/>
            <a:ext cx="327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2. Jika diketahui fungsi</a:t>
            </a:r>
            <a:endParaRPr lang="en-US" altLang="id-ID" sz="240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3109913"/>
            <a:ext cx="3984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     </a:t>
            </a:r>
            <a:endParaRPr lang="en-US" altLang="id-ID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0" y="431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2209800" y="2986088"/>
          <a:ext cx="8382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15" imgW="368140" imgH="203112" progId="Equation.3">
                  <p:embed/>
                </p:oleObj>
              </mc:Choice>
              <mc:Fallback>
                <p:oleObj name="Equation" r:id="rId15" imgW="36814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986088"/>
                        <a:ext cx="838200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4" name="Object 18"/>
          <p:cNvGraphicFramePr>
            <a:graphicFrameLocks noChangeAspect="1"/>
          </p:cNvGraphicFramePr>
          <p:nvPr/>
        </p:nvGraphicFramePr>
        <p:xfrm>
          <a:off x="838200" y="3519488"/>
          <a:ext cx="12192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17" imgW="583947" imgH="241195" progId="Equation.3">
                  <p:embed/>
                </p:oleObj>
              </mc:Choice>
              <mc:Fallback>
                <p:oleObj name="Equation" r:id="rId17" imgW="58394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19488"/>
                        <a:ext cx="1219200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3" name="Object 17"/>
          <p:cNvGraphicFramePr>
            <a:graphicFrameLocks noChangeAspect="1"/>
          </p:cNvGraphicFramePr>
          <p:nvPr/>
        </p:nvGraphicFramePr>
        <p:xfrm>
          <a:off x="2438400" y="3589338"/>
          <a:ext cx="18288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Equation" r:id="rId19" imgW="977476" imgH="203112" progId="Equation.3">
                  <p:embed/>
                </p:oleObj>
              </mc:Choice>
              <mc:Fallback>
                <p:oleObj name="Equation" r:id="rId19" imgW="97747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9338"/>
                        <a:ext cx="18288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2" name="Object 16"/>
          <p:cNvGraphicFramePr>
            <a:graphicFrameLocks noChangeAspect="1"/>
          </p:cNvGraphicFramePr>
          <p:nvPr/>
        </p:nvGraphicFramePr>
        <p:xfrm>
          <a:off x="5867400" y="3519488"/>
          <a:ext cx="8382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Equation" r:id="rId21" imgW="368140" imgH="203112" progId="Equation.3">
                  <p:embed/>
                </p:oleObj>
              </mc:Choice>
              <mc:Fallback>
                <p:oleObj name="Equation" r:id="rId21" imgW="36814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519488"/>
                        <a:ext cx="838200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762000" y="2971800"/>
            <a:ext cx="1539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Tentukan </a:t>
            </a:r>
            <a:endParaRPr lang="en-US" altLang="id-ID" sz="2400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2895600" y="2986088"/>
            <a:ext cx="450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beserta domain dan range-nya!</a:t>
            </a:r>
            <a:endParaRPr lang="en-US" altLang="id-ID" sz="2400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2057400" y="3505200"/>
            <a:ext cx="36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=</a:t>
            </a:r>
            <a:endParaRPr lang="en-US" altLang="id-ID" sz="240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4267200" y="3519488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, sehingga </a:t>
            </a:r>
            <a:endParaRPr lang="en-US" altLang="id-ID" sz="2400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6705600" y="3519488"/>
            <a:ext cx="1533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 </a:t>
            </a:r>
            <a:r>
              <a:rPr lang="en-US" altLang="id-ID" sz="2400">
                <a:cs typeface="Times New Roman" panose="02020603050405020304" pitchFamily="18" charset="0"/>
              </a:rPr>
              <a:t>terdefinisi</a:t>
            </a:r>
            <a:endParaRPr lang="en-US" altLang="id-ID" sz="2400"/>
          </a:p>
        </p:txBody>
      </p:sp>
      <p:graphicFrame>
        <p:nvGraphicFramePr>
          <p:cNvPr id="24604" name="Object 28"/>
          <p:cNvGraphicFramePr>
            <a:graphicFrameLocks noChangeAspect="1"/>
          </p:cNvGraphicFramePr>
          <p:nvPr/>
        </p:nvGraphicFramePr>
        <p:xfrm>
          <a:off x="2438400" y="3981450"/>
          <a:ext cx="8382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Equation" r:id="rId22" imgW="368140" imgH="203112" progId="Equation.3">
                  <p:embed/>
                </p:oleObj>
              </mc:Choice>
              <mc:Fallback>
                <p:oleObj name="Equation" r:id="rId22" imgW="36814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981450"/>
                        <a:ext cx="838200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3" name="Object 27"/>
          <p:cNvGraphicFramePr>
            <a:graphicFrameLocks noChangeAspect="1"/>
          </p:cNvGraphicFramePr>
          <p:nvPr/>
        </p:nvGraphicFramePr>
        <p:xfrm>
          <a:off x="1219200" y="4410075"/>
          <a:ext cx="33528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Equation" r:id="rId23" imgW="1663700" imgH="279400" progId="Equation.3">
                  <p:embed/>
                </p:oleObj>
              </mc:Choice>
              <mc:Fallback>
                <p:oleObj name="Equation" r:id="rId23" imgW="16637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410075"/>
                        <a:ext cx="33528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1" name="Object 25"/>
          <p:cNvGraphicFramePr>
            <a:graphicFrameLocks noChangeAspect="1"/>
          </p:cNvGraphicFramePr>
          <p:nvPr/>
        </p:nvGraphicFramePr>
        <p:xfrm>
          <a:off x="1930400" y="5043488"/>
          <a:ext cx="246221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name="Equation" r:id="rId25" imgW="1218960" imgH="279360" progId="Equation.3">
                  <p:embed/>
                </p:oleObj>
              </mc:Choice>
              <mc:Fallback>
                <p:oleObj name="Equation" r:id="rId25" imgW="12189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5043488"/>
                        <a:ext cx="2462213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838200" y="3962400"/>
            <a:ext cx="1658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a. Domain </a:t>
            </a:r>
            <a:endParaRPr lang="en-US" altLang="id-ID" sz="2400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3443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0" y="3443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4610" name="Object 34"/>
          <p:cNvGraphicFramePr>
            <a:graphicFrameLocks noChangeAspect="1"/>
          </p:cNvGraphicFramePr>
          <p:nvPr/>
        </p:nvGraphicFramePr>
        <p:xfrm>
          <a:off x="1905000" y="5562600"/>
          <a:ext cx="120491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Equation" r:id="rId27" imgW="558720" imgH="177480" progId="Equation.3">
                  <p:embed/>
                </p:oleObj>
              </mc:Choice>
              <mc:Fallback>
                <p:oleObj name="Equation" r:id="rId27" imgW="558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562600"/>
                        <a:ext cx="1204913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9" name="Object 33"/>
          <p:cNvGraphicFramePr>
            <a:graphicFrameLocks noChangeAspect="1"/>
          </p:cNvGraphicFramePr>
          <p:nvPr/>
        </p:nvGraphicFramePr>
        <p:xfrm>
          <a:off x="3352800" y="5562600"/>
          <a:ext cx="6096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Equation" r:id="rId29" imgW="291847" imgH="177646" progId="Equation.3">
                  <p:embed/>
                </p:oleObj>
              </mc:Choice>
              <mc:Fallback>
                <p:oleObj name="Equation" r:id="rId29" imgW="291847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562600"/>
                        <a:ext cx="60960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0" y="3111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0" y="3292475"/>
            <a:ext cx="269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  </a:t>
            </a:r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75864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  <p:bldP spid="24596" grpId="0"/>
      <p:bldP spid="24597" grpId="0"/>
      <p:bldP spid="24598" grpId="0"/>
      <p:bldP spid="24599" grpId="0"/>
      <p:bldP spid="24600" grpId="0"/>
      <p:bldP spid="2460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Contoh</a:t>
            </a:r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1828800" y="1265238"/>
          <a:ext cx="762000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3" imgW="368140" imgH="203112" progId="Equation.3">
                  <p:embed/>
                </p:oleObj>
              </mc:Choice>
              <mc:Fallback>
                <p:oleObj name="Equation" r:id="rId3" imgW="36814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265238"/>
                        <a:ext cx="762000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838200" y="1752600"/>
          <a:ext cx="39624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5" imgW="1930400" imgH="279400" progId="Equation.3">
                  <p:embed/>
                </p:oleObj>
              </mc:Choice>
              <mc:Fallback>
                <p:oleObj name="Equation" r:id="rId5" imgW="19304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752600"/>
                        <a:ext cx="39624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524000" y="2362200"/>
          <a:ext cx="29718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7" imgW="1497950" imgH="253890" progId="Equation.3">
                  <p:embed/>
                </p:oleObj>
              </mc:Choice>
              <mc:Fallback>
                <p:oleObj name="Equation" r:id="rId7" imgW="1497950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362200"/>
                        <a:ext cx="297180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81000" y="1219200"/>
            <a:ext cx="1506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b. Range </a:t>
            </a:r>
            <a:endParaRPr lang="en-US" altLang="id-ID" sz="2400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3400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1524000" y="2974975"/>
          <a:ext cx="16700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9" imgW="825480" imgH="177480" progId="Equation.3">
                  <p:embed/>
                </p:oleObj>
              </mc:Choice>
              <mc:Fallback>
                <p:oleObj name="Equation" r:id="rId9" imgW="825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974975"/>
                        <a:ext cx="16700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80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/>
              <a:t>Grafik dari fungsi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09600" y="1341438"/>
            <a:ext cx="2232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 b="1">
                <a:cs typeface="Times New Roman" panose="02020603050405020304" pitchFamily="18" charset="0"/>
              </a:rPr>
              <a:t>1. Garis Lurus</a:t>
            </a:r>
            <a:endParaRPr lang="en-US" altLang="id-ID" sz="2400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990600" y="1905000"/>
          <a:ext cx="15240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3" imgW="698197" imgH="177723" progId="Equation.3">
                  <p:embed/>
                </p:oleObj>
              </mc:Choice>
              <mc:Fallback>
                <p:oleObj name="Equation" r:id="rId3" imgW="698197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05000"/>
                        <a:ext cx="1524000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914400" y="2438400"/>
            <a:ext cx="5932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persamaan garis lurus yang melewati (0,c)</a:t>
            </a:r>
            <a:endParaRPr lang="en-US" altLang="id-ID" sz="2400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990600" y="3363913"/>
          <a:ext cx="12954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5" imgW="583947" imgH="203112" progId="Equation.3">
                  <p:embed/>
                </p:oleObj>
              </mc:Choice>
              <mc:Fallback>
                <p:oleObj name="Equation" r:id="rId5" imgW="58394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363913"/>
                        <a:ext cx="1295400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514600" y="4860925"/>
            <a:ext cx="3352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4400550" y="3124200"/>
            <a:ext cx="0" cy="2895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V="1">
            <a:off x="2933700" y="3124200"/>
            <a:ext cx="2305050" cy="23161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348163" y="3895725"/>
            <a:ext cx="4191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id-ID" sz="2000"/>
              <a:t>3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300413" y="4813300"/>
            <a:ext cx="628650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id-ID" sz="2000"/>
              <a:t>-3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4870450" y="31718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id-ID" altLang="id-ID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914400" y="2819400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400"/>
              <a:t>contoh :</a:t>
            </a:r>
          </a:p>
        </p:txBody>
      </p:sp>
    </p:spTree>
    <p:extLst>
      <p:ext uri="{BB962C8B-B14F-4D97-AF65-F5344CB8AC3E}">
        <p14:creationId xmlns:p14="http://schemas.microsoft.com/office/powerpoint/2010/main" val="421413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/>
      <p:bldP spid="26631" grpId="0"/>
      <p:bldP spid="26635" grpId="0" animBg="1"/>
      <p:bldP spid="26636" grpId="0" animBg="1"/>
      <p:bldP spid="26637" grpId="0" animBg="1"/>
      <p:bldP spid="26638" grpId="0"/>
      <p:bldP spid="26639" grpId="0"/>
      <p:bldP spid="266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Garis Lurus</a:t>
            </a:r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457200" y="1447800"/>
          <a:ext cx="26670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3" imgW="1218671" imgH="215806" progId="Equation.3">
                  <p:embed/>
                </p:oleObj>
              </mc:Choice>
              <mc:Fallback>
                <p:oleObj name="Equation" r:id="rId3" imgW="1218671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47800"/>
                        <a:ext cx="26670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4724400" y="2039938"/>
          <a:ext cx="99060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Equation" r:id="rId5" imgW="457002" imgH="215806" progId="Equation.3">
                  <p:embed/>
                </p:oleObj>
              </mc:Choice>
              <mc:Fallback>
                <p:oleObj name="Equation" r:id="rId5" imgW="45700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039938"/>
                        <a:ext cx="990600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371600" y="2590800"/>
          <a:ext cx="2209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7" imgW="1117115" imgH="444307" progId="Equation.3">
                  <p:embed/>
                </p:oleObj>
              </mc:Choice>
              <mc:Fallback>
                <p:oleObj name="Equation" r:id="rId7" imgW="1117115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90800"/>
                        <a:ext cx="22098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4724400" y="3667125"/>
          <a:ext cx="22098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9" imgW="1079032" imgH="215806" progId="Equation.3">
                  <p:embed/>
                </p:oleObj>
              </mc:Choice>
              <mc:Fallback>
                <p:oleObj name="Equation" r:id="rId9" imgW="107903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667125"/>
                        <a:ext cx="22098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457200" y="2043113"/>
            <a:ext cx="4373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Persamaan garis lurus melalui </a:t>
            </a:r>
            <a:endParaRPr lang="en-US" altLang="id-ID" sz="2400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427038" y="3671888"/>
            <a:ext cx="4373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Persamaan garis lurus melalui </a:t>
            </a:r>
            <a:endParaRPr lang="en-US" altLang="id-ID" sz="2400"/>
          </a:p>
        </p:txBody>
      </p:sp>
      <p:graphicFrame>
        <p:nvGraphicFramePr>
          <p:cNvPr id="27662" name="Object 14"/>
          <p:cNvGraphicFramePr>
            <a:graphicFrameLocks noChangeAspect="1"/>
          </p:cNvGraphicFramePr>
          <p:nvPr/>
        </p:nvGraphicFramePr>
        <p:xfrm>
          <a:off x="685800" y="4953000"/>
          <a:ext cx="22098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11" imgW="1028700" imgH="228600" progId="Equation.3">
                  <p:embed/>
                </p:oleObj>
              </mc:Choice>
              <mc:Fallback>
                <p:oleObj name="Equation" r:id="rId11" imgW="1028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2209800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1" name="Object 13"/>
          <p:cNvGraphicFramePr>
            <a:graphicFrameLocks noChangeAspect="1"/>
          </p:cNvGraphicFramePr>
          <p:nvPr/>
        </p:nvGraphicFramePr>
        <p:xfrm>
          <a:off x="2895600" y="5486400"/>
          <a:ext cx="1828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13" imgW="850531" imgH="203112" progId="Equation.3">
                  <p:embed/>
                </p:oleObj>
              </mc:Choice>
              <mc:Fallback>
                <p:oleObj name="Equation" r:id="rId13" imgW="85053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486400"/>
                        <a:ext cx="1828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533400" y="4465638"/>
            <a:ext cx="514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 b="1">
                <a:cs typeface="Times New Roman" panose="02020603050405020304" pitchFamily="18" charset="0"/>
              </a:rPr>
              <a:t>2. Grafik fungsi kuadrat (parabola)</a:t>
            </a:r>
            <a:endParaRPr lang="en-US" altLang="id-ID" sz="2400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685800" y="5472113"/>
            <a:ext cx="2163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Diskriminan </a:t>
            </a:r>
            <a:r>
              <a:rPr lang="en-US" altLang="id-ID" sz="24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</a:p>
        </p:txBody>
      </p:sp>
    </p:spTree>
    <p:extLst>
      <p:ext uri="{BB962C8B-B14F-4D97-AF65-F5344CB8AC3E}">
        <p14:creationId xmlns:p14="http://schemas.microsoft.com/office/powerpoint/2010/main" val="57704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/>
      <p:bldP spid="27659" grpId="0"/>
      <p:bldP spid="27663" grpId="0"/>
      <p:bldP spid="2766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Grafik Fungsi Kuadrat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57200" y="1357313"/>
            <a:ext cx="2157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Titik puncak = </a:t>
            </a:r>
            <a:endParaRPr lang="en-US" altLang="id-ID" sz="240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514600" y="1200150"/>
          <a:ext cx="16764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837836" imgH="431613" progId="Equation.3">
                  <p:embed/>
                </p:oleObj>
              </mc:Choice>
              <mc:Fallback>
                <p:oleObj name="Equation" r:id="rId3" imgW="83783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200150"/>
                        <a:ext cx="16764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0" name="AutoShape 8"/>
          <p:cNvSpPr>
            <a:spLocks noChangeAspect="1" noChangeArrowheads="1" noTextEdit="1"/>
          </p:cNvSpPr>
          <p:nvPr/>
        </p:nvSpPr>
        <p:spPr bwMode="auto">
          <a:xfrm>
            <a:off x="1066800" y="2286000"/>
            <a:ext cx="59436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1395413" y="4130675"/>
            <a:ext cx="5245100" cy="1588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683" name="Freeform 11"/>
          <p:cNvSpPr>
            <a:spLocks/>
          </p:cNvSpPr>
          <p:nvPr/>
        </p:nvSpPr>
        <p:spPr bwMode="auto">
          <a:xfrm>
            <a:off x="6630988" y="4092575"/>
            <a:ext cx="111125" cy="74613"/>
          </a:xfrm>
          <a:custGeom>
            <a:avLst/>
            <a:gdLst>
              <a:gd name="T0" fmla="*/ 0 w 70"/>
              <a:gd name="T1" fmla="*/ 0 h 47"/>
              <a:gd name="T2" fmla="*/ 70 w 70"/>
              <a:gd name="T3" fmla="*/ 24 h 47"/>
              <a:gd name="T4" fmla="*/ 0 w 70"/>
              <a:gd name="T5" fmla="*/ 47 h 47"/>
              <a:gd name="T6" fmla="*/ 0 w 70"/>
              <a:gd name="T7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" h="47">
                <a:moveTo>
                  <a:pt x="0" y="0"/>
                </a:moveTo>
                <a:lnTo>
                  <a:pt x="70" y="24"/>
                </a:lnTo>
                <a:lnTo>
                  <a:pt x="0" y="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684" name="Freeform 12"/>
          <p:cNvSpPr>
            <a:spLocks/>
          </p:cNvSpPr>
          <p:nvPr/>
        </p:nvSpPr>
        <p:spPr bwMode="auto">
          <a:xfrm>
            <a:off x="1881188" y="3400425"/>
            <a:ext cx="1216025" cy="1338263"/>
          </a:xfrm>
          <a:custGeom>
            <a:avLst/>
            <a:gdLst>
              <a:gd name="T0" fmla="*/ 766 w 766"/>
              <a:gd name="T1" fmla="*/ 0 h 843"/>
              <a:gd name="T2" fmla="*/ 718 w 766"/>
              <a:gd name="T3" fmla="*/ 197 h 843"/>
              <a:gd name="T4" fmla="*/ 670 w 766"/>
              <a:gd name="T5" fmla="*/ 369 h 843"/>
              <a:gd name="T6" fmla="*/ 622 w 766"/>
              <a:gd name="T7" fmla="*/ 514 h 843"/>
              <a:gd name="T8" fmla="*/ 575 w 766"/>
              <a:gd name="T9" fmla="*/ 632 h 843"/>
              <a:gd name="T10" fmla="*/ 527 w 766"/>
              <a:gd name="T11" fmla="*/ 725 h 843"/>
              <a:gd name="T12" fmla="*/ 479 w 766"/>
              <a:gd name="T13" fmla="*/ 791 h 843"/>
              <a:gd name="T14" fmla="*/ 431 w 766"/>
              <a:gd name="T15" fmla="*/ 830 h 843"/>
              <a:gd name="T16" fmla="*/ 383 w 766"/>
              <a:gd name="T17" fmla="*/ 843 h 843"/>
              <a:gd name="T18" fmla="*/ 336 w 766"/>
              <a:gd name="T19" fmla="*/ 830 h 843"/>
              <a:gd name="T20" fmla="*/ 288 w 766"/>
              <a:gd name="T21" fmla="*/ 791 h 843"/>
              <a:gd name="T22" fmla="*/ 239 w 766"/>
              <a:gd name="T23" fmla="*/ 725 h 843"/>
              <a:gd name="T24" fmla="*/ 192 w 766"/>
              <a:gd name="T25" fmla="*/ 632 h 843"/>
              <a:gd name="T26" fmla="*/ 144 w 766"/>
              <a:gd name="T27" fmla="*/ 514 h 843"/>
              <a:gd name="T28" fmla="*/ 96 w 766"/>
              <a:gd name="T29" fmla="*/ 369 h 843"/>
              <a:gd name="T30" fmla="*/ 48 w 766"/>
              <a:gd name="T31" fmla="*/ 197 h 843"/>
              <a:gd name="T32" fmla="*/ 0 w 766"/>
              <a:gd name="T33" fmla="*/ 0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66" h="843">
                <a:moveTo>
                  <a:pt x="766" y="0"/>
                </a:moveTo>
                <a:lnTo>
                  <a:pt x="718" y="197"/>
                </a:lnTo>
                <a:lnTo>
                  <a:pt x="670" y="369"/>
                </a:lnTo>
                <a:lnTo>
                  <a:pt x="622" y="514"/>
                </a:lnTo>
                <a:lnTo>
                  <a:pt x="575" y="632"/>
                </a:lnTo>
                <a:lnTo>
                  <a:pt x="527" y="725"/>
                </a:lnTo>
                <a:lnTo>
                  <a:pt x="479" y="791"/>
                </a:lnTo>
                <a:lnTo>
                  <a:pt x="431" y="830"/>
                </a:lnTo>
                <a:lnTo>
                  <a:pt x="383" y="843"/>
                </a:lnTo>
                <a:lnTo>
                  <a:pt x="336" y="830"/>
                </a:lnTo>
                <a:lnTo>
                  <a:pt x="288" y="791"/>
                </a:lnTo>
                <a:lnTo>
                  <a:pt x="239" y="725"/>
                </a:lnTo>
                <a:lnTo>
                  <a:pt x="192" y="632"/>
                </a:lnTo>
                <a:lnTo>
                  <a:pt x="144" y="514"/>
                </a:lnTo>
                <a:lnTo>
                  <a:pt x="96" y="369"/>
                </a:lnTo>
                <a:lnTo>
                  <a:pt x="48" y="197"/>
                </a:lnTo>
                <a:lnTo>
                  <a:pt x="0" y="0"/>
                </a:lnTo>
              </a:path>
            </a:pathLst>
          </a:cu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685" name="Freeform 13"/>
          <p:cNvSpPr>
            <a:spLocks/>
          </p:cNvSpPr>
          <p:nvPr/>
        </p:nvSpPr>
        <p:spPr bwMode="auto">
          <a:xfrm>
            <a:off x="3462338" y="2790825"/>
            <a:ext cx="1214437" cy="1339850"/>
          </a:xfrm>
          <a:custGeom>
            <a:avLst/>
            <a:gdLst>
              <a:gd name="T0" fmla="*/ 765 w 765"/>
              <a:gd name="T1" fmla="*/ 0 h 844"/>
              <a:gd name="T2" fmla="*/ 717 w 765"/>
              <a:gd name="T3" fmla="*/ 198 h 844"/>
              <a:gd name="T4" fmla="*/ 669 w 765"/>
              <a:gd name="T5" fmla="*/ 370 h 844"/>
              <a:gd name="T6" fmla="*/ 622 w 765"/>
              <a:gd name="T7" fmla="*/ 514 h 844"/>
              <a:gd name="T8" fmla="*/ 574 w 765"/>
              <a:gd name="T9" fmla="*/ 633 h 844"/>
              <a:gd name="T10" fmla="*/ 526 w 765"/>
              <a:gd name="T11" fmla="*/ 725 h 844"/>
              <a:gd name="T12" fmla="*/ 478 w 765"/>
              <a:gd name="T13" fmla="*/ 791 h 844"/>
              <a:gd name="T14" fmla="*/ 430 w 765"/>
              <a:gd name="T15" fmla="*/ 831 h 844"/>
              <a:gd name="T16" fmla="*/ 383 w 765"/>
              <a:gd name="T17" fmla="*/ 844 h 844"/>
              <a:gd name="T18" fmla="*/ 335 w 765"/>
              <a:gd name="T19" fmla="*/ 831 h 844"/>
              <a:gd name="T20" fmla="*/ 287 w 765"/>
              <a:gd name="T21" fmla="*/ 791 h 844"/>
              <a:gd name="T22" fmla="*/ 239 w 765"/>
              <a:gd name="T23" fmla="*/ 725 h 844"/>
              <a:gd name="T24" fmla="*/ 191 w 765"/>
              <a:gd name="T25" fmla="*/ 633 h 844"/>
              <a:gd name="T26" fmla="*/ 143 w 765"/>
              <a:gd name="T27" fmla="*/ 514 h 844"/>
              <a:gd name="T28" fmla="*/ 95 w 765"/>
              <a:gd name="T29" fmla="*/ 370 h 844"/>
              <a:gd name="T30" fmla="*/ 47 w 765"/>
              <a:gd name="T31" fmla="*/ 198 h 844"/>
              <a:gd name="T32" fmla="*/ 0 w 765"/>
              <a:gd name="T33" fmla="*/ 0 h 8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65" h="844">
                <a:moveTo>
                  <a:pt x="765" y="0"/>
                </a:moveTo>
                <a:lnTo>
                  <a:pt x="717" y="198"/>
                </a:lnTo>
                <a:lnTo>
                  <a:pt x="669" y="370"/>
                </a:lnTo>
                <a:lnTo>
                  <a:pt x="622" y="514"/>
                </a:lnTo>
                <a:lnTo>
                  <a:pt x="574" y="633"/>
                </a:lnTo>
                <a:lnTo>
                  <a:pt x="526" y="725"/>
                </a:lnTo>
                <a:lnTo>
                  <a:pt x="478" y="791"/>
                </a:lnTo>
                <a:lnTo>
                  <a:pt x="430" y="831"/>
                </a:lnTo>
                <a:lnTo>
                  <a:pt x="383" y="844"/>
                </a:lnTo>
                <a:lnTo>
                  <a:pt x="335" y="831"/>
                </a:lnTo>
                <a:lnTo>
                  <a:pt x="287" y="791"/>
                </a:lnTo>
                <a:lnTo>
                  <a:pt x="239" y="725"/>
                </a:lnTo>
                <a:lnTo>
                  <a:pt x="191" y="633"/>
                </a:lnTo>
                <a:lnTo>
                  <a:pt x="143" y="514"/>
                </a:lnTo>
                <a:lnTo>
                  <a:pt x="95" y="370"/>
                </a:lnTo>
                <a:lnTo>
                  <a:pt x="47" y="198"/>
                </a:lnTo>
                <a:lnTo>
                  <a:pt x="0" y="0"/>
                </a:lnTo>
              </a:path>
            </a:pathLst>
          </a:cu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8686" name="Freeform 14"/>
          <p:cNvSpPr>
            <a:spLocks/>
          </p:cNvSpPr>
          <p:nvPr/>
        </p:nvSpPr>
        <p:spPr bwMode="auto">
          <a:xfrm>
            <a:off x="5162550" y="2305050"/>
            <a:ext cx="1216025" cy="1338263"/>
          </a:xfrm>
          <a:custGeom>
            <a:avLst/>
            <a:gdLst>
              <a:gd name="T0" fmla="*/ 766 w 766"/>
              <a:gd name="T1" fmla="*/ 0 h 843"/>
              <a:gd name="T2" fmla="*/ 718 w 766"/>
              <a:gd name="T3" fmla="*/ 197 h 843"/>
              <a:gd name="T4" fmla="*/ 670 w 766"/>
              <a:gd name="T5" fmla="*/ 369 h 843"/>
              <a:gd name="T6" fmla="*/ 622 w 766"/>
              <a:gd name="T7" fmla="*/ 514 h 843"/>
              <a:gd name="T8" fmla="*/ 575 w 766"/>
              <a:gd name="T9" fmla="*/ 632 h 843"/>
              <a:gd name="T10" fmla="*/ 526 w 766"/>
              <a:gd name="T11" fmla="*/ 725 h 843"/>
              <a:gd name="T12" fmla="*/ 479 w 766"/>
              <a:gd name="T13" fmla="*/ 791 h 843"/>
              <a:gd name="T14" fmla="*/ 431 w 766"/>
              <a:gd name="T15" fmla="*/ 830 h 843"/>
              <a:gd name="T16" fmla="*/ 383 w 766"/>
              <a:gd name="T17" fmla="*/ 843 h 843"/>
              <a:gd name="T18" fmla="*/ 335 w 766"/>
              <a:gd name="T19" fmla="*/ 830 h 843"/>
              <a:gd name="T20" fmla="*/ 287 w 766"/>
              <a:gd name="T21" fmla="*/ 791 h 843"/>
              <a:gd name="T22" fmla="*/ 240 w 766"/>
              <a:gd name="T23" fmla="*/ 725 h 843"/>
              <a:gd name="T24" fmla="*/ 192 w 766"/>
              <a:gd name="T25" fmla="*/ 632 h 843"/>
              <a:gd name="T26" fmla="*/ 144 w 766"/>
              <a:gd name="T27" fmla="*/ 514 h 843"/>
              <a:gd name="T28" fmla="*/ 96 w 766"/>
              <a:gd name="T29" fmla="*/ 369 h 843"/>
              <a:gd name="T30" fmla="*/ 48 w 766"/>
              <a:gd name="T31" fmla="*/ 197 h 843"/>
              <a:gd name="T32" fmla="*/ 0 w 766"/>
              <a:gd name="T33" fmla="*/ 0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766" h="843">
                <a:moveTo>
                  <a:pt x="766" y="0"/>
                </a:moveTo>
                <a:lnTo>
                  <a:pt x="718" y="197"/>
                </a:lnTo>
                <a:lnTo>
                  <a:pt x="670" y="369"/>
                </a:lnTo>
                <a:lnTo>
                  <a:pt x="622" y="514"/>
                </a:lnTo>
                <a:lnTo>
                  <a:pt x="575" y="632"/>
                </a:lnTo>
                <a:lnTo>
                  <a:pt x="526" y="725"/>
                </a:lnTo>
                <a:lnTo>
                  <a:pt x="479" y="791"/>
                </a:lnTo>
                <a:lnTo>
                  <a:pt x="431" y="830"/>
                </a:lnTo>
                <a:lnTo>
                  <a:pt x="383" y="843"/>
                </a:lnTo>
                <a:lnTo>
                  <a:pt x="335" y="830"/>
                </a:lnTo>
                <a:lnTo>
                  <a:pt x="287" y="791"/>
                </a:lnTo>
                <a:lnTo>
                  <a:pt x="240" y="725"/>
                </a:lnTo>
                <a:lnTo>
                  <a:pt x="192" y="632"/>
                </a:lnTo>
                <a:lnTo>
                  <a:pt x="144" y="514"/>
                </a:lnTo>
                <a:lnTo>
                  <a:pt x="96" y="369"/>
                </a:lnTo>
                <a:lnTo>
                  <a:pt x="48" y="197"/>
                </a:lnTo>
                <a:lnTo>
                  <a:pt x="0" y="0"/>
                </a:lnTo>
              </a:path>
            </a:pathLst>
          </a:cu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28697" name="Group 25"/>
          <p:cNvGrpSpPr>
            <a:grpSpLocks/>
          </p:cNvGrpSpPr>
          <p:nvPr/>
        </p:nvGrpSpPr>
        <p:grpSpPr bwMode="auto">
          <a:xfrm>
            <a:off x="2262188" y="4957763"/>
            <a:ext cx="455612" cy="288925"/>
            <a:chOff x="1425" y="3123"/>
            <a:chExt cx="287" cy="182"/>
          </a:xfrm>
        </p:grpSpPr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1425" y="3123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i="1">
                  <a:solidFill>
                    <a:srgbClr val="000000"/>
                  </a:solidFill>
                </a:rPr>
                <a:t>D</a:t>
              </a:r>
              <a:endParaRPr lang="en-US" altLang="id-ID"/>
            </a:p>
          </p:txBody>
        </p:sp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1538" y="3123"/>
              <a:ext cx="17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</a:rPr>
                <a:t>&gt;0</a:t>
              </a:r>
              <a:endParaRPr lang="en-US" altLang="id-ID"/>
            </a:p>
          </p:txBody>
        </p:sp>
      </p:grpSp>
      <p:grpSp>
        <p:nvGrpSpPr>
          <p:cNvPr id="28698" name="Group 26"/>
          <p:cNvGrpSpPr>
            <a:grpSpLocks/>
          </p:cNvGrpSpPr>
          <p:nvPr/>
        </p:nvGrpSpPr>
        <p:grpSpPr bwMode="auto">
          <a:xfrm>
            <a:off x="3841750" y="4957763"/>
            <a:ext cx="455613" cy="288925"/>
            <a:chOff x="2420" y="3123"/>
            <a:chExt cx="287" cy="182"/>
          </a:xfrm>
        </p:grpSpPr>
        <p:sp>
          <p:nvSpPr>
            <p:cNvPr id="28689" name="Rectangle 17"/>
            <p:cNvSpPr>
              <a:spLocks noChangeArrowheads="1"/>
            </p:cNvSpPr>
            <p:nvPr/>
          </p:nvSpPr>
          <p:spPr bwMode="auto">
            <a:xfrm>
              <a:off x="2420" y="3123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i="1">
                  <a:solidFill>
                    <a:srgbClr val="000000"/>
                  </a:solidFill>
                </a:rPr>
                <a:t>D</a:t>
              </a:r>
              <a:endParaRPr lang="en-US" altLang="id-ID"/>
            </a:p>
          </p:txBody>
        </p:sp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2533" y="3123"/>
              <a:ext cx="17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</a:rPr>
                <a:t>=0</a:t>
              </a:r>
              <a:endParaRPr lang="en-US" altLang="id-ID"/>
            </a:p>
          </p:txBody>
        </p:sp>
      </p:grpSp>
      <p:grpSp>
        <p:nvGrpSpPr>
          <p:cNvPr id="28699" name="Group 27"/>
          <p:cNvGrpSpPr>
            <a:grpSpLocks/>
          </p:cNvGrpSpPr>
          <p:nvPr/>
        </p:nvGrpSpPr>
        <p:grpSpPr bwMode="auto">
          <a:xfrm>
            <a:off x="5540375" y="4957763"/>
            <a:ext cx="455613" cy="288925"/>
            <a:chOff x="3490" y="3123"/>
            <a:chExt cx="287" cy="182"/>
          </a:xfrm>
        </p:grpSpPr>
        <p:sp>
          <p:nvSpPr>
            <p:cNvPr id="28691" name="Rectangle 19"/>
            <p:cNvSpPr>
              <a:spLocks noChangeArrowheads="1"/>
            </p:cNvSpPr>
            <p:nvPr/>
          </p:nvSpPr>
          <p:spPr bwMode="auto">
            <a:xfrm>
              <a:off x="3490" y="3123"/>
              <a:ext cx="11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i="1">
                  <a:solidFill>
                    <a:srgbClr val="000000"/>
                  </a:solidFill>
                </a:rPr>
                <a:t>D</a:t>
              </a:r>
              <a:endParaRPr lang="en-US" altLang="id-ID"/>
            </a:p>
          </p:txBody>
        </p:sp>
        <p:sp>
          <p:nvSpPr>
            <p:cNvPr id="28692" name="Rectangle 20"/>
            <p:cNvSpPr>
              <a:spLocks noChangeArrowheads="1"/>
            </p:cNvSpPr>
            <p:nvPr/>
          </p:nvSpPr>
          <p:spPr bwMode="auto">
            <a:xfrm>
              <a:off x="3603" y="3123"/>
              <a:ext cx="17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</a:rPr>
                <a:t>&lt;0</a:t>
              </a:r>
              <a:endParaRPr lang="en-US" altLang="id-ID"/>
            </a:p>
          </p:txBody>
        </p:sp>
      </p:grpSp>
      <p:grpSp>
        <p:nvGrpSpPr>
          <p:cNvPr id="28696" name="Group 24"/>
          <p:cNvGrpSpPr>
            <a:grpSpLocks/>
          </p:cNvGrpSpPr>
          <p:nvPr/>
        </p:nvGrpSpPr>
        <p:grpSpPr bwMode="auto">
          <a:xfrm>
            <a:off x="914400" y="2667000"/>
            <a:ext cx="473075" cy="419100"/>
            <a:chOff x="759" y="1833"/>
            <a:chExt cx="298" cy="264"/>
          </a:xfrm>
        </p:grpSpPr>
        <p:sp>
          <p:nvSpPr>
            <p:cNvPr id="28693" name="Rectangle 21"/>
            <p:cNvSpPr>
              <a:spLocks noChangeArrowheads="1"/>
            </p:cNvSpPr>
            <p:nvPr/>
          </p:nvSpPr>
          <p:spPr bwMode="auto">
            <a:xfrm>
              <a:off x="759" y="1833"/>
              <a:ext cx="10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6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en-US" altLang="id-ID"/>
            </a:p>
          </p:txBody>
        </p:sp>
        <p:sp>
          <p:nvSpPr>
            <p:cNvPr id="28694" name="Rectangle 22"/>
            <p:cNvSpPr>
              <a:spLocks noChangeArrowheads="1"/>
            </p:cNvSpPr>
            <p:nvPr/>
          </p:nvSpPr>
          <p:spPr bwMode="auto">
            <a:xfrm>
              <a:off x="883" y="1915"/>
              <a:ext cx="17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</a:rPr>
                <a:t>&gt;0</a:t>
              </a:r>
              <a:endParaRPr lang="en-US" altLang="id-ID"/>
            </a:p>
          </p:txBody>
        </p:sp>
      </p:grp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6556375" y="4225925"/>
            <a:ext cx="1349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d-ID" sz="2400" i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endParaRPr lang="en-US" altLang="id-ID" sz="2400">
              <a:latin typeface="Times New Roman" panose="02020603050405020304" pitchFamily="18" charset="0"/>
            </a:endParaRPr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 flipV="1">
            <a:off x="1676400" y="19812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28701" name="Group 29"/>
          <p:cNvGrpSpPr>
            <a:grpSpLocks/>
          </p:cNvGrpSpPr>
          <p:nvPr/>
        </p:nvGrpSpPr>
        <p:grpSpPr bwMode="auto">
          <a:xfrm>
            <a:off x="1401763" y="1981200"/>
            <a:ext cx="198437" cy="404813"/>
            <a:chOff x="759" y="1833"/>
            <a:chExt cx="125" cy="255"/>
          </a:xfrm>
        </p:grpSpPr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759" y="1833"/>
              <a:ext cx="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6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id-ID"/>
            </a:p>
          </p:txBody>
        </p:sp>
        <p:sp>
          <p:nvSpPr>
            <p:cNvPr id="28703" name="Rectangle 31"/>
            <p:cNvSpPr>
              <a:spLocks noChangeArrowheads="1"/>
            </p:cNvSpPr>
            <p:nvPr/>
          </p:nvSpPr>
          <p:spPr bwMode="auto">
            <a:xfrm>
              <a:off x="883" y="1915"/>
              <a:ext cx="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endParaRPr lang="id-ID" altLang="id-ID"/>
            </a:p>
          </p:txBody>
        </p:sp>
      </p:grpSp>
    </p:spTree>
    <p:extLst>
      <p:ext uri="{BB962C8B-B14F-4D97-AF65-F5344CB8AC3E}">
        <p14:creationId xmlns:p14="http://schemas.microsoft.com/office/powerpoint/2010/main" val="333127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82" grpId="0" animBg="1"/>
      <p:bldP spid="28683" grpId="0" animBg="1"/>
      <p:bldP spid="28684" grpId="0" animBg="1"/>
      <p:bldP spid="28685" grpId="0" animBg="1"/>
      <p:bldP spid="28686" grpId="0" animBg="1"/>
      <p:bldP spid="28695" grpId="0"/>
      <p:bldP spid="2870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Grafik Fungsi Kuadrat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57200" y="1600200"/>
            <a:ext cx="3506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Gambarlah grafik fungsi </a:t>
            </a:r>
            <a:endParaRPr lang="en-US" altLang="id-ID" sz="2400"/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3886200" y="1600200"/>
          <a:ext cx="19050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3" imgW="863225" imgH="228501" progId="Equation.3">
                  <p:embed/>
                </p:oleObj>
              </mc:Choice>
              <mc:Fallback>
                <p:oleObj name="Equation" r:id="rId3" imgW="86322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600200"/>
                        <a:ext cx="190500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57200" y="1219200"/>
            <a:ext cx="1336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id-ID" sz="2400"/>
              <a:t>Contoh :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33400" y="2165350"/>
            <a:ext cx="220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 i="1"/>
              <a:t>a</a:t>
            </a:r>
            <a:r>
              <a:rPr lang="en-US" altLang="id-ID" sz="2400"/>
              <a:t> =1  jadi </a:t>
            </a:r>
            <a:r>
              <a:rPr lang="en-US" altLang="id-ID" sz="2400" i="1"/>
              <a:t>a</a:t>
            </a:r>
            <a:r>
              <a:rPr lang="en-US" altLang="id-ID" sz="2400"/>
              <a:t> &gt; 0</a:t>
            </a:r>
          </a:p>
        </p:txBody>
      </p:sp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533400" y="2819400"/>
          <a:ext cx="1828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5" imgW="850531" imgH="203112" progId="Equation.3">
                  <p:embed/>
                </p:oleObj>
              </mc:Choice>
              <mc:Fallback>
                <p:oleObj name="Equation" r:id="rId5" imgW="85053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1828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914400" y="3429000"/>
          <a:ext cx="10668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7" imgW="520474" imgH="190417" progId="Equation.3">
                  <p:embed/>
                </p:oleObj>
              </mc:Choice>
              <mc:Fallback>
                <p:oleObj name="Equation" r:id="rId7" imgW="520474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10668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0" y="2868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3068638"/>
            <a:ext cx="35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    </a:t>
            </a:r>
            <a:endParaRPr lang="en-US" altLang="id-ID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838200" y="3962400"/>
            <a:ext cx="1162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latin typeface="Times New Roman" panose="02020603050405020304" pitchFamily="18" charset="0"/>
                <a:cs typeface="Times New Roman" panose="02020603050405020304" pitchFamily="18" charset="0"/>
              </a:rPr>
              <a:t>= -3 &lt; 0</a:t>
            </a:r>
            <a:endParaRPr lang="en-US" altLang="id-ID" sz="240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2819400" y="2133600"/>
            <a:ext cx="407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400">
                <a:sym typeface="Symbol" panose="05050102010706020507" pitchFamily="18" charset="2"/>
              </a:rPr>
              <a:t></a:t>
            </a:r>
            <a:r>
              <a:rPr lang="en-US" altLang="id-ID" sz="2400"/>
              <a:t> grafik menghadap ke atas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2209800" y="3962400"/>
            <a:ext cx="436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400">
                <a:sym typeface="Symbol" panose="05050102010706020507" pitchFamily="18" charset="2"/>
              </a:rPr>
              <a:t></a:t>
            </a:r>
            <a:r>
              <a:rPr lang="en-US" altLang="id-ID" sz="2400"/>
              <a:t> tidak menyinggung sumbu </a:t>
            </a:r>
            <a:r>
              <a:rPr lang="en-US" altLang="id-ID" sz="2400" i="1">
                <a:sym typeface="Symbol" panose="05050102010706020507" pitchFamily="18" charset="2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3736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03" grpId="0"/>
      <p:bldP spid="29708" grpId="0"/>
      <p:bldP spid="29710" grpId="0"/>
      <p:bldP spid="297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Grafik Fungsi Kuadrat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2520950"/>
          </a:xfrm>
        </p:spPr>
        <p:txBody>
          <a:bodyPr/>
          <a:lstStyle/>
          <a:p>
            <a:r>
              <a:rPr lang="en-US" altLang="id-ID" sz="2400"/>
              <a:t>Titik potong dengan sumbu koordinat</a:t>
            </a:r>
          </a:p>
          <a:p>
            <a:pPr lvl="1"/>
            <a:r>
              <a:rPr lang="en-US" altLang="id-ID" sz="2300"/>
              <a:t>Karena D&lt;0, maka titik potong dengan sumbu </a:t>
            </a:r>
            <a:r>
              <a:rPr lang="en-US" altLang="id-ID" sz="2300" i="1"/>
              <a:t>x</a:t>
            </a:r>
            <a:r>
              <a:rPr lang="en-US" altLang="id-ID" sz="2300"/>
              <a:t> tidak ada</a:t>
            </a:r>
          </a:p>
          <a:p>
            <a:pPr lvl="1"/>
            <a:r>
              <a:rPr lang="en-US" altLang="id-ID" sz="2300"/>
              <a:t>Titik potong dengan sumbu </a:t>
            </a:r>
            <a:r>
              <a:rPr lang="en-US" altLang="id-ID" sz="2300" i="1"/>
              <a:t>y</a:t>
            </a:r>
            <a:r>
              <a:rPr lang="en-US" altLang="id-ID" sz="2300"/>
              <a:t> </a:t>
            </a:r>
            <a:endParaRPr lang="en-US" altLang="id-ID" sz="2300" i="1"/>
          </a:p>
          <a:p>
            <a:pPr lvl="1">
              <a:buFont typeface="Wingdings" panose="05000000000000000000" pitchFamily="2" charset="2"/>
              <a:buNone/>
            </a:pPr>
            <a:r>
              <a:rPr lang="en-US" altLang="id-ID" sz="2300" i="1"/>
              <a:t>    x</a:t>
            </a:r>
            <a:r>
              <a:rPr lang="en-US" altLang="id-ID" sz="2300"/>
              <a:t> = 0 </a:t>
            </a:r>
            <a:r>
              <a:rPr lang="en-US" altLang="id-ID" sz="2300">
                <a:sym typeface="Symbol" panose="05050102010706020507" pitchFamily="18" charset="2"/>
              </a:rPr>
              <a:t></a:t>
            </a:r>
            <a:r>
              <a:rPr lang="en-US" altLang="id-ID" sz="2300"/>
              <a:t> </a:t>
            </a:r>
            <a:r>
              <a:rPr lang="en-US" altLang="id-ID" sz="2300" i="1"/>
              <a:t>y</a:t>
            </a:r>
            <a:r>
              <a:rPr lang="en-US" altLang="id-ID" sz="2300"/>
              <a:t> = 1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id-ID" sz="2300"/>
              <a:t>    dengan demikian grafik melalui (0,1)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4343400"/>
            <a:ext cx="2347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buFontTx/>
              <a:buChar char="•"/>
            </a:pPr>
            <a:r>
              <a:rPr lang="en-US" altLang="id-ID" sz="2400">
                <a:cs typeface="Times New Roman" panose="02020603050405020304" pitchFamily="18" charset="0"/>
              </a:rPr>
              <a:t> Titik puncak = </a:t>
            </a:r>
            <a:endParaRPr lang="en-US" altLang="id-ID" sz="2400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2743200" y="4114800"/>
          <a:ext cx="16764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3" imgW="837836" imgH="431613" progId="Equation.3">
                  <p:embed/>
                </p:oleObj>
              </mc:Choice>
              <mc:Fallback>
                <p:oleObj name="Equation" r:id="rId3" imgW="83783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114800"/>
                        <a:ext cx="167640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2514600" y="5105400"/>
          <a:ext cx="13716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5" imgW="698197" imgH="431613" progId="Equation.3">
                  <p:embed/>
                </p:oleObj>
              </mc:Choice>
              <mc:Fallback>
                <p:oleObj name="Equation" r:id="rId5" imgW="69819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05400"/>
                        <a:ext cx="1371600" cy="846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203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Pengertian Fungsi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1174750"/>
            <a:ext cx="632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Relasi di bawah ini bukan merupakan fungsi :</a:t>
            </a: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1066800" y="2268538"/>
            <a:ext cx="1277938" cy="23796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577975" y="2408238"/>
            <a:ext cx="255588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 i="1">
                <a:latin typeface="Times New Roman" panose="02020603050405020304" pitchFamily="18" charset="0"/>
              </a:rPr>
              <a:t>a</a:t>
            </a:r>
            <a:endParaRPr lang="en-US" altLang="id-ID" i="1">
              <a:latin typeface="Times New Roman" panose="02020603050405020304" pitchFamily="18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577975" y="2828925"/>
            <a:ext cx="384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i</a:t>
            </a:r>
            <a:endParaRPr lang="en-US" altLang="id-ID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577975" y="3248025"/>
            <a:ext cx="384175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u</a:t>
            </a:r>
            <a:endParaRPr lang="en-US" altLang="id-ID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577975" y="3668713"/>
            <a:ext cx="384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e</a:t>
            </a:r>
            <a:endParaRPr lang="en-US" altLang="id-ID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577975" y="4087813"/>
            <a:ext cx="3841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o</a:t>
            </a:r>
            <a:endParaRPr lang="en-US" altLang="id-ID"/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3657600" y="2268538"/>
            <a:ext cx="1277938" cy="23796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133850" y="2408238"/>
            <a:ext cx="255588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1</a:t>
            </a:r>
            <a:endParaRPr lang="en-US" altLang="id-ID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4133850" y="2828925"/>
            <a:ext cx="384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2</a:t>
            </a:r>
            <a:endParaRPr lang="en-US" altLang="id-ID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133850" y="3248025"/>
            <a:ext cx="384175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3</a:t>
            </a:r>
            <a:endParaRPr lang="en-US" altLang="id-ID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133850" y="3668713"/>
            <a:ext cx="3841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4</a:t>
            </a:r>
            <a:endParaRPr lang="en-US" altLang="id-ID"/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133850" y="4087813"/>
            <a:ext cx="3841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5</a:t>
            </a:r>
            <a:endParaRPr lang="en-US" altLang="id-ID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1833563" y="2595563"/>
            <a:ext cx="23002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1833563" y="2595563"/>
            <a:ext cx="2300287" cy="839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1833563" y="3435350"/>
            <a:ext cx="23002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 flipH="1">
            <a:off x="1833563" y="3030538"/>
            <a:ext cx="2300287" cy="12604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1833563" y="3870325"/>
            <a:ext cx="2300287" cy="358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1577975" y="1905000"/>
            <a:ext cx="25558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A</a:t>
            </a:r>
            <a:endParaRPr lang="en-US" altLang="id-ID"/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4133850" y="1905000"/>
            <a:ext cx="25558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id-ID" sz="1400"/>
              <a:t>B</a:t>
            </a:r>
            <a:endParaRPr lang="en-US" altLang="id-ID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381000" y="4756150"/>
            <a:ext cx="82883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Himpunan yang berisi semua nilai pemetaan </a:t>
            </a:r>
            <a:r>
              <a:rPr lang="en-US" altLang="id-ID" sz="2400" i="1">
                <a:cs typeface="Times New Roman" panose="02020603050405020304" pitchFamily="18" charset="0"/>
              </a:rPr>
              <a:t>f</a:t>
            </a:r>
            <a:r>
              <a:rPr lang="en-US" altLang="id-ID" sz="2400">
                <a:cs typeface="Times New Roman" panose="02020603050405020304" pitchFamily="18" charset="0"/>
              </a:rPr>
              <a:t> disebut </a:t>
            </a:r>
          </a:p>
          <a:p>
            <a:pPr eaLnBrk="1" hangingPunct="1"/>
            <a:r>
              <a:rPr lang="en-US" altLang="id-ID" sz="2400" b="1">
                <a:cs typeface="Times New Roman" panose="02020603050405020304" pitchFamily="18" charset="0"/>
              </a:rPr>
              <a:t>jelajah</a:t>
            </a:r>
            <a:r>
              <a:rPr lang="en-US" altLang="id-ID" sz="2400">
                <a:cs typeface="Times New Roman" panose="02020603050405020304" pitchFamily="18" charset="0"/>
              </a:rPr>
              <a:t> (</a:t>
            </a:r>
            <a:r>
              <a:rPr lang="en-US" altLang="id-ID" sz="2400" i="1">
                <a:cs typeface="Times New Roman" panose="02020603050405020304" pitchFamily="18" charset="0"/>
              </a:rPr>
              <a:t>range</a:t>
            </a:r>
            <a:r>
              <a:rPr lang="en-US" altLang="id-ID" sz="2400">
                <a:cs typeface="Times New Roman" panose="02020603050405020304" pitchFamily="18" charset="0"/>
              </a:rPr>
              <a:t>) / jangkauan dari </a:t>
            </a:r>
            <a:r>
              <a:rPr lang="en-US" altLang="id-ID" sz="2400" i="1">
                <a:cs typeface="Times New Roman" panose="02020603050405020304" pitchFamily="18" charset="0"/>
              </a:rPr>
              <a:t>f</a:t>
            </a:r>
            <a:r>
              <a:rPr lang="en-US" altLang="id-ID" sz="2400">
                <a:cs typeface="Times New Roman" panose="02020603050405020304" pitchFamily="18" charset="0"/>
              </a:rPr>
              <a:t>. Perhatikan bahwa jelajah </a:t>
            </a:r>
          </a:p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dari </a:t>
            </a:r>
            <a:r>
              <a:rPr lang="en-US" altLang="id-ID" sz="2400" i="1">
                <a:cs typeface="Times New Roman" panose="02020603050405020304" pitchFamily="18" charset="0"/>
              </a:rPr>
              <a:t>f</a:t>
            </a:r>
            <a:r>
              <a:rPr lang="en-US" altLang="id-ID" sz="2400">
                <a:cs typeface="Times New Roman" panose="02020603050405020304" pitchFamily="18" charset="0"/>
              </a:rPr>
              <a:t> adalah himpunan bagian dari </a:t>
            </a:r>
            <a:r>
              <a:rPr lang="en-US" altLang="id-ID" sz="2400" i="1">
                <a:cs typeface="Times New Roman" panose="02020603050405020304" pitchFamily="18" charset="0"/>
              </a:rPr>
              <a:t>B</a:t>
            </a:r>
            <a:r>
              <a:rPr lang="en-US" altLang="id-ID" sz="2400">
                <a:cs typeface="Times New Roman" panose="02020603050405020304" pitchFamily="18" charset="0"/>
              </a:rPr>
              <a:t>.</a:t>
            </a:r>
            <a:endParaRPr lang="en-US" altLang="id-ID" sz="2400"/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>
            <a:off x="2209800" y="1676400"/>
            <a:ext cx="1524000" cy="685800"/>
          </a:xfrm>
          <a:prstGeom prst="wedgeRoundRectCallout">
            <a:avLst>
              <a:gd name="adj1" fmla="val -44685"/>
              <a:gd name="adj2" fmla="val 69907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id-ID" sz="1600" i="1">
                <a:latin typeface="Times New Roman" panose="02020603050405020304" pitchFamily="18" charset="0"/>
              </a:rPr>
              <a:t>a</a:t>
            </a:r>
            <a:r>
              <a:rPr lang="en-US" altLang="id-ID" sz="1600"/>
              <a:t> mempunyai 2 nilai</a:t>
            </a:r>
          </a:p>
        </p:txBody>
      </p:sp>
    </p:spTree>
    <p:extLst>
      <p:ext uri="{BB962C8B-B14F-4D97-AF65-F5344CB8AC3E}">
        <p14:creationId xmlns:p14="http://schemas.microsoft.com/office/powerpoint/2010/main" val="327285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6" grpId="0" animBg="1"/>
      <p:bldP spid="5127" grpId="0"/>
      <p:bldP spid="5128" grpId="0"/>
      <p:bldP spid="5129" grpId="0"/>
      <p:bldP spid="5130" grpId="0"/>
      <p:bldP spid="5132" grpId="0"/>
      <p:bldP spid="5133" grpId="0" animBg="1"/>
      <p:bldP spid="5134" grpId="0"/>
      <p:bldP spid="5135" grpId="0"/>
      <p:bldP spid="5136" grpId="0"/>
      <p:bldP spid="5137" grpId="0"/>
      <p:bldP spid="5139" grpId="0"/>
      <p:bldP spid="5140" grpId="0" animBg="1"/>
      <p:bldP spid="5141" grpId="0" animBg="1"/>
      <p:bldP spid="5142" grpId="0" animBg="1"/>
      <p:bldP spid="5143" grpId="0" animBg="1"/>
      <p:bldP spid="5144" grpId="0" animBg="1"/>
      <p:bldP spid="5145" grpId="0"/>
      <p:bldP spid="5146" grpId="0"/>
      <p:bldP spid="5148" grpId="0"/>
      <p:bldP spid="515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Grafik Fungsi Kuadrat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191000" y="1371600"/>
            <a:ext cx="0" cy="4572000"/>
          </a:xfrm>
          <a:prstGeom prst="line">
            <a:avLst/>
          </a:prstGeom>
          <a:noFill/>
          <a:ln w="57150">
            <a:solidFill>
              <a:srgbClr val="99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4572000" y="2057400"/>
          <a:ext cx="21336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3" imgW="1016000" imgH="228600" progId="Equation.3">
                  <p:embed/>
                </p:oleObj>
              </mc:Choice>
              <mc:Fallback>
                <p:oleObj name="Equation" r:id="rId3" imgW="1016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057400"/>
                        <a:ext cx="2133600" cy="47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6629400" y="2743200"/>
          <a:ext cx="1676400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5" imgW="837836" imgH="431613" progId="Equation.3">
                  <p:embed/>
                </p:oleObj>
              </mc:Choice>
              <mc:Fallback>
                <p:oleObj name="Equation" r:id="rId5" imgW="837836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743200"/>
                        <a:ext cx="1676400" cy="858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6934200" y="3657600"/>
          <a:ext cx="8016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7" imgW="342751" imgH="393529" progId="Equation.3">
                  <p:embed/>
                </p:oleObj>
              </mc:Choice>
              <mc:Fallback>
                <p:oleObj name="Equation" r:id="rId7" imgW="34275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657600"/>
                        <a:ext cx="80168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419600" y="1493838"/>
            <a:ext cx="377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Untuk persamaan kuadrat </a:t>
            </a:r>
            <a:endParaRPr lang="en-US" altLang="id-ID" sz="2400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4495800" y="2895600"/>
            <a:ext cx="2157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Titik puncak = </a:t>
            </a:r>
            <a:endParaRPr lang="en-US" altLang="id-ID" sz="2400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495800" y="3886200"/>
            <a:ext cx="2479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Sumbu simetri = </a:t>
            </a:r>
            <a:endParaRPr lang="en-US" altLang="id-ID" sz="2400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81000" y="1295400"/>
            <a:ext cx="309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Gambar grafik fungsi </a:t>
            </a:r>
            <a:endParaRPr lang="en-US" altLang="id-ID" sz="2400"/>
          </a:p>
        </p:txBody>
      </p:sp>
      <p:graphicFrame>
        <p:nvGraphicFramePr>
          <p:cNvPr id="31758" name="Object 14"/>
          <p:cNvGraphicFramePr>
            <a:graphicFrameLocks noChangeAspect="1"/>
          </p:cNvGraphicFramePr>
          <p:nvPr/>
        </p:nvGraphicFramePr>
        <p:xfrm>
          <a:off x="457200" y="1752600"/>
          <a:ext cx="190500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9" imgW="863225" imgH="228501" progId="Equation.3">
                  <p:embed/>
                </p:oleObj>
              </mc:Choice>
              <mc:Fallback>
                <p:oleObj name="Equation" r:id="rId9" imgW="86322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752600"/>
                        <a:ext cx="1905000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85" name="AutoShape 41"/>
          <p:cNvSpPr>
            <a:spLocks noChangeAspect="1" noChangeArrowheads="1" noTextEdit="1"/>
          </p:cNvSpPr>
          <p:nvPr/>
        </p:nvSpPr>
        <p:spPr bwMode="auto">
          <a:xfrm>
            <a:off x="390525" y="2438400"/>
            <a:ext cx="3368675" cy="350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787" name="Line 43"/>
          <p:cNvSpPr>
            <a:spLocks noChangeShapeType="1"/>
          </p:cNvSpPr>
          <p:nvPr/>
        </p:nvSpPr>
        <p:spPr bwMode="auto">
          <a:xfrm>
            <a:off x="412750" y="4854575"/>
            <a:ext cx="3197225" cy="158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788" name="Freeform 44"/>
          <p:cNvSpPr>
            <a:spLocks/>
          </p:cNvSpPr>
          <p:nvPr/>
        </p:nvSpPr>
        <p:spPr bwMode="auto">
          <a:xfrm>
            <a:off x="3598863" y="4805363"/>
            <a:ext cx="142875" cy="96837"/>
          </a:xfrm>
          <a:custGeom>
            <a:avLst/>
            <a:gdLst>
              <a:gd name="T0" fmla="*/ 0 w 90"/>
              <a:gd name="T1" fmla="*/ 0 h 61"/>
              <a:gd name="T2" fmla="*/ 90 w 90"/>
              <a:gd name="T3" fmla="*/ 31 h 61"/>
              <a:gd name="T4" fmla="*/ 0 w 90"/>
              <a:gd name="T5" fmla="*/ 61 h 61"/>
              <a:gd name="T6" fmla="*/ 0 w 90"/>
              <a:gd name="T7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0" h="61">
                <a:moveTo>
                  <a:pt x="0" y="0"/>
                </a:moveTo>
                <a:lnTo>
                  <a:pt x="90" y="31"/>
                </a:lnTo>
                <a:lnTo>
                  <a:pt x="0" y="6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789" name="Line 45"/>
          <p:cNvSpPr>
            <a:spLocks noChangeShapeType="1"/>
          </p:cNvSpPr>
          <p:nvPr/>
        </p:nvSpPr>
        <p:spPr bwMode="auto">
          <a:xfrm>
            <a:off x="2411413" y="2587625"/>
            <a:ext cx="1587" cy="3332163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790" name="Freeform 46"/>
          <p:cNvSpPr>
            <a:spLocks/>
          </p:cNvSpPr>
          <p:nvPr/>
        </p:nvSpPr>
        <p:spPr bwMode="auto">
          <a:xfrm>
            <a:off x="2362200" y="2455863"/>
            <a:ext cx="96838" cy="142875"/>
          </a:xfrm>
          <a:custGeom>
            <a:avLst/>
            <a:gdLst>
              <a:gd name="T0" fmla="*/ 0 w 61"/>
              <a:gd name="T1" fmla="*/ 90 h 90"/>
              <a:gd name="T2" fmla="*/ 31 w 61"/>
              <a:gd name="T3" fmla="*/ 0 h 90"/>
              <a:gd name="T4" fmla="*/ 61 w 61"/>
              <a:gd name="T5" fmla="*/ 90 h 90"/>
              <a:gd name="T6" fmla="*/ 0 w 61"/>
              <a:gd name="T7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1" h="90">
                <a:moveTo>
                  <a:pt x="0" y="90"/>
                </a:moveTo>
                <a:lnTo>
                  <a:pt x="31" y="0"/>
                </a:lnTo>
                <a:lnTo>
                  <a:pt x="61" y="90"/>
                </a:lnTo>
                <a:lnTo>
                  <a:pt x="0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791" name="Freeform 47"/>
          <p:cNvSpPr>
            <a:spLocks/>
          </p:cNvSpPr>
          <p:nvPr/>
        </p:nvSpPr>
        <p:spPr bwMode="auto">
          <a:xfrm>
            <a:off x="946150" y="2922588"/>
            <a:ext cx="1863725" cy="1127125"/>
          </a:xfrm>
          <a:custGeom>
            <a:avLst/>
            <a:gdLst>
              <a:gd name="T0" fmla="*/ 1174 w 1174"/>
              <a:gd name="T1" fmla="*/ 0 h 710"/>
              <a:gd name="T2" fmla="*/ 1096 w 1174"/>
              <a:gd name="T3" fmla="*/ 177 h 710"/>
              <a:gd name="T4" fmla="*/ 1018 w 1174"/>
              <a:gd name="T5" fmla="*/ 329 h 710"/>
              <a:gd name="T6" fmla="*/ 939 w 1174"/>
              <a:gd name="T7" fmla="*/ 456 h 710"/>
              <a:gd name="T8" fmla="*/ 861 w 1174"/>
              <a:gd name="T9" fmla="*/ 558 h 710"/>
              <a:gd name="T10" fmla="*/ 783 w 1174"/>
              <a:gd name="T11" fmla="*/ 634 h 710"/>
              <a:gd name="T12" fmla="*/ 704 w 1174"/>
              <a:gd name="T13" fmla="*/ 684 h 710"/>
              <a:gd name="T14" fmla="*/ 626 w 1174"/>
              <a:gd name="T15" fmla="*/ 710 h 710"/>
              <a:gd name="T16" fmla="*/ 548 w 1174"/>
              <a:gd name="T17" fmla="*/ 710 h 710"/>
              <a:gd name="T18" fmla="*/ 470 w 1174"/>
              <a:gd name="T19" fmla="*/ 684 h 710"/>
              <a:gd name="T20" fmla="*/ 391 w 1174"/>
              <a:gd name="T21" fmla="*/ 634 h 710"/>
              <a:gd name="T22" fmla="*/ 313 w 1174"/>
              <a:gd name="T23" fmla="*/ 558 h 710"/>
              <a:gd name="T24" fmla="*/ 235 w 1174"/>
              <a:gd name="T25" fmla="*/ 456 h 710"/>
              <a:gd name="T26" fmla="*/ 156 w 1174"/>
              <a:gd name="T27" fmla="*/ 329 h 710"/>
              <a:gd name="T28" fmla="*/ 78 w 1174"/>
              <a:gd name="T29" fmla="*/ 177 h 710"/>
              <a:gd name="T30" fmla="*/ 0 w 1174"/>
              <a:gd name="T31" fmla="*/ 0 h 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74" h="710">
                <a:moveTo>
                  <a:pt x="1174" y="0"/>
                </a:moveTo>
                <a:lnTo>
                  <a:pt x="1096" y="177"/>
                </a:lnTo>
                <a:lnTo>
                  <a:pt x="1018" y="329"/>
                </a:lnTo>
                <a:lnTo>
                  <a:pt x="939" y="456"/>
                </a:lnTo>
                <a:lnTo>
                  <a:pt x="861" y="558"/>
                </a:lnTo>
                <a:lnTo>
                  <a:pt x="783" y="634"/>
                </a:lnTo>
                <a:lnTo>
                  <a:pt x="704" y="684"/>
                </a:lnTo>
                <a:lnTo>
                  <a:pt x="626" y="710"/>
                </a:lnTo>
                <a:lnTo>
                  <a:pt x="548" y="710"/>
                </a:lnTo>
                <a:lnTo>
                  <a:pt x="470" y="684"/>
                </a:lnTo>
                <a:lnTo>
                  <a:pt x="391" y="634"/>
                </a:lnTo>
                <a:lnTo>
                  <a:pt x="313" y="558"/>
                </a:lnTo>
                <a:lnTo>
                  <a:pt x="235" y="456"/>
                </a:lnTo>
                <a:lnTo>
                  <a:pt x="156" y="329"/>
                </a:lnTo>
                <a:lnTo>
                  <a:pt x="78" y="177"/>
                </a:lnTo>
                <a:lnTo>
                  <a:pt x="0" y="0"/>
                </a:lnTo>
              </a:path>
            </a:pathLst>
          </a:cu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792" name="Rectangle 48"/>
          <p:cNvSpPr>
            <a:spLocks noChangeArrowheads="1"/>
          </p:cNvSpPr>
          <p:nvPr/>
        </p:nvSpPr>
        <p:spPr bwMode="auto">
          <a:xfrm>
            <a:off x="1163638" y="4891088"/>
            <a:ext cx="236537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d-ID" sz="2100">
                <a:solidFill>
                  <a:srgbClr val="000000"/>
                </a:solidFill>
              </a:rPr>
              <a:t>-1</a:t>
            </a:r>
            <a:endParaRPr lang="en-US" altLang="id-ID"/>
          </a:p>
        </p:txBody>
      </p:sp>
      <p:sp>
        <p:nvSpPr>
          <p:cNvPr id="31793" name="Rectangle 49"/>
          <p:cNvSpPr>
            <a:spLocks noChangeArrowheads="1"/>
          </p:cNvSpPr>
          <p:nvPr/>
        </p:nvSpPr>
        <p:spPr bwMode="auto">
          <a:xfrm>
            <a:off x="2579688" y="3429000"/>
            <a:ext cx="147637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d-ID" sz="2100">
                <a:solidFill>
                  <a:srgbClr val="000000"/>
                </a:solidFill>
              </a:rPr>
              <a:t>1</a:t>
            </a:r>
            <a:endParaRPr lang="en-US" altLang="id-ID"/>
          </a:p>
        </p:txBody>
      </p:sp>
      <p:sp>
        <p:nvSpPr>
          <p:cNvPr id="31794" name="Line 50"/>
          <p:cNvSpPr>
            <a:spLocks noChangeShapeType="1"/>
          </p:cNvSpPr>
          <p:nvPr/>
        </p:nvSpPr>
        <p:spPr bwMode="auto">
          <a:xfrm>
            <a:off x="1344613" y="4787900"/>
            <a:ext cx="1587" cy="127000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795" name="Line 51"/>
          <p:cNvSpPr>
            <a:spLocks noChangeShapeType="1"/>
          </p:cNvSpPr>
          <p:nvPr/>
        </p:nvSpPr>
        <p:spPr bwMode="auto">
          <a:xfrm>
            <a:off x="1878013" y="4787900"/>
            <a:ext cx="1587" cy="127000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796" name="Line 52"/>
          <p:cNvSpPr>
            <a:spLocks noChangeShapeType="1"/>
          </p:cNvSpPr>
          <p:nvPr/>
        </p:nvSpPr>
        <p:spPr bwMode="auto">
          <a:xfrm flipH="1">
            <a:off x="2343150" y="3787775"/>
            <a:ext cx="150813" cy="158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31801" name="Group 57"/>
          <p:cNvGrpSpPr>
            <a:grpSpLocks/>
          </p:cNvGrpSpPr>
          <p:nvPr/>
        </p:nvGrpSpPr>
        <p:grpSpPr bwMode="auto">
          <a:xfrm>
            <a:off x="1612900" y="4943475"/>
            <a:ext cx="509588" cy="419100"/>
            <a:chOff x="1016" y="3114"/>
            <a:chExt cx="321" cy="264"/>
          </a:xfrm>
        </p:grpSpPr>
        <p:sp>
          <p:nvSpPr>
            <p:cNvPr id="31797" name="Line 53"/>
            <p:cNvSpPr>
              <a:spLocks noChangeShapeType="1"/>
            </p:cNvSpPr>
            <p:nvPr/>
          </p:nvSpPr>
          <p:spPr bwMode="auto">
            <a:xfrm flipH="1">
              <a:off x="1190" y="3173"/>
              <a:ext cx="147" cy="17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1798" name="Rectangle 54"/>
            <p:cNvSpPr>
              <a:spLocks noChangeArrowheads="1"/>
            </p:cNvSpPr>
            <p:nvPr/>
          </p:nvSpPr>
          <p:spPr bwMode="auto">
            <a:xfrm>
              <a:off x="1277" y="3244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id-ID"/>
            </a:p>
          </p:txBody>
        </p:sp>
        <p:sp>
          <p:nvSpPr>
            <p:cNvPr id="31799" name="Rectangle 55"/>
            <p:cNvSpPr>
              <a:spLocks noChangeArrowheads="1"/>
            </p:cNvSpPr>
            <p:nvPr/>
          </p:nvSpPr>
          <p:spPr bwMode="auto">
            <a:xfrm>
              <a:off x="1198" y="3159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4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id-ID"/>
            </a:p>
          </p:txBody>
        </p:sp>
        <p:sp>
          <p:nvSpPr>
            <p:cNvPr id="31800" name="Rectangle 56"/>
            <p:cNvSpPr>
              <a:spLocks noChangeArrowheads="1"/>
            </p:cNvSpPr>
            <p:nvPr/>
          </p:nvSpPr>
          <p:spPr bwMode="auto">
            <a:xfrm>
              <a:off x="1016" y="3114"/>
              <a:ext cx="10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4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/>
            </a:p>
          </p:txBody>
        </p:sp>
      </p:grpSp>
      <p:grpSp>
        <p:nvGrpSpPr>
          <p:cNvPr id="31805" name="Group 61"/>
          <p:cNvGrpSpPr>
            <a:grpSpLocks/>
          </p:cNvGrpSpPr>
          <p:nvPr/>
        </p:nvGrpSpPr>
        <p:grpSpPr bwMode="auto">
          <a:xfrm>
            <a:off x="2590800" y="3886200"/>
            <a:ext cx="303213" cy="381000"/>
            <a:chOff x="1664" y="2498"/>
            <a:chExt cx="191" cy="240"/>
          </a:xfrm>
        </p:grpSpPr>
        <p:sp>
          <p:nvSpPr>
            <p:cNvPr id="31802" name="Line 58"/>
            <p:cNvSpPr>
              <a:spLocks noChangeShapeType="1"/>
            </p:cNvSpPr>
            <p:nvPr/>
          </p:nvSpPr>
          <p:spPr bwMode="auto">
            <a:xfrm flipH="1">
              <a:off x="1664" y="2515"/>
              <a:ext cx="191" cy="18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1803" name="Rectangle 59"/>
            <p:cNvSpPr>
              <a:spLocks noChangeArrowheads="1"/>
            </p:cNvSpPr>
            <p:nvPr/>
          </p:nvSpPr>
          <p:spPr bwMode="auto">
            <a:xfrm>
              <a:off x="1775" y="2594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5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id-ID"/>
            </a:p>
          </p:txBody>
        </p:sp>
        <p:sp>
          <p:nvSpPr>
            <p:cNvPr id="31804" name="Rectangle 60"/>
            <p:cNvSpPr>
              <a:spLocks noChangeArrowheads="1"/>
            </p:cNvSpPr>
            <p:nvPr/>
          </p:nvSpPr>
          <p:spPr bwMode="auto">
            <a:xfrm>
              <a:off x="1667" y="2498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5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id-ID"/>
            </a:p>
          </p:txBody>
        </p:sp>
      </p:grpSp>
      <p:sp>
        <p:nvSpPr>
          <p:cNvPr id="31806" name="Line 62"/>
          <p:cNvSpPr>
            <a:spLocks noChangeShapeType="1"/>
          </p:cNvSpPr>
          <p:nvPr/>
        </p:nvSpPr>
        <p:spPr bwMode="auto">
          <a:xfrm flipH="1">
            <a:off x="2343150" y="4054475"/>
            <a:ext cx="150813" cy="158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807" name="Freeform 63"/>
          <p:cNvSpPr>
            <a:spLocks noEditPoints="1"/>
          </p:cNvSpPr>
          <p:nvPr/>
        </p:nvSpPr>
        <p:spPr bwMode="auto">
          <a:xfrm>
            <a:off x="1873250" y="4048125"/>
            <a:ext cx="17463" cy="806450"/>
          </a:xfrm>
          <a:custGeom>
            <a:avLst/>
            <a:gdLst>
              <a:gd name="T0" fmla="*/ 16 w 22"/>
              <a:gd name="T1" fmla="*/ 8 h 985"/>
              <a:gd name="T2" fmla="*/ 17 w 22"/>
              <a:gd name="T3" fmla="*/ 120 h 985"/>
              <a:gd name="T4" fmla="*/ 9 w 22"/>
              <a:gd name="T5" fmla="*/ 128 h 985"/>
              <a:gd name="T6" fmla="*/ 1 w 22"/>
              <a:gd name="T7" fmla="*/ 121 h 985"/>
              <a:gd name="T8" fmla="*/ 0 w 22"/>
              <a:gd name="T9" fmla="*/ 9 h 985"/>
              <a:gd name="T10" fmla="*/ 8 w 22"/>
              <a:gd name="T11" fmla="*/ 0 h 985"/>
              <a:gd name="T12" fmla="*/ 16 w 22"/>
              <a:gd name="T13" fmla="*/ 8 h 985"/>
              <a:gd name="T14" fmla="*/ 17 w 22"/>
              <a:gd name="T15" fmla="*/ 200 h 985"/>
              <a:gd name="T16" fmla="*/ 18 w 22"/>
              <a:gd name="T17" fmla="*/ 312 h 985"/>
              <a:gd name="T18" fmla="*/ 10 w 22"/>
              <a:gd name="T19" fmla="*/ 320 h 985"/>
              <a:gd name="T20" fmla="*/ 2 w 22"/>
              <a:gd name="T21" fmla="*/ 313 h 985"/>
              <a:gd name="T22" fmla="*/ 1 w 22"/>
              <a:gd name="T23" fmla="*/ 201 h 985"/>
              <a:gd name="T24" fmla="*/ 9 w 22"/>
              <a:gd name="T25" fmla="*/ 192 h 985"/>
              <a:gd name="T26" fmla="*/ 17 w 22"/>
              <a:gd name="T27" fmla="*/ 200 h 985"/>
              <a:gd name="T28" fmla="*/ 18 w 22"/>
              <a:gd name="T29" fmla="*/ 392 h 985"/>
              <a:gd name="T30" fmla="*/ 19 w 22"/>
              <a:gd name="T31" fmla="*/ 504 h 985"/>
              <a:gd name="T32" fmla="*/ 11 w 22"/>
              <a:gd name="T33" fmla="*/ 512 h 985"/>
              <a:gd name="T34" fmla="*/ 3 w 22"/>
              <a:gd name="T35" fmla="*/ 505 h 985"/>
              <a:gd name="T36" fmla="*/ 2 w 22"/>
              <a:gd name="T37" fmla="*/ 393 h 985"/>
              <a:gd name="T38" fmla="*/ 10 w 22"/>
              <a:gd name="T39" fmla="*/ 384 h 985"/>
              <a:gd name="T40" fmla="*/ 18 w 22"/>
              <a:gd name="T41" fmla="*/ 392 h 985"/>
              <a:gd name="T42" fmla="*/ 20 w 22"/>
              <a:gd name="T43" fmla="*/ 584 h 985"/>
              <a:gd name="T44" fmla="*/ 21 w 22"/>
              <a:gd name="T45" fmla="*/ 696 h 985"/>
              <a:gd name="T46" fmla="*/ 13 w 22"/>
              <a:gd name="T47" fmla="*/ 704 h 985"/>
              <a:gd name="T48" fmla="*/ 5 w 22"/>
              <a:gd name="T49" fmla="*/ 697 h 985"/>
              <a:gd name="T50" fmla="*/ 4 w 22"/>
              <a:gd name="T51" fmla="*/ 585 h 985"/>
              <a:gd name="T52" fmla="*/ 12 w 22"/>
              <a:gd name="T53" fmla="*/ 576 h 985"/>
              <a:gd name="T54" fmla="*/ 20 w 22"/>
              <a:gd name="T55" fmla="*/ 584 h 985"/>
              <a:gd name="T56" fmla="*/ 21 w 22"/>
              <a:gd name="T57" fmla="*/ 776 h 985"/>
              <a:gd name="T58" fmla="*/ 22 w 22"/>
              <a:gd name="T59" fmla="*/ 888 h 985"/>
              <a:gd name="T60" fmla="*/ 14 w 22"/>
              <a:gd name="T61" fmla="*/ 896 h 985"/>
              <a:gd name="T62" fmla="*/ 6 w 22"/>
              <a:gd name="T63" fmla="*/ 888 h 985"/>
              <a:gd name="T64" fmla="*/ 5 w 22"/>
              <a:gd name="T65" fmla="*/ 776 h 985"/>
              <a:gd name="T66" fmla="*/ 13 w 22"/>
              <a:gd name="T67" fmla="*/ 768 h 985"/>
              <a:gd name="T68" fmla="*/ 21 w 22"/>
              <a:gd name="T69" fmla="*/ 776 h 985"/>
              <a:gd name="T70" fmla="*/ 22 w 22"/>
              <a:gd name="T71" fmla="*/ 968 h 985"/>
              <a:gd name="T72" fmla="*/ 22 w 22"/>
              <a:gd name="T73" fmla="*/ 977 h 985"/>
              <a:gd name="T74" fmla="*/ 15 w 22"/>
              <a:gd name="T75" fmla="*/ 985 h 985"/>
              <a:gd name="T76" fmla="*/ 6 w 22"/>
              <a:gd name="T77" fmla="*/ 977 h 985"/>
              <a:gd name="T78" fmla="*/ 6 w 22"/>
              <a:gd name="T79" fmla="*/ 968 h 985"/>
              <a:gd name="T80" fmla="*/ 14 w 22"/>
              <a:gd name="T81" fmla="*/ 960 h 985"/>
              <a:gd name="T82" fmla="*/ 22 w 22"/>
              <a:gd name="T83" fmla="*/ 968 h 9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" h="985">
                <a:moveTo>
                  <a:pt x="16" y="8"/>
                </a:moveTo>
                <a:lnTo>
                  <a:pt x="17" y="120"/>
                </a:lnTo>
                <a:cubicBezTo>
                  <a:pt x="17" y="125"/>
                  <a:pt x="13" y="128"/>
                  <a:pt x="9" y="128"/>
                </a:cubicBezTo>
                <a:cubicBezTo>
                  <a:pt x="4" y="128"/>
                  <a:pt x="1" y="125"/>
                  <a:pt x="1" y="121"/>
                </a:cubicBezTo>
                <a:lnTo>
                  <a:pt x="0" y="9"/>
                </a:lnTo>
                <a:cubicBezTo>
                  <a:pt x="0" y="4"/>
                  <a:pt x="3" y="0"/>
                  <a:pt x="8" y="0"/>
                </a:cubicBezTo>
                <a:cubicBezTo>
                  <a:pt x="12" y="0"/>
                  <a:pt x="16" y="4"/>
                  <a:pt x="16" y="8"/>
                </a:cubicBezTo>
                <a:close/>
                <a:moveTo>
                  <a:pt x="17" y="200"/>
                </a:moveTo>
                <a:lnTo>
                  <a:pt x="18" y="312"/>
                </a:lnTo>
                <a:cubicBezTo>
                  <a:pt x="18" y="317"/>
                  <a:pt x="14" y="320"/>
                  <a:pt x="10" y="320"/>
                </a:cubicBezTo>
                <a:cubicBezTo>
                  <a:pt x="6" y="320"/>
                  <a:pt x="2" y="317"/>
                  <a:pt x="2" y="313"/>
                </a:cubicBezTo>
                <a:lnTo>
                  <a:pt x="1" y="201"/>
                </a:lnTo>
                <a:cubicBezTo>
                  <a:pt x="1" y="196"/>
                  <a:pt x="5" y="192"/>
                  <a:pt x="9" y="192"/>
                </a:cubicBezTo>
                <a:cubicBezTo>
                  <a:pt x="14" y="192"/>
                  <a:pt x="17" y="196"/>
                  <a:pt x="17" y="200"/>
                </a:cubicBezTo>
                <a:close/>
                <a:moveTo>
                  <a:pt x="18" y="392"/>
                </a:moveTo>
                <a:lnTo>
                  <a:pt x="19" y="504"/>
                </a:lnTo>
                <a:cubicBezTo>
                  <a:pt x="19" y="509"/>
                  <a:pt x="16" y="512"/>
                  <a:pt x="11" y="512"/>
                </a:cubicBezTo>
                <a:cubicBezTo>
                  <a:pt x="7" y="512"/>
                  <a:pt x="3" y="509"/>
                  <a:pt x="3" y="505"/>
                </a:cubicBezTo>
                <a:lnTo>
                  <a:pt x="2" y="393"/>
                </a:lnTo>
                <a:cubicBezTo>
                  <a:pt x="2" y="388"/>
                  <a:pt x="6" y="384"/>
                  <a:pt x="10" y="384"/>
                </a:cubicBezTo>
                <a:cubicBezTo>
                  <a:pt x="15" y="384"/>
                  <a:pt x="18" y="388"/>
                  <a:pt x="18" y="392"/>
                </a:cubicBezTo>
                <a:close/>
                <a:moveTo>
                  <a:pt x="20" y="584"/>
                </a:moveTo>
                <a:lnTo>
                  <a:pt x="21" y="696"/>
                </a:lnTo>
                <a:cubicBezTo>
                  <a:pt x="21" y="701"/>
                  <a:pt x="17" y="704"/>
                  <a:pt x="13" y="704"/>
                </a:cubicBezTo>
                <a:cubicBezTo>
                  <a:pt x="8" y="704"/>
                  <a:pt x="5" y="701"/>
                  <a:pt x="5" y="697"/>
                </a:cubicBezTo>
                <a:lnTo>
                  <a:pt x="4" y="585"/>
                </a:lnTo>
                <a:cubicBezTo>
                  <a:pt x="4" y="580"/>
                  <a:pt x="7" y="576"/>
                  <a:pt x="12" y="576"/>
                </a:cubicBezTo>
                <a:cubicBezTo>
                  <a:pt x="16" y="576"/>
                  <a:pt x="20" y="580"/>
                  <a:pt x="20" y="584"/>
                </a:cubicBezTo>
                <a:close/>
                <a:moveTo>
                  <a:pt x="21" y="776"/>
                </a:moveTo>
                <a:lnTo>
                  <a:pt x="22" y="888"/>
                </a:lnTo>
                <a:cubicBezTo>
                  <a:pt x="22" y="893"/>
                  <a:pt x="18" y="896"/>
                  <a:pt x="14" y="896"/>
                </a:cubicBezTo>
                <a:cubicBezTo>
                  <a:pt x="9" y="896"/>
                  <a:pt x="6" y="893"/>
                  <a:pt x="6" y="888"/>
                </a:cubicBezTo>
                <a:lnTo>
                  <a:pt x="5" y="776"/>
                </a:lnTo>
                <a:cubicBezTo>
                  <a:pt x="5" y="772"/>
                  <a:pt x="9" y="768"/>
                  <a:pt x="13" y="768"/>
                </a:cubicBezTo>
                <a:cubicBezTo>
                  <a:pt x="17" y="768"/>
                  <a:pt x="21" y="772"/>
                  <a:pt x="21" y="776"/>
                </a:cubicBezTo>
                <a:close/>
                <a:moveTo>
                  <a:pt x="22" y="968"/>
                </a:moveTo>
                <a:lnTo>
                  <a:pt x="22" y="977"/>
                </a:lnTo>
                <a:cubicBezTo>
                  <a:pt x="22" y="981"/>
                  <a:pt x="19" y="985"/>
                  <a:pt x="15" y="985"/>
                </a:cubicBezTo>
                <a:cubicBezTo>
                  <a:pt x="10" y="985"/>
                  <a:pt x="6" y="982"/>
                  <a:pt x="6" y="977"/>
                </a:cubicBezTo>
                <a:lnTo>
                  <a:pt x="6" y="968"/>
                </a:lnTo>
                <a:cubicBezTo>
                  <a:pt x="6" y="964"/>
                  <a:pt x="10" y="960"/>
                  <a:pt x="14" y="960"/>
                </a:cubicBezTo>
                <a:cubicBezTo>
                  <a:pt x="19" y="960"/>
                  <a:pt x="22" y="964"/>
                  <a:pt x="22" y="968"/>
                </a:cubicBezTo>
                <a:close/>
              </a:path>
            </a:pathLst>
          </a:custGeom>
          <a:solidFill>
            <a:srgbClr val="000000"/>
          </a:solidFill>
          <a:ln w="12700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1808" name="Freeform 64"/>
          <p:cNvSpPr>
            <a:spLocks noEditPoints="1"/>
          </p:cNvSpPr>
          <p:nvPr/>
        </p:nvSpPr>
        <p:spPr bwMode="auto">
          <a:xfrm>
            <a:off x="1866900" y="4038600"/>
            <a:ext cx="555625" cy="14288"/>
          </a:xfrm>
          <a:custGeom>
            <a:avLst/>
            <a:gdLst>
              <a:gd name="T0" fmla="*/ 8 w 679"/>
              <a:gd name="T1" fmla="*/ 0 h 17"/>
              <a:gd name="T2" fmla="*/ 120 w 679"/>
              <a:gd name="T3" fmla="*/ 0 h 17"/>
              <a:gd name="T4" fmla="*/ 128 w 679"/>
              <a:gd name="T5" fmla="*/ 8 h 17"/>
              <a:gd name="T6" fmla="*/ 120 w 679"/>
              <a:gd name="T7" fmla="*/ 16 h 17"/>
              <a:gd name="T8" fmla="*/ 8 w 679"/>
              <a:gd name="T9" fmla="*/ 16 h 17"/>
              <a:gd name="T10" fmla="*/ 0 w 679"/>
              <a:gd name="T11" fmla="*/ 8 h 17"/>
              <a:gd name="T12" fmla="*/ 8 w 679"/>
              <a:gd name="T13" fmla="*/ 0 h 17"/>
              <a:gd name="T14" fmla="*/ 200 w 679"/>
              <a:gd name="T15" fmla="*/ 0 h 17"/>
              <a:gd name="T16" fmla="*/ 312 w 679"/>
              <a:gd name="T17" fmla="*/ 0 h 17"/>
              <a:gd name="T18" fmla="*/ 320 w 679"/>
              <a:gd name="T19" fmla="*/ 8 h 17"/>
              <a:gd name="T20" fmla="*/ 312 w 679"/>
              <a:gd name="T21" fmla="*/ 16 h 17"/>
              <a:gd name="T22" fmla="*/ 200 w 679"/>
              <a:gd name="T23" fmla="*/ 16 h 17"/>
              <a:gd name="T24" fmla="*/ 192 w 679"/>
              <a:gd name="T25" fmla="*/ 8 h 17"/>
              <a:gd name="T26" fmla="*/ 200 w 679"/>
              <a:gd name="T27" fmla="*/ 0 h 17"/>
              <a:gd name="T28" fmla="*/ 392 w 679"/>
              <a:gd name="T29" fmla="*/ 0 h 17"/>
              <a:gd name="T30" fmla="*/ 504 w 679"/>
              <a:gd name="T31" fmla="*/ 0 h 17"/>
              <a:gd name="T32" fmla="*/ 512 w 679"/>
              <a:gd name="T33" fmla="*/ 8 h 17"/>
              <a:gd name="T34" fmla="*/ 504 w 679"/>
              <a:gd name="T35" fmla="*/ 16 h 17"/>
              <a:gd name="T36" fmla="*/ 392 w 679"/>
              <a:gd name="T37" fmla="*/ 16 h 17"/>
              <a:gd name="T38" fmla="*/ 384 w 679"/>
              <a:gd name="T39" fmla="*/ 8 h 17"/>
              <a:gd name="T40" fmla="*/ 392 w 679"/>
              <a:gd name="T41" fmla="*/ 0 h 17"/>
              <a:gd name="T42" fmla="*/ 584 w 679"/>
              <a:gd name="T43" fmla="*/ 1 h 17"/>
              <a:gd name="T44" fmla="*/ 671 w 679"/>
              <a:gd name="T45" fmla="*/ 1 h 17"/>
              <a:gd name="T46" fmla="*/ 679 w 679"/>
              <a:gd name="T47" fmla="*/ 9 h 17"/>
              <a:gd name="T48" fmla="*/ 671 w 679"/>
              <a:gd name="T49" fmla="*/ 17 h 17"/>
              <a:gd name="T50" fmla="*/ 584 w 679"/>
              <a:gd name="T51" fmla="*/ 17 h 17"/>
              <a:gd name="T52" fmla="*/ 576 w 679"/>
              <a:gd name="T53" fmla="*/ 9 h 17"/>
              <a:gd name="T54" fmla="*/ 584 w 679"/>
              <a:gd name="T55" fmla="*/ 1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79" h="17">
                <a:moveTo>
                  <a:pt x="8" y="0"/>
                </a:moveTo>
                <a:lnTo>
                  <a:pt x="120" y="0"/>
                </a:lnTo>
                <a:cubicBezTo>
                  <a:pt x="124" y="0"/>
                  <a:pt x="128" y="4"/>
                  <a:pt x="128" y="8"/>
                </a:cubicBezTo>
                <a:cubicBezTo>
                  <a:pt x="128" y="13"/>
                  <a:pt x="124" y="16"/>
                  <a:pt x="120" y="16"/>
                </a:cubicBezTo>
                <a:lnTo>
                  <a:pt x="8" y="16"/>
                </a:lnTo>
                <a:cubicBezTo>
                  <a:pt x="3" y="16"/>
                  <a:pt x="0" y="13"/>
                  <a:pt x="0" y="8"/>
                </a:cubicBezTo>
                <a:cubicBezTo>
                  <a:pt x="0" y="4"/>
                  <a:pt x="3" y="0"/>
                  <a:pt x="8" y="0"/>
                </a:cubicBezTo>
                <a:close/>
                <a:moveTo>
                  <a:pt x="200" y="0"/>
                </a:moveTo>
                <a:lnTo>
                  <a:pt x="312" y="0"/>
                </a:lnTo>
                <a:cubicBezTo>
                  <a:pt x="316" y="0"/>
                  <a:pt x="320" y="4"/>
                  <a:pt x="320" y="8"/>
                </a:cubicBezTo>
                <a:cubicBezTo>
                  <a:pt x="320" y="13"/>
                  <a:pt x="316" y="16"/>
                  <a:pt x="312" y="16"/>
                </a:cubicBezTo>
                <a:lnTo>
                  <a:pt x="200" y="16"/>
                </a:lnTo>
                <a:cubicBezTo>
                  <a:pt x="195" y="16"/>
                  <a:pt x="192" y="13"/>
                  <a:pt x="192" y="8"/>
                </a:cubicBezTo>
                <a:cubicBezTo>
                  <a:pt x="192" y="4"/>
                  <a:pt x="195" y="0"/>
                  <a:pt x="200" y="0"/>
                </a:cubicBezTo>
                <a:close/>
                <a:moveTo>
                  <a:pt x="392" y="0"/>
                </a:moveTo>
                <a:lnTo>
                  <a:pt x="504" y="0"/>
                </a:lnTo>
                <a:cubicBezTo>
                  <a:pt x="508" y="0"/>
                  <a:pt x="512" y="4"/>
                  <a:pt x="512" y="8"/>
                </a:cubicBezTo>
                <a:cubicBezTo>
                  <a:pt x="512" y="13"/>
                  <a:pt x="508" y="16"/>
                  <a:pt x="504" y="16"/>
                </a:cubicBezTo>
                <a:lnTo>
                  <a:pt x="392" y="16"/>
                </a:lnTo>
                <a:cubicBezTo>
                  <a:pt x="387" y="16"/>
                  <a:pt x="384" y="13"/>
                  <a:pt x="384" y="8"/>
                </a:cubicBezTo>
                <a:cubicBezTo>
                  <a:pt x="384" y="4"/>
                  <a:pt x="387" y="0"/>
                  <a:pt x="392" y="0"/>
                </a:cubicBezTo>
                <a:close/>
                <a:moveTo>
                  <a:pt x="584" y="1"/>
                </a:moveTo>
                <a:lnTo>
                  <a:pt x="671" y="1"/>
                </a:lnTo>
                <a:cubicBezTo>
                  <a:pt x="676" y="1"/>
                  <a:pt x="679" y="4"/>
                  <a:pt x="679" y="9"/>
                </a:cubicBezTo>
                <a:cubicBezTo>
                  <a:pt x="679" y="13"/>
                  <a:pt x="676" y="17"/>
                  <a:pt x="671" y="17"/>
                </a:cubicBezTo>
                <a:lnTo>
                  <a:pt x="584" y="17"/>
                </a:lnTo>
                <a:cubicBezTo>
                  <a:pt x="579" y="17"/>
                  <a:pt x="576" y="13"/>
                  <a:pt x="576" y="9"/>
                </a:cubicBezTo>
                <a:cubicBezTo>
                  <a:pt x="576" y="4"/>
                  <a:pt x="579" y="1"/>
                  <a:pt x="584" y="1"/>
                </a:cubicBezTo>
                <a:close/>
              </a:path>
            </a:pathLst>
          </a:custGeom>
          <a:solidFill>
            <a:srgbClr val="000000"/>
          </a:solidFill>
          <a:ln w="12700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24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1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1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1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54" grpId="0"/>
      <p:bldP spid="31755" grpId="0"/>
      <p:bldP spid="31756" grpId="0"/>
      <p:bldP spid="31757" grpId="0"/>
      <p:bldP spid="31785" grpId="0" animBg="1"/>
      <p:bldP spid="31787" grpId="0" animBg="1"/>
      <p:bldP spid="31788" grpId="0" animBg="1"/>
      <p:bldP spid="31789" grpId="0" animBg="1"/>
      <p:bldP spid="31790" grpId="0" animBg="1"/>
      <p:bldP spid="31791" grpId="0" animBg="1"/>
      <p:bldP spid="31792" grpId="0"/>
      <p:bldP spid="31793" grpId="0"/>
      <p:bldP spid="31794" grpId="0" animBg="1"/>
      <p:bldP spid="31795" grpId="0" animBg="1"/>
      <p:bldP spid="31796" grpId="0" animBg="1"/>
      <p:bldP spid="31806" grpId="0" animBg="1"/>
      <p:bldP spid="31807" grpId="0" animBg="1"/>
      <p:bldP spid="3180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>
                <a:solidFill>
                  <a:schemeClr val="tx1"/>
                </a:solidFill>
              </a:rPr>
              <a:t>Grafik Fungsi Majemuk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457200" y="1295400"/>
            <a:ext cx="387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 b="1">
                <a:cs typeface="Times New Roman" panose="02020603050405020304" pitchFamily="18" charset="0"/>
              </a:rPr>
              <a:t>3. Grafik Fungsi Majemuk</a:t>
            </a:r>
            <a:endParaRPr lang="en-US" altLang="id-ID" sz="2400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4343400" y="2286000"/>
          <a:ext cx="12954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3" imgW="622030" imgH="253890" progId="Equation.3">
                  <p:embed/>
                </p:oleObj>
              </mc:Choice>
              <mc:Fallback>
                <p:oleObj name="Equation" r:id="rId3" imgW="622030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86000"/>
                        <a:ext cx="1295400" cy="538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57200" y="1828800"/>
            <a:ext cx="143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id-ID" sz="2400" b="1"/>
              <a:t>Contoh :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533400" y="2289175"/>
            <a:ext cx="3844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id-ID" sz="2400"/>
              <a:t>1. Gambarkan grafik fungsi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990600" y="2895600"/>
          <a:ext cx="2438400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5" imgW="1117600" imgH="457200" progId="Equation.3">
                  <p:embed/>
                </p:oleObj>
              </mc:Choice>
              <mc:Fallback>
                <p:oleObj name="Equation" r:id="rId5" imgW="1117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95600"/>
                        <a:ext cx="2438400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9" name="AutoShape 21"/>
          <p:cNvSpPr>
            <a:spLocks noChangeAspect="1" noChangeArrowheads="1" noTextEdit="1"/>
          </p:cNvSpPr>
          <p:nvPr/>
        </p:nvSpPr>
        <p:spPr bwMode="auto">
          <a:xfrm>
            <a:off x="3733800" y="2971800"/>
            <a:ext cx="3733800" cy="332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3905250" y="5310188"/>
            <a:ext cx="3257550" cy="1587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92" name="Freeform 24"/>
          <p:cNvSpPr>
            <a:spLocks/>
          </p:cNvSpPr>
          <p:nvPr/>
        </p:nvSpPr>
        <p:spPr bwMode="auto">
          <a:xfrm>
            <a:off x="7150100" y="5260975"/>
            <a:ext cx="146050" cy="96838"/>
          </a:xfrm>
          <a:custGeom>
            <a:avLst/>
            <a:gdLst>
              <a:gd name="T0" fmla="*/ 0 w 92"/>
              <a:gd name="T1" fmla="*/ 0 h 61"/>
              <a:gd name="T2" fmla="*/ 92 w 92"/>
              <a:gd name="T3" fmla="*/ 31 h 61"/>
              <a:gd name="T4" fmla="*/ 0 w 92"/>
              <a:gd name="T5" fmla="*/ 61 h 61"/>
              <a:gd name="T6" fmla="*/ 0 w 92"/>
              <a:gd name="T7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2" h="61">
                <a:moveTo>
                  <a:pt x="0" y="0"/>
                </a:moveTo>
                <a:lnTo>
                  <a:pt x="92" y="31"/>
                </a:lnTo>
                <a:lnTo>
                  <a:pt x="0" y="6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5600700" y="3278188"/>
            <a:ext cx="1588" cy="2843212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94" name="Freeform 26"/>
          <p:cNvSpPr>
            <a:spLocks/>
          </p:cNvSpPr>
          <p:nvPr/>
        </p:nvSpPr>
        <p:spPr bwMode="auto">
          <a:xfrm>
            <a:off x="5551488" y="3143250"/>
            <a:ext cx="98425" cy="146050"/>
          </a:xfrm>
          <a:custGeom>
            <a:avLst/>
            <a:gdLst>
              <a:gd name="T0" fmla="*/ 0 w 62"/>
              <a:gd name="T1" fmla="*/ 92 h 92"/>
              <a:gd name="T2" fmla="*/ 31 w 62"/>
              <a:gd name="T3" fmla="*/ 0 h 92"/>
              <a:gd name="T4" fmla="*/ 62 w 62"/>
              <a:gd name="T5" fmla="*/ 92 h 92"/>
              <a:gd name="T6" fmla="*/ 0 w 62"/>
              <a:gd name="T7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2" h="92">
                <a:moveTo>
                  <a:pt x="0" y="92"/>
                </a:moveTo>
                <a:lnTo>
                  <a:pt x="31" y="0"/>
                </a:lnTo>
                <a:lnTo>
                  <a:pt x="62" y="92"/>
                </a:lnTo>
                <a:lnTo>
                  <a:pt x="0" y="9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6470650" y="4478338"/>
            <a:ext cx="4222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d-ID" sz="2100" i="1">
                <a:solidFill>
                  <a:srgbClr val="000000"/>
                </a:solidFill>
              </a:rPr>
              <a:t>y=x</a:t>
            </a:r>
            <a:endParaRPr lang="en-US" altLang="id-ID"/>
          </a:p>
        </p:txBody>
      </p: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4121150" y="4344988"/>
            <a:ext cx="51117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d-ID" sz="2100" i="1">
                <a:solidFill>
                  <a:srgbClr val="000000"/>
                </a:solidFill>
              </a:rPr>
              <a:t>y=-x</a:t>
            </a:r>
            <a:endParaRPr lang="en-US" altLang="id-ID"/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 flipV="1">
            <a:off x="5600700" y="3956050"/>
            <a:ext cx="1355725" cy="1354138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806" name="Line 38"/>
          <p:cNvSpPr>
            <a:spLocks noChangeShapeType="1"/>
          </p:cNvSpPr>
          <p:nvPr/>
        </p:nvSpPr>
        <p:spPr bwMode="auto">
          <a:xfrm flipH="1" flipV="1">
            <a:off x="4244975" y="3956050"/>
            <a:ext cx="1355725" cy="1354138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577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5" grpId="0"/>
      <p:bldP spid="32791" grpId="0" animBg="1"/>
      <p:bldP spid="32792" grpId="0" animBg="1"/>
      <p:bldP spid="32793" grpId="0" animBg="1"/>
      <p:bldP spid="32794" grpId="0" animBg="1"/>
      <p:bldP spid="32795" grpId="0"/>
      <p:bldP spid="32796" grpId="0"/>
      <p:bldP spid="32805" grpId="0" animBg="1"/>
      <p:bldP spid="3280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>
                <a:solidFill>
                  <a:schemeClr val="tx1"/>
                </a:solidFill>
              </a:rPr>
              <a:t>Grafik Fungsi Majemuk</a:t>
            </a:r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914400" y="2006600"/>
          <a:ext cx="2743200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1320800" imgH="457200" progId="Equation.3">
                  <p:embed/>
                </p:oleObj>
              </mc:Choice>
              <mc:Fallback>
                <p:oleObj name="Equation" r:id="rId3" imgW="1320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06600"/>
                        <a:ext cx="2743200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3505200" y="3454400"/>
          <a:ext cx="8382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5" imgW="342751" imgH="203112" progId="Equation.3">
                  <p:embed/>
                </p:oleObj>
              </mc:Choice>
              <mc:Fallback>
                <p:oleObj name="Equation" r:id="rId5" imgW="34275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454400"/>
                        <a:ext cx="8382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676400" y="3940175"/>
          <a:ext cx="6858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7" imgW="355138" imgH="177569" progId="Equation.3">
                  <p:embed/>
                </p:oleObj>
              </mc:Choice>
              <mc:Fallback>
                <p:oleObj name="Equation" r:id="rId7" imgW="355138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40175"/>
                        <a:ext cx="68580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838200" y="4368800"/>
          <a:ext cx="1295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9" imgW="596641" imgH="203112" progId="Equation.3">
                  <p:embed/>
                </p:oleObj>
              </mc:Choice>
              <mc:Fallback>
                <p:oleObj name="Equation" r:id="rId9" imgW="59664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68800"/>
                        <a:ext cx="1295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457200" y="1473200"/>
            <a:ext cx="3844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2. Gambarkan grafik fungsi</a:t>
            </a:r>
            <a:endParaRPr lang="en-US" altLang="id-ID" sz="2400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800100" y="2982913"/>
            <a:ext cx="318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Grafiknya terdiri dari 2</a:t>
            </a:r>
            <a:endParaRPr lang="en-US" altLang="id-ID" sz="2400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685800" y="39116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untuk </a:t>
            </a:r>
            <a:endParaRPr lang="en-US" altLang="id-ID" sz="2400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354263" y="3911600"/>
            <a:ext cx="160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dan garis </a:t>
            </a:r>
            <a:endParaRPr lang="en-US" altLang="id-ID" sz="2400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2133600" y="42926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untuk </a:t>
            </a:r>
            <a:endParaRPr lang="en-US" altLang="id-ID" sz="2400"/>
          </a:p>
        </p:txBody>
      </p:sp>
      <p:graphicFrame>
        <p:nvGraphicFramePr>
          <p:cNvPr id="33805" name="Object 13"/>
          <p:cNvGraphicFramePr>
            <a:graphicFrameLocks noChangeAspect="1"/>
          </p:cNvGraphicFramePr>
          <p:nvPr/>
        </p:nvGraphicFramePr>
        <p:xfrm>
          <a:off x="3200400" y="4368800"/>
          <a:ext cx="7620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11" imgW="368140" imgH="177723" progId="Equation.3">
                  <p:embed/>
                </p:oleObj>
              </mc:Choice>
              <mc:Fallback>
                <p:oleObj name="Equation" r:id="rId11" imgW="368140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368800"/>
                        <a:ext cx="7620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762000" y="3457575"/>
            <a:ext cx="1185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id-ID" sz="2400"/>
              <a:t>bagian,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1828800" y="3457575"/>
            <a:ext cx="157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400"/>
              <a:t>yaitu garis</a:t>
            </a:r>
          </a:p>
        </p:txBody>
      </p:sp>
      <p:sp>
        <p:nvSpPr>
          <p:cNvPr id="33813" name="AutoShape 21"/>
          <p:cNvSpPr>
            <a:spLocks noChangeAspect="1" noChangeArrowheads="1" noTextEdit="1"/>
          </p:cNvSpPr>
          <p:nvPr/>
        </p:nvSpPr>
        <p:spPr bwMode="auto">
          <a:xfrm>
            <a:off x="4572000" y="1998663"/>
            <a:ext cx="3810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4595813" y="4383088"/>
            <a:ext cx="3548062" cy="1587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16" name="Freeform 24"/>
          <p:cNvSpPr>
            <a:spLocks/>
          </p:cNvSpPr>
          <p:nvPr/>
        </p:nvSpPr>
        <p:spPr bwMode="auto">
          <a:xfrm>
            <a:off x="8131175" y="4329113"/>
            <a:ext cx="158750" cy="106362"/>
          </a:xfrm>
          <a:custGeom>
            <a:avLst/>
            <a:gdLst>
              <a:gd name="T0" fmla="*/ 0 w 100"/>
              <a:gd name="T1" fmla="*/ 0 h 67"/>
              <a:gd name="T2" fmla="*/ 100 w 100"/>
              <a:gd name="T3" fmla="*/ 34 h 67"/>
              <a:gd name="T4" fmla="*/ 0 w 100"/>
              <a:gd name="T5" fmla="*/ 67 h 67"/>
              <a:gd name="T6" fmla="*/ 0 w 100"/>
              <a:gd name="T7" fmla="*/ 0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67">
                <a:moveTo>
                  <a:pt x="0" y="0"/>
                </a:moveTo>
                <a:lnTo>
                  <a:pt x="100" y="34"/>
                </a:lnTo>
                <a:lnTo>
                  <a:pt x="0" y="6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6443663" y="2163763"/>
            <a:ext cx="1587" cy="3105150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18" name="Freeform 26"/>
          <p:cNvSpPr>
            <a:spLocks/>
          </p:cNvSpPr>
          <p:nvPr/>
        </p:nvSpPr>
        <p:spPr bwMode="auto">
          <a:xfrm>
            <a:off x="6391275" y="2017713"/>
            <a:ext cx="106363" cy="158750"/>
          </a:xfrm>
          <a:custGeom>
            <a:avLst/>
            <a:gdLst>
              <a:gd name="T0" fmla="*/ 0 w 67"/>
              <a:gd name="T1" fmla="*/ 100 h 100"/>
              <a:gd name="T2" fmla="*/ 33 w 67"/>
              <a:gd name="T3" fmla="*/ 0 h 100"/>
              <a:gd name="T4" fmla="*/ 67 w 67"/>
              <a:gd name="T5" fmla="*/ 100 h 100"/>
              <a:gd name="T6" fmla="*/ 0 w 67"/>
              <a:gd name="T7" fmla="*/ 10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7" h="100">
                <a:moveTo>
                  <a:pt x="0" y="100"/>
                </a:moveTo>
                <a:lnTo>
                  <a:pt x="33" y="0"/>
                </a:lnTo>
                <a:lnTo>
                  <a:pt x="67" y="100"/>
                </a:lnTo>
                <a:lnTo>
                  <a:pt x="0" y="10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6369050" y="3200400"/>
            <a:ext cx="166688" cy="158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 flipH="1">
            <a:off x="4965700" y="4095750"/>
            <a:ext cx="2044700" cy="0"/>
          </a:xfrm>
          <a:prstGeom prst="line">
            <a:avLst/>
          </a:prstGeom>
          <a:noFill/>
          <a:ln w="11176" cap="rnd">
            <a:solidFill>
              <a:srgbClr val="000000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>
            <a:off x="7034213" y="4314825"/>
            <a:ext cx="1587" cy="14128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27" name="Line 35"/>
          <p:cNvSpPr>
            <a:spLocks noChangeShapeType="1"/>
          </p:cNvSpPr>
          <p:nvPr/>
        </p:nvSpPr>
        <p:spPr bwMode="auto">
          <a:xfrm flipV="1">
            <a:off x="7058025" y="2655888"/>
            <a:ext cx="525463" cy="525462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3828" name="Freeform 36"/>
          <p:cNvSpPr>
            <a:spLocks/>
          </p:cNvSpPr>
          <p:nvPr/>
        </p:nvSpPr>
        <p:spPr bwMode="auto">
          <a:xfrm>
            <a:off x="6989763" y="3155950"/>
            <a:ext cx="88900" cy="87313"/>
          </a:xfrm>
          <a:custGeom>
            <a:avLst/>
            <a:gdLst>
              <a:gd name="T0" fmla="*/ 46 w 56"/>
              <a:gd name="T1" fmla="*/ 10 h 55"/>
              <a:gd name="T2" fmla="*/ 10 w 56"/>
              <a:gd name="T3" fmla="*/ 10 h 55"/>
              <a:gd name="T4" fmla="*/ 10 w 56"/>
              <a:gd name="T5" fmla="*/ 45 h 55"/>
              <a:gd name="T6" fmla="*/ 10 w 56"/>
              <a:gd name="T7" fmla="*/ 45 h 55"/>
              <a:gd name="T8" fmla="*/ 46 w 56"/>
              <a:gd name="T9" fmla="*/ 45 h 55"/>
              <a:gd name="T10" fmla="*/ 46 w 56"/>
              <a:gd name="T11" fmla="*/ 1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6" h="55">
                <a:moveTo>
                  <a:pt x="46" y="10"/>
                </a:moveTo>
                <a:cubicBezTo>
                  <a:pt x="36" y="0"/>
                  <a:pt x="20" y="0"/>
                  <a:pt x="10" y="10"/>
                </a:cubicBezTo>
                <a:cubicBezTo>
                  <a:pt x="0" y="19"/>
                  <a:pt x="0" y="36"/>
                  <a:pt x="10" y="45"/>
                </a:cubicBezTo>
                <a:cubicBezTo>
                  <a:pt x="10" y="45"/>
                  <a:pt x="10" y="45"/>
                  <a:pt x="10" y="45"/>
                </a:cubicBezTo>
                <a:cubicBezTo>
                  <a:pt x="20" y="55"/>
                  <a:pt x="36" y="55"/>
                  <a:pt x="46" y="45"/>
                </a:cubicBezTo>
                <a:cubicBezTo>
                  <a:pt x="56" y="36"/>
                  <a:pt x="56" y="19"/>
                  <a:pt x="46" y="10"/>
                </a:cubicBezTo>
              </a:path>
            </a:pathLst>
          </a:cu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33834" name="Group 42"/>
          <p:cNvGrpSpPr>
            <a:grpSpLocks/>
          </p:cNvGrpSpPr>
          <p:nvPr/>
        </p:nvGrpSpPr>
        <p:grpSpPr bwMode="auto">
          <a:xfrm>
            <a:off x="7397750" y="2906713"/>
            <a:ext cx="911225" cy="333375"/>
            <a:chOff x="4660" y="1831"/>
            <a:chExt cx="574" cy="210"/>
          </a:xfrm>
        </p:grpSpPr>
        <p:sp>
          <p:nvSpPr>
            <p:cNvPr id="33829" name="Rectangle 37"/>
            <p:cNvSpPr>
              <a:spLocks noChangeArrowheads="1"/>
            </p:cNvSpPr>
            <p:nvPr/>
          </p:nvSpPr>
          <p:spPr bwMode="auto">
            <a:xfrm>
              <a:off x="5154" y="1849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id-ID"/>
            </a:p>
          </p:txBody>
        </p:sp>
        <p:sp>
          <p:nvSpPr>
            <p:cNvPr id="33830" name="Rectangle 38"/>
            <p:cNvSpPr>
              <a:spLocks noChangeArrowheads="1"/>
            </p:cNvSpPr>
            <p:nvPr/>
          </p:nvSpPr>
          <p:spPr bwMode="auto">
            <a:xfrm>
              <a:off x="5029" y="1831"/>
              <a:ext cx="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id-ID"/>
            </a:p>
          </p:txBody>
        </p:sp>
        <p:sp>
          <p:nvSpPr>
            <p:cNvPr id="33831" name="Rectangle 39"/>
            <p:cNvSpPr>
              <a:spLocks noChangeArrowheads="1"/>
            </p:cNvSpPr>
            <p:nvPr/>
          </p:nvSpPr>
          <p:spPr bwMode="auto">
            <a:xfrm>
              <a:off x="4781" y="1831"/>
              <a:ext cx="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  <p:sp>
          <p:nvSpPr>
            <p:cNvPr id="33832" name="Rectangle 40"/>
            <p:cNvSpPr>
              <a:spLocks noChangeArrowheads="1"/>
            </p:cNvSpPr>
            <p:nvPr/>
          </p:nvSpPr>
          <p:spPr bwMode="auto">
            <a:xfrm>
              <a:off x="4921" y="1849"/>
              <a:ext cx="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3833" name="Rectangle 41"/>
            <p:cNvSpPr>
              <a:spLocks noChangeArrowheads="1"/>
            </p:cNvSpPr>
            <p:nvPr/>
          </p:nvSpPr>
          <p:spPr bwMode="auto">
            <a:xfrm>
              <a:off x="4660" y="1849"/>
              <a:ext cx="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id-ID"/>
            </a:p>
          </p:txBody>
        </p:sp>
      </p:grpSp>
      <p:sp>
        <p:nvSpPr>
          <p:cNvPr id="33835" name="Rectangle 43"/>
          <p:cNvSpPr>
            <a:spLocks noChangeArrowheads="1"/>
          </p:cNvSpPr>
          <p:nvPr/>
        </p:nvSpPr>
        <p:spPr bwMode="auto">
          <a:xfrm>
            <a:off x="6970713" y="4530725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d-ID" i="1">
                <a:solidFill>
                  <a:srgbClr val="000000"/>
                </a:solidFill>
              </a:rPr>
              <a:t>2</a:t>
            </a:r>
            <a:endParaRPr lang="en-US" altLang="id-ID"/>
          </a:p>
        </p:txBody>
      </p:sp>
      <p:grpSp>
        <p:nvGrpSpPr>
          <p:cNvPr id="33840" name="Group 48"/>
          <p:cNvGrpSpPr>
            <a:grpSpLocks/>
          </p:cNvGrpSpPr>
          <p:nvPr/>
        </p:nvGrpSpPr>
        <p:grpSpPr bwMode="auto">
          <a:xfrm>
            <a:off x="7332663" y="3748088"/>
            <a:ext cx="558800" cy="366712"/>
            <a:chOff x="4619" y="2361"/>
            <a:chExt cx="352" cy="231"/>
          </a:xfrm>
        </p:grpSpPr>
        <p:sp>
          <p:nvSpPr>
            <p:cNvPr id="33837" name="Rectangle 45"/>
            <p:cNvSpPr>
              <a:spLocks noChangeArrowheads="1"/>
            </p:cNvSpPr>
            <p:nvPr/>
          </p:nvSpPr>
          <p:spPr bwMode="auto">
            <a:xfrm>
              <a:off x="4883" y="2381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id-ID"/>
            </a:p>
          </p:txBody>
        </p:sp>
        <p:sp>
          <p:nvSpPr>
            <p:cNvPr id="33838" name="Rectangle 46"/>
            <p:cNvSpPr>
              <a:spLocks noChangeArrowheads="1"/>
            </p:cNvSpPr>
            <p:nvPr/>
          </p:nvSpPr>
          <p:spPr bwMode="auto">
            <a:xfrm>
              <a:off x="4754" y="2361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  <p:sp>
          <p:nvSpPr>
            <p:cNvPr id="33839" name="Rectangle 47"/>
            <p:cNvSpPr>
              <a:spLocks noChangeArrowheads="1"/>
            </p:cNvSpPr>
            <p:nvPr/>
          </p:nvSpPr>
          <p:spPr bwMode="auto">
            <a:xfrm>
              <a:off x="4619" y="2381"/>
              <a:ext cx="7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id-ID"/>
            </a:p>
          </p:txBody>
        </p:sp>
      </p:grpSp>
    </p:spTree>
    <p:extLst>
      <p:ext uri="{BB962C8B-B14F-4D97-AF65-F5344CB8AC3E}">
        <p14:creationId xmlns:p14="http://schemas.microsoft.com/office/powerpoint/2010/main" val="130104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/>
      <p:bldP spid="33801" grpId="0"/>
      <p:bldP spid="33802" grpId="0"/>
      <p:bldP spid="33803" grpId="0"/>
      <p:bldP spid="33804" grpId="0"/>
      <p:bldP spid="33809" grpId="0"/>
      <p:bldP spid="33810" grpId="0"/>
      <p:bldP spid="33815" grpId="0" animBg="1"/>
      <p:bldP spid="33816" grpId="0" animBg="1"/>
      <p:bldP spid="33817" grpId="0" animBg="1"/>
      <p:bldP spid="33818" grpId="0" animBg="1"/>
      <p:bldP spid="33822" grpId="0" animBg="1"/>
      <p:bldP spid="33824" grpId="0" animBg="1"/>
      <p:bldP spid="33825" grpId="0" animBg="1"/>
      <p:bldP spid="33827" grpId="0" animBg="1"/>
      <p:bldP spid="33828" grpId="0" animBg="1"/>
      <p:bldP spid="3383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>
                <a:solidFill>
                  <a:schemeClr val="tx1"/>
                </a:solidFill>
              </a:rPr>
              <a:t>Grafik Fungsi Majemuk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57200" y="1371600"/>
            <a:ext cx="443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3. Gambarkan grafik dari fungsi</a:t>
            </a:r>
            <a:endParaRPr lang="en-US" altLang="id-ID" sz="2400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066800" y="1981200"/>
          <a:ext cx="17526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3" imgW="889000" imgH="419100" progId="Equation.3">
                  <p:embed/>
                </p:oleObj>
              </mc:Choice>
              <mc:Fallback>
                <p:oleObj name="Equation" r:id="rId3" imgW="8890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81200"/>
                        <a:ext cx="1752600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838200" y="3033713"/>
            <a:ext cx="676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 i="1">
                <a:cs typeface="Times New Roman" panose="02020603050405020304" pitchFamily="18" charset="0"/>
              </a:rPr>
              <a:t>f</a:t>
            </a:r>
            <a:r>
              <a:rPr lang="en-US" altLang="id-ID" sz="2400">
                <a:cs typeface="Times New Roman" panose="02020603050405020304" pitchFamily="18" charset="0"/>
              </a:rPr>
              <a:t>(</a:t>
            </a:r>
            <a:r>
              <a:rPr lang="en-US" altLang="id-ID" sz="2400" i="1">
                <a:cs typeface="Times New Roman" panose="02020603050405020304" pitchFamily="18" charset="0"/>
              </a:rPr>
              <a:t>x</a:t>
            </a:r>
            <a:r>
              <a:rPr lang="en-US" altLang="id-ID" sz="2400">
                <a:cs typeface="Times New Roman" panose="02020603050405020304" pitchFamily="18" charset="0"/>
              </a:rPr>
              <a:t>) terdefinisi untuk setiap </a:t>
            </a:r>
            <a:r>
              <a:rPr lang="en-US" altLang="id-ID" sz="2400" i="1">
                <a:cs typeface="Times New Roman" panose="02020603050405020304" pitchFamily="18" charset="0"/>
              </a:rPr>
              <a:t>x</a:t>
            </a:r>
            <a:r>
              <a:rPr lang="en-US" altLang="id-ID" sz="2400">
                <a:cs typeface="Times New Roman" panose="02020603050405020304" pitchFamily="18" charset="0"/>
              </a:rPr>
              <a:t> kecuali 2, </a:t>
            </a:r>
            <a:r>
              <a:rPr lang="en-US" altLang="id-ID" sz="2400"/>
              <a:t>sehingga 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838200" y="3536950"/>
            <a:ext cx="7392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domain dari </a:t>
            </a:r>
            <a:r>
              <a:rPr lang="en-US" altLang="id-ID" sz="2400" i="1"/>
              <a:t>f</a:t>
            </a:r>
            <a:r>
              <a:rPr lang="en-US" altLang="id-ID" sz="2400"/>
              <a:t>(</a:t>
            </a:r>
            <a:r>
              <a:rPr lang="en-US" altLang="id-ID" sz="2400" i="1"/>
              <a:t>x</a:t>
            </a:r>
            <a:r>
              <a:rPr lang="en-US" altLang="id-ID" sz="2400"/>
              <a:t>) adalah semua bilangan riil kecuali 2  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838200" y="4070350"/>
            <a:ext cx="6202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Fungsi </a:t>
            </a:r>
            <a:r>
              <a:rPr lang="en-US" altLang="id-ID" sz="2400" i="1"/>
              <a:t>f</a:t>
            </a:r>
            <a:r>
              <a:rPr lang="en-US" altLang="id-ID" sz="2400"/>
              <a:t>(</a:t>
            </a:r>
            <a:r>
              <a:rPr lang="en-US" altLang="id-ID" sz="2400" i="1"/>
              <a:t>x</a:t>
            </a:r>
            <a:r>
              <a:rPr lang="en-US" altLang="id-ID" sz="2400"/>
              <a:t>) dapat diuraikan sebagai berikut : </a:t>
            </a:r>
          </a:p>
        </p:txBody>
      </p:sp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914400" y="4648200"/>
          <a:ext cx="2590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5" imgW="1295400" imgH="419100" progId="Equation.3">
                  <p:embed/>
                </p:oleObj>
              </mc:Choice>
              <mc:Fallback>
                <p:oleObj name="Equation" r:id="rId5" imgW="12954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8200"/>
                        <a:ext cx="25908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72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3" grpId="0"/>
      <p:bldP spid="3482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>
                <a:solidFill>
                  <a:schemeClr val="tx1"/>
                </a:solidFill>
              </a:rPr>
              <a:t>Grafik Fungsi Majemuk</a:t>
            </a: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1219200" y="1219200"/>
          <a:ext cx="16764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3" imgW="787058" imgH="215806" progId="Equation.3">
                  <p:embed/>
                </p:oleObj>
              </mc:Choice>
              <mc:Fallback>
                <p:oleObj name="Equation" r:id="rId3" imgW="78705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219200"/>
                        <a:ext cx="167640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3657600" y="1219200"/>
          <a:ext cx="838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5" imgW="368140" imgH="177723" progId="Equation.3">
                  <p:embed/>
                </p:oleObj>
              </mc:Choice>
              <mc:Fallback>
                <p:oleObj name="Equation" r:id="rId5" imgW="368140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1219200"/>
                        <a:ext cx="83820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57200" y="1204913"/>
            <a:ext cx="862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atau </a:t>
            </a:r>
            <a:endParaRPr lang="en-US" altLang="id-ID" sz="240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819400" y="1219200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, jika </a:t>
            </a:r>
            <a:endParaRPr lang="en-US" altLang="id-ID" sz="2400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457200" y="1752600"/>
            <a:ext cx="7291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Range dari </a:t>
            </a:r>
            <a:r>
              <a:rPr lang="en-US" altLang="id-ID" sz="2400" i="1">
                <a:cs typeface="Times New Roman" panose="02020603050405020304" pitchFamily="18" charset="0"/>
              </a:rPr>
              <a:t>f</a:t>
            </a:r>
            <a:r>
              <a:rPr lang="en-US" altLang="id-ID" sz="2400">
                <a:cs typeface="Times New Roman" panose="02020603050405020304" pitchFamily="18" charset="0"/>
              </a:rPr>
              <a:t>(</a:t>
            </a:r>
            <a:r>
              <a:rPr lang="en-US" altLang="id-ID" sz="2400" i="1">
                <a:cs typeface="Times New Roman" panose="02020603050405020304" pitchFamily="18" charset="0"/>
              </a:rPr>
              <a:t>x</a:t>
            </a:r>
            <a:r>
              <a:rPr lang="en-US" altLang="id-ID" sz="2400">
                <a:cs typeface="Times New Roman" panose="02020603050405020304" pitchFamily="18" charset="0"/>
              </a:rPr>
              <a:t>) adalah semua bilangan riil kecuali 4.</a:t>
            </a:r>
            <a:r>
              <a:rPr lang="en-US" altLang="id-ID" sz="2400"/>
              <a:t> 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457200" y="2271713"/>
            <a:ext cx="664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Jadi grafiknya terdiri dari semua titik pada garis </a:t>
            </a:r>
            <a:endParaRPr lang="en-US" altLang="id-ID" sz="2400"/>
          </a:p>
        </p:txBody>
      </p:sp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7010400" y="2286000"/>
          <a:ext cx="1447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7" imgW="596641" imgH="203112" progId="Equation.3">
                  <p:embed/>
                </p:oleObj>
              </mc:Choice>
              <mc:Fallback>
                <p:oleObj name="Equation" r:id="rId7" imgW="59664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2286000"/>
                        <a:ext cx="1447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381000" y="2805113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kecuali titik (2,4).</a:t>
            </a:r>
            <a:endParaRPr lang="en-US" altLang="id-ID" sz="2400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2243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5854" name="AutoShape 14"/>
          <p:cNvSpPr>
            <a:spLocks noChangeAspect="1" noChangeArrowheads="1" noTextEdit="1"/>
          </p:cNvSpPr>
          <p:nvPr/>
        </p:nvSpPr>
        <p:spPr bwMode="auto">
          <a:xfrm>
            <a:off x="2286000" y="2971800"/>
            <a:ext cx="3657600" cy="325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>
            <a:off x="2454275" y="5262563"/>
            <a:ext cx="3190875" cy="1587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5857" name="Freeform 17"/>
          <p:cNvSpPr>
            <a:spLocks/>
          </p:cNvSpPr>
          <p:nvPr/>
        </p:nvSpPr>
        <p:spPr bwMode="auto">
          <a:xfrm>
            <a:off x="5632450" y="5213350"/>
            <a:ext cx="144463" cy="95250"/>
          </a:xfrm>
          <a:custGeom>
            <a:avLst/>
            <a:gdLst>
              <a:gd name="T0" fmla="*/ 0 w 91"/>
              <a:gd name="T1" fmla="*/ 0 h 60"/>
              <a:gd name="T2" fmla="*/ 91 w 91"/>
              <a:gd name="T3" fmla="*/ 31 h 60"/>
              <a:gd name="T4" fmla="*/ 0 w 91"/>
              <a:gd name="T5" fmla="*/ 60 h 60"/>
              <a:gd name="T6" fmla="*/ 0 w 91"/>
              <a:gd name="T7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1" h="60">
                <a:moveTo>
                  <a:pt x="0" y="0"/>
                </a:moveTo>
                <a:lnTo>
                  <a:pt x="91" y="31"/>
                </a:lnTo>
                <a:lnTo>
                  <a:pt x="0" y="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4114800" y="3271838"/>
            <a:ext cx="1588" cy="2786062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5859" name="Freeform 19"/>
          <p:cNvSpPr>
            <a:spLocks/>
          </p:cNvSpPr>
          <p:nvPr/>
        </p:nvSpPr>
        <p:spPr bwMode="auto">
          <a:xfrm>
            <a:off x="4067175" y="3140075"/>
            <a:ext cx="95250" cy="142875"/>
          </a:xfrm>
          <a:custGeom>
            <a:avLst/>
            <a:gdLst>
              <a:gd name="T0" fmla="*/ 0 w 60"/>
              <a:gd name="T1" fmla="*/ 90 h 90"/>
              <a:gd name="T2" fmla="*/ 30 w 60"/>
              <a:gd name="T3" fmla="*/ 0 h 90"/>
              <a:gd name="T4" fmla="*/ 60 w 60"/>
              <a:gd name="T5" fmla="*/ 90 h 90"/>
              <a:gd name="T6" fmla="*/ 0 w 60"/>
              <a:gd name="T7" fmla="*/ 90 h 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" h="90">
                <a:moveTo>
                  <a:pt x="0" y="90"/>
                </a:moveTo>
                <a:lnTo>
                  <a:pt x="30" y="0"/>
                </a:lnTo>
                <a:lnTo>
                  <a:pt x="60" y="90"/>
                </a:lnTo>
                <a:lnTo>
                  <a:pt x="0" y="9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>
            <a:off x="3584575" y="5195888"/>
            <a:ext cx="1588" cy="127000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 flipH="1">
            <a:off x="4049713" y="4732338"/>
            <a:ext cx="147637" cy="1587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5864" name="Line 24"/>
          <p:cNvSpPr>
            <a:spLocks noChangeShapeType="1"/>
          </p:cNvSpPr>
          <p:nvPr/>
        </p:nvSpPr>
        <p:spPr bwMode="auto">
          <a:xfrm flipV="1">
            <a:off x="3351213" y="4192588"/>
            <a:ext cx="1295400" cy="1293812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>
            <a:off x="4646613" y="5200650"/>
            <a:ext cx="1587" cy="127000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 flipV="1">
            <a:off x="4687888" y="3689350"/>
            <a:ext cx="473075" cy="473075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5868" name="Freeform 28"/>
          <p:cNvSpPr>
            <a:spLocks/>
          </p:cNvSpPr>
          <p:nvPr/>
        </p:nvSpPr>
        <p:spPr bwMode="auto">
          <a:xfrm>
            <a:off x="4624388" y="4144963"/>
            <a:ext cx="77787" cy="77787"/>
          </a:xfrm>
          <a:custGeom>
            <a:avLst/>
            <a:gdLst>
              <a:gd name="T0" fmla="*/ 40 w 49"/>
              <a:gd name="T1" fmla="*/ 9 h 49"/>
              <a:gd name="T2" fmla="*/ 8 w 49"/>
              <a:gd name="T3" fmla="*/ 9 h 49"/>
              <a:gd name="T4" fmla="*/ 8 w 49"/>
              <a:gd name="T5" fmla="*/ 41 h 49"/>
              <a:gd name="T6" fmla="*/ 8 w 49"/>
              <a:gd name="T7" fmla="*/ 41 h 49"/>
              <a:gd name="T8" fmla="*/ 40 w 49"/>
              <a:gd name="T9" fmla="*/ 41 h 49"/>
              <a:gd name="T10" fmla="*/ 40 w 49"/>
              <a:gd name="T11" fmla="*/ 9 h 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9" h="49">
                <a:moveTo>
                  <a:pt x="40" y="9"/>
                </a:moveTo>
                <a:cubicBezTo>
                  <a:pt x="31" y="0"/>
                  <a:pt x="18" y="0"/>
                  <a:pt x="8" y="9"/>
                </a:cubicBezTo>
                <a:cubicBezTo>
                  <a:pt x="0" y="18"/>
                  <a:pt x="0" y="32"/>
                  <a:pt x="8" y="41"/>
                </a:cubicBezTo>
                <a:cubicBezTo>
                  <a:pt x="8" y="41"/>
                  <a:pt x="8" y="41"/>
                  <a:pt x="8" y="41"/>
                </a:cubicBezTo>
                <a:cubicBezTo>
                  <a:pt x="18" y="49"/>
                  <a:pt x="31" y="49"/>
                  <a:pt x="40" y="41"/>
                </a:cubicBezTo>
                <a:cubicBezTo>
                  <a:pt x="49" y="32"/>
                  <a:pt x="49" y="18"/>
                  <a:pt x="40" y="9"/>
                </a:cubicBezTo>
              </a:path>
            </a:pathLst>
          </a:cu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35874" name="Group 34"/>
          <p:cNvGrpSpPr>
            <a:grpSpLocks/>
          </p:cNvGrpSpPr>
          <p:nvPr/>
        </p:nvGrpSpPr>
        <p:grpSpPr bwMode="auto">
          <a:xfrm>
            <a:off x="4892675" y="3943350"/>
            <a:ext cx="808038" cy="301625"/>
            <a:chOff x="3082" y="2484"/>
            <a:chExt cx="509" cy="190"/>
          </a:xfrm>
        </p:grpSpPr>
        <p:sp>
          <p:nvSpPr>
            <p:cNvPr id="35869" name="Rectangle 29"/>
            <p:cNvSpPr>
              <a:spLocks noChangeArrowheads="1"/>
            </p:cNvSpPr>
            <p:nvPr/>
          </p:nvSpPr>
          <p:spPr bwMode="auto">
            <a:xfrm>
              <a:off x="3519" y="2501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id-ID"/>
            </a:p>
          </p:txBody>
        </p:sp>
        <p:sp>
          <p:nvSpPr>
            <p:cNvPr id="35870" name="Rectangle 30"/>
            <p:cNvSpPr>
              <a:spLocks noChangeArrowheads="1"/>
            </p:cNvSpPr>
            <p:nvPr/>
          </p:nvSpPr>
          <p:spPr bwMode="auto">
            <a:xfrm>
              <a:off x="3408" y="2484"/>
              <a:ext cx="7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id-ID"/>
            </a:p>
          </p:txBody>
        </p:sp>
        <p:sp>
          <p:nvSpPr>
            <p:cNvPr id="35871" name="Rectangle 31"/>
            <p:cNvSpPr>
              <a:spLocks noChangeArrowheads="1"/>
            </p:cNvSpPr>
            <p:nvPr/>
          </p:nvSpPr>
          <p:spPr bwMode="auto">
            <a:xfrm>
              <a:off x="3188" y="2484"/>
              <a:ext cx="7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  <p:sp>
          <p:nvSpPr>
            <p:cNvPr id="35872" name="Rectangle 32"/>
            <p:cNvSpPr>
              <a:spLocks noChangeArrowheads="1"/>
            </p:cNvSpPr>
            <p:nvPr/>
          </p:nvSpPr>
          <p:spPr bwMode="auto">
            <a:xfrm>
              <a:off x="3313" y="2501"/>
              <a:ext cx="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5873" name="Rectangle 33"/>
            <p:cNvSpPr>
              <a:spLocks noChangeArrowheads="1"/>
            </p:cNvSpPr>
            <p:nvPr/>
          </p:nvSpPr>
          <p:spPr bwMode="auto">
            <a:xfrm>
              <a:off x="3082" y="2501"/>
              <a:ext cx="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id-ID"/>
            </a:p>
          </p:txBody>
        </p:sp>
      </p:grp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4587875" y="540067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d-ID" sz="1700">
                <a:solidFill>
                  <a:srgbClr val="000000"/>
                </a:solidFill>
              </a:rPr>
              <a:t>2</a:t>
            </a:r>
            <a:endParaRPr lang="en-US" altLang="id-ID"/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 flipH="1">
            <a:off x="4040188" y="4200525"/>
            <a:ext cx="149225" cy="158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5878" name="Rectangle 38"/>
          <p:cNvSpPr>
            <a:spLocks noChangeArrowheads="1"/>
          </p:cNvSpPr>
          <p:nvPr/>
        </p:nvSpPr>
        <p:spPr bwMode="auto">
          <a:xfrm>
            <a:off x="3894138" y="41084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d-ID" sz="1700">
                <a:solidFill>
                  <a:srgbClr val="000000"/>
                </a:solidFill>
              </a:rPr>
              <a:t>4</a:t>
            </a:r>
            <a:endParaRPr lang="en-US" altLang="id-ID"/>
          </a:p>
        </p:txBody>
      </p:sp>
      <p:sp>
        <p:nvSpPr>
          <p:cNvPr id="35879" name="Freeform 39"/>
          <p:cNvSpPr>
            <a:spLocks noEditPoints="1"/>
          </p:cNvSpPr>
          <p:nvPr/>
        </p:nvSpPr>
        <p:spPr bwMode="auto">
          <a:xfrm>
            <a:off x="4108450" y="4192588"/>
            <a:ext cx="419100" cy="12700"/>
          </a:xfrm>
          <a:custGeom>
            <a:avLst/>
            <a:gdLst>
              <a:gd name="T0" fmla="*/ 8 w 512"/>
              <a:gd name="T1" fmla="*/ 0 h 16"/>
              <a:gd name="T2" fmla="*/ 120 w 512"/>
              <a:gd name="T3" fmla="*/ 0 h 16"/>
              <a:gd name="T4" fmla="*/ 128 w 512"/>
              <a:gd name="T5" fmla="*/ 8 h 16"/>
              <a:gd name="T6" fmla="*/ 120 w 512"/>
              <a:gd name="T7" fmla="*/ 16 h 16"/>
              <a:gd name="T8" fmla="*/ 8 w 512"/>
              <a:gd name="T9" fmla="*/ 16 h 16"/>
              <a:gd name="T10" fmla="*/ 0 w 512"/>
              <a:gd name="T11" fmla="*/ 8 h 16"/>
              <a:gd name="T12" fmla="*/ 8 w 512"/>
              <a:gd name="T13" fmla="*/ 0 h 16"/>
              <a:gd name="T14" fmla="*/ 200 w 512"/>
              <a:gd name="T15" fmla="*/ 0 h 16"/>
              <a:gd name="T16" fmla="*/ 312 w 512"/>
              <a:gd name="T17" fmla="*/ 0 h 16"/>
              <a:gd name="T18" fmla="*/ 320 w 512"/>
              <a:gd name="T19" fmla="*/ 8 h 16"/>
              <a:gd name="T20" fmla="*/ 312 w 512"/>
              <a:gd name="T21" fmla="*/ 16 h 16"/>
              <a:gd name="T22" fmla="*/ 200 w 512"/>
              <a:gd name="T23" fmla="*/ 16 h 16"/>
              <a:gd name="T24" fmla="*/ 192 w 512"/>
              <a:gd name="T25" fmla="*/ 8 h 16"/>
              <a:gd name="T26" fmla="*/ 200 w 512"/>
              <a:gd name="T27" fmla="*/ 0 h 16"/>
              <a:gd name="T28" fmla="*/ 392 w 512"/>
              <a:gd name="T29" fmla="*/ 0 h 16"/>
              <a:gd name="T30" fmla="*/ 504 w 512"/>
              <a:gd name="T31" fmla="*/ 0 h 16"/>
              <a:gd name="T32" fmla="*/ 512 w 512"/>
              <a:gd name="T33" fmla="*/ 8 h 16"/>
              <a:gd name="T34" fmla="*/ 504 w 512"/>
              <a:gd name="T35" fmla="*/ 16 h 16"/>
              <a:gd name="T36" fmla="*/ 392 w 512"/>
              <a:gd name="T37" fmla="*/ 16 h 16"/>
              <a:gd name="T38" fmla="*/ 384 w 512"/>
              <a:gd name="T39" fmla="*/ 8 h 16"/>
              <a:gd name="T40" fmla="*/ 392 w 512"/>
              <a:gd name="T41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12" h="16">
                <a:moveTo>
                  <a:pt x="8" y="0"/>
                </a:moveTo>
                <a:lnTo>
                  <a:pt x="120" y="0"/>
                </a:lnTo>
                <a:cubicBezTo>
                  <a:pt x="124" y="0"/>
                  <a:pt x="128" y="4"/>
                  <a:pt x="128" y="8"/>
                </a:cubicBezTo>
                <a:cubicBezTo>
                  <a:pt x="128" y="13"/>
                  <a:pt x="124" y="16"/>
                  <a:pt x="120" y="16"/>
                </a:cubicBezTo>
                <a:lnTo>
                  <a:pt x="8" y="16"/>
                </a:lnTo>
                <a:cubicBezTo>
                  <a:pt x="3" y="16"/>
                  <a:pt x="0" y="13"/>
                  <a:pt x="0" y="8"/>
                </a:cubicBezTo>
                <a:cubicBezTo>
                  <a:pt x="0" y="4"/>
                  <a:pt x="3" y="0"/>
                  <a:pt x="8" y="0"/>
                </a:cubicBezTo>
                <a:close/>
                <a:moveTo>
                  <a:pt x="200" y="0"/>
                </a:moveTo>
                <a:lnTo>
                  <a:pt x="312" y="0"/>
                </a:lnTo>
                <a:cubicBezTo>
                  <a:pt x="316" y="0"/>
                  <a:pt x="320" y="4"/>
                  <a:pt x="320" y="8"/>
                </a:cubicBezTo>
                <a:cubicBezTo>
                  <a:pt x="320" y="13"/>
                  <a:pt x="316" y="16"/>
                  <a:pt x="312" y="16"/>
                </a:cubicBezTo>
                <a:lnTo>
                  <a:pt x="200" y="16"/>
                </a:lnTo>
                <a:cubicBezTo>
                  <a:pt x="195" y="16"/>
                  <a:pt x="192" y="13"/>
                  <a:pt x="192" y="8"/>
                </a:cubicBezTo>
                <a:cubicBezTo>
                  <a:pt x="192" y="4"/>
                  <a:pt x="195" y="0"/>
                  <a:pt x="200" y="0"/>
                </a:cubicBezTo>
                <a:close/>
                <a:moveTo>
                  <a:pt x="392" y="0"/>
                </a:moveTo>
                <a:lnTo>
                  <a:pt x="504" y="0"/>
                </a:lnTo>
                <a:cubicBezTo>
                  <a:pt x="508" y="0"/>
                  <a:pt x="512" y="4"/>
                  <a:pt x="512" y="8"/>
                </a:cubicBezTo>
                <a:cubicBezTo>
                  <a:pt x="512" y="13"/>
                  <a:pt x="508" y="16"/>
                  <a:pt x="504" y="16"/>
                </a:cubicBezTo>
                <a:lnTo>
                  <a:pt x="392" y="16"/>
                </a:lnTo>
                <a:cubicBezTo>
                  <a:pt x="387" y="16"/>
                  <a:pt x="384" y="13"/>
                  <a:pt x="384" y="8"/>
                </a:cubicBezTo>
                <a:cubicBezTo>
                  <a:pt x="384" y="4"/>
                  <a:pt x="387" y="0"/>
                  <a:pt x="392" y="0"/>
                </a:cubicBezTo>
                <a:close/>
              </a:path>
            </a:pathLst>
          </a:custGeom>
          <a:solidFill>
            <a:srgbClr val="000000"/>
          </a:solidFill>
          <a:ln w="12700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5880" name="Freeform 40"/>
          <p:cNvSpPr>
            <a:spLocks noEditPoints="1"/>
          </p:cNvSpPr>
          <p:nvPr/>
        </p:nvSpPr>
        <p:spPr bwMode="auto">
          <a:xfrm>
            <a:off x="4648200" y="4232275"/>
            <a:ext cx="19050" cy="1008063"/>
          </a:xfrm>
          <a:custGeom>
            <a:avLst/>
            <a:gdLst>
              <a:gd name="T0" fmla="*/ 22 w 22"/>
              <a:gd name="T1" fmla="*/ 8 h 1235"/>
              <a:gd name="T2" fmla="*/ 22 w 22"/>
              <a:gd name="T3" fmla="*/ 120 h 1235"/>
              <a:gd name="T4" fmla="*/ 14 w 22"/>
              <a:gd name="T5" fmla="*/ 128 h 1235"/>
              <a:gd name="T6" fmla="*/ 6 w 22"/>
              <a:gd name="T7" fmla="*/ 120 h 1235"/>
              <a:gd name="T8" fmla="*/ 6 w 22"/>
              <a:gd name="T9" fmla="*/ 8 h 1235"/>
              <a:gd name="T10" fmla="*/ 14 w 22"/>
              <a:gd name="T11" fmla="*/ 0 h 1235"/>
              <a:gd name="T12" fmla="*/ 22 w 22"/>
              <a:gd name="T13" fmla="*/ 8 h 1235"/>
              <a:gd name="T14" fmla="*/ 22 w 22"/>
              <a:gd name="T15" fmla="*/ 200 h 1235"/>
              <a:gd name="T16" fmla="*/ 22 w 22"/>
              <a:gd name="T17" fmla="*/ 312 h 1235"/>
              <a:gd name="T18" fmla="*/ 14 w 22"/>
              <a:gd name="T19" fmla="*/ 320 h 1235"/>
              <a:gd name="T20" fmla="*/ 6 w 22"/>
              <a:gd name="T21" fmla="*/ 312 h 1235"/>
              <a:gd name="T22" fmla="*/ 6 w 22"/>
              <a:gd name="T23" fmla="*/ 200 h 1235"/>
              <a:gd name="T24" fmla="*/ 14 w 22"/>
              <a:gd name="T25" fmla="*/ 192 h 1235"/>
              <a:gd name="T26" fmla="*/ 22 w 22"/>
              <a:gd name="T27" fmla="*/ 200 h 1235"/>
              <a:gd name="T28" fmla="*/ 22 w 22"/>
              <a:gd name="T29" fmla="*/ 392 h 1235"/>
              <a:gd name="T30" fmla="*/ 22 w 22"/>
              <a:gd name="T31" fmla="*/ 504 h 1235"/>
              <a:gd name="T32" fmla="*/ 14 w 22"/>
              <a:gd name="T33" fmla="*/ 512 h 1235"/>
              <a:gd name="T34" fmla="*/ 6 w 22"/>
              <a:gd name="T35" fmla="*/ 504 h 1235"/>
              <a:gd name="T36" fmla="*/ 6 w 22"/>
              <a:gd name="T37" fmla="*/ 392 h 1235"/>
              <a:gd name="T38" fmla="*/ 14 w 22"/>
              <a:gd name="T39" fmla="*/ 384 h 1235"/>
              <a:gd name="T40" fmla="*/ 22 w 22"/>
              <a:gd name="T41" fmla="*/ 392 h 1235"/>
              <a:gd name="T42" fmla="*/ 22 w 22"/>
              <a:gd name="T43" fmla="*/ 584 h 1235"/>
              <a:gd name="T44" fmla="*/ 22 w 22"/>
              <a:gd name="T45" fmla="*/ 696 h 1235"/>
              <a:gd name="T46" fmla="*/ 14 w 22"/>
              <a:gd name="T47" fmla="*/ 704 h 1235"/>
              <a:gd name="T48" fmla="*/ 6 w 22"/>
              <a:gd name="T49" fmla="*/ 696 h 1235"/>
              <a:gd name="T50" fmla="*/ 6 w 22"/>
              <a:gd name="T51" fmla="*/ 584 h 1235"/>
              <a:gd name="T52" fmla="*/ 14 w 22"/>
              <a:gd name="T53" fmla="*/ 576 h 1235"/>
              <a:gd name="T54" fmla="*/ 22 w 22"/>
              <a:gd name="T55" fmla="*/ 584 h 1235"/>
              <a:gd name="T56" fmla="*/ 22 w 22"/>
              <a:gd name="T57" fmla="*/ 776 h 1235"/>
              <a:gd name="T58" fmla="*/ 22 w 22"/>
              <a:gd name="T59" fmla="*/ 888 h 1235"/>
              <a:gd name="T60" fmla="*/ 14 w 22"/>
              <a:gd name="T61" fmla="*/ 896 h 1235"/>
              <a:gd name="T62" fmla="*/ 6 w 22"/>
              <a:gd name="T63" fmla="*/ 888 h 1235"/>
              <a:gd name="T64" fmla="*/ 6 w 22"/>
              <a:gd name="T65" fmla="*/ 776 h 1235"/>
              <a:gd name="T66" fmla="*/ 14 w 22"/>
              <a:gd name="T67" fmla="*/ 768 h 1235"/>
              <a:gd name="T68" fmla="*/ 22 w 22"/>
              <a:gd name="T69" fmla="*/ 776 h 1235"/>
              <a:gd name="T70" fmla="*/ 21 w 22"/>
              <a:gd name="T71" fmla="*/ 968 h 1235"/>
              <a:gd name="T72" fmla="*/ 19 w 22"/>
              <a:gd name="T73" fmla="*/ 1080 h 1235"/>
              <a:gd name="T74" fmla="*/ 11 w 22"/>
              <a:gd name="T75" fmla="*/ 1088 h 1235"/>
              <a:gd name="T76" fmla="*/ 3 w 22"/>
              <a:gd name="T77" fmla="*/ 1079 h 1235"/>
              <a:gd name="T78" fmla="*/ 5 w 22"/>
              <a:gd name="T79" fmla="*/ 967 h 1235"/>
              <a:gd name="T80" fmla="*/ 14 w 22"/>
              <a:gd name="T81" fmla="*/ 960 h 1235"/>
              <a:gd name="T82" fmla="*/ 21 w 22"/>
              <a:gd name="T83" fmla="*/ 968 h 1235"/>
              <a:gd name="T84" fmla="*/ 17 w 22"/>
              <a:gd name="T85" fmla="*/ 1160 h 1235"/>
              <a:gd name="T86" fmla="*/ 16 w 22"/>
              <a:gd name="T87" fmla="*/ 1227 h 1235"/>
              <a:gd name="T88" fmla="*/ 8 w 22"/>
              <a:gd name="T89" fmla="*/ 1235 h 1235"/>
              <a:gd name="T90" fmla="*/ 0 w 22"/>
              <a:gd name="T91" fmla="*/ 1227 h 1235"/>
              <a:gd name="T92" fmla="*/ 1 w 22"/>
              <a:gd name="T93" fmla="*/ 1159 h 1235"/>
              <a:gd name="T94" fmla="*/ 9 w 22"/>
              <a:gd name="T95" fmla="*/ 1152 h 1235"/>
              <a:gd name="T96" fmla="*/ 17 w 22"/>
              <a:gd name="T97" fmla="*/ 1160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2" h="1235">
                <a:moveTo>
                  <a:pt x="22" y="8"/>
                </a:moveTo>
                <a:lnTo>
                  <a:pt x="22" y="120"/>
                </a:lnTo>
                <a:cubicBezTo>
                  <a:pt x="22" y="124"/>
                  <a:pt x="19" y="128"/>
                  <a:pt x="14" y="128"/>
                </a:cubicBezTo>
                <a:cubicBezTo>
                  <a:pt x="10" y="128"/>
                  <a:pt x="6" y="124"/>
                  <a:pt x="6" y="120"/>
                </a:cubicBezTo>
                <a:lnTo>
                  <a:pt x="6" y="8"/>
                </a:lnTo>
                <a:cubicBezTo>
                  <a:pt x="6" y="3"/>
                  <a:pt x="10" y="0"/>
                  <a:pt x="14" y="0"/>
                </a:cubicBezTo>
                <a:cubicBezTo>
                  <a:pt x="19" y="0"/>
                  <a:pt x="22" y="3"/>
                  <a:pt x="22" y="8"/>
                </a:cubicBezTo>
                <a:close/>
                <a:moveTo>
                  <a:pt x="22" y="200"/>
                </a:moveTo>
                <a:lnTo>
                  <a:pt x="22" y="312"/>
                </a:lnTo>
                <a:cubicBezTo>
                  <a:pt x="22" y="316"/>
                  <a:pt x="19" y="320"/>
                  <a:pt x="14" y="320"/>
                </a:cubicBezTo>
                <a:cubicBezTo>
                  <a:pt x="10" y="320"/>
                  <a:pt x="6" y="316"/>
                  <a:pt x="6" y="312"/>
                </a:cubicBezTo>
                <a:lnTo>
                  <a:pt x="6" y="200"/>
                </a:lnTo>
                <a:cubicBezTo>
                  <a:pt x="6" y="195"/>
                  <a:pt x="10" y="192"/>
                  <a:pt x="14" y="192"/>
                </a:cubicBezTo>
                <a:cubicBezTo>
                  <a:pt x="19" y="192"/>
                  <a:pt x="22" y="195"/>
                  <a:pt x="22" y="200"/>
                </a:cubicBezTo>
                <a:close/>
                <a:moveTo>
                  <a:pt x="22" y="392"/>
                </a:moveTo>
                <a:lnTo>
                  <a:pt x="22" y="504"/>
                </a:lnTo>
                <a:cubicBezTo>
                  <a:pt x="22" y="508"/>
                  <a:pt x="19" y="512"/>
                  <a:pt x="14" y="512"/>
                </a:cubicBezTo>
                <a:cubicBezTo>
                  <a:pt x="10" y="512"/>
                  <a:pt x="6" y="508"/>
                  <a:pt x="6" y="504"/>
                </a:cubicBezTo>
                <a:lnTo>
                  <a:pt x="6" y="392"/>
                </a:lnTo>
                <a:cubicBezTo>
                  <a:pt x="6" y="387"/>
                  <a:pt x="10" y="384"/>
                  <a:pt x="14" y="384"/>
                </a:cubicBezTo>
                <a:cubicBezTo>
                  <a:pt x="19" y="384"/>
                  <a:pt x="22" y="387"/>
                  <a:pt x="22" y="392"/>
                </a:cubicBezTo>
                <a:close/>
                <a:moveTo>
                  <a:pt x="22" y="584"/>
                </a:moveTo>
                <a:lnTo>
                  <a:pt x="22" y="696"/>
                </a:lnTo>
                <a:cubicBezTo>
                  <a:pt x="22" y="700"/>
                  <a:pt x="19" y="704"/>
                  <a:pt x="14" y="704"/>
                </a:cubicBezTo>
                <a:cubicBezTo>
                  <a:pt x="10" y="704"/>
                  <a:pt x="6" y="700"/>
                  <a:pt x="6" y="696"/>
                </a:cubicBezTo>
                <a:lnTo>
                  <a:pt x="6" y="584"/>
                </a:lnTo>
                <a:cubicBezTo>
                  <a:pt x="6" y="579"/>
                  <a:pt x="10" y="576"/>
                  <a:pt x="14" y="576"/>
                </a:cubicBezTo>
                <a:cubicBezTo>
                  <a:pt x="19" y="576"/>
                  <a:pt x="22" y="579"/>
                  <a:pt x="22" y="584"/>
                </a:cubicBezTo>
                <a:close/>
                <a:moveTo>
                  <a:pt x="22" y="776"/>
                </a:moveTo>
                <a:lnTo>
                  <a:pt x="22" y="888"/>
                </a:lnTo>
                <a:cubicBezTo>
                  <a:pt x="22" y="892"/>
                  <a:pt x="19" y="896"/>
                  <a:pt x="14" y="896"/>
                </a:cubicBezTo>
                <a:cubicBezTo>
                  <a:pt x="10" y="896"/>
                  <a:pt x="6" y="892"/>
                  <a:pt x="6" y="888"/>
                </a:cubicBezTo>
                <a:lnTo>
                  <a:pt x="6" y="776"/>
                </a:lnTo>
                <a:cubicBezTo>
                  <a:pt x="6" y="771"/>
                  <a:pt x="10" y="768"/>
                  <a:pt x="14" y="768"/>
                </a:cubicBezTo>
                <a:cubicBezTo>
                  <a:pt x="19" y="768"/>
                  <a:pt x="22" y="771"/>
                  <a:pt x="22" y="776"/>
                </a:cubicBezTo>
                <a:close/>
                <a:moveTo>
                  <a:pt x="21" y="968"/>
                </a:moveTo>
                <a:lnTo>
                  <a:pt x="19" y="1080"/>
                </a:lnTo>
                <a:cubicBezTo>
                  <a:pt x="19" y="1084"/>
                  <a:pt x="15" y="1088"/>
                  <a:pt x="11" y="1088"/>
                </a:cubicBezTo>
                <a:cubicBezTo>
                  <a:pt x="6" y="1087"/>
                  <a:pt x="3" y="1084"/>
                  <a:pt x="3" y="1079"/>
                </a:cubicBezTo>
                <a:lnTo>
                  <a:pt x="5" y="967"/>
                </a:lnTo>
                <a:cubicBezTo>
                  <a:pt x="6" y="963"/>
                  <a:pt x="9" y="960"/>
                  <a:pt x="14" y="960"/>
                </a:cubicBezTo>
                <a:cubicBezTo>
                  <a:pt x="18" y="960"/>
                  <a:pt x="22" y="963"/>
                  <a:pt x="21" y="968"/>
                </a:cubicBezTo>
                <a:close/>
                <a:moveTo>
                  <a:pt x="17" y="1160"/>
                </a:moveTo>
                <a:lnTo>
                  <a:pt x="16" y="1227"/>
                </a:lnTo>
                <a:cubicBezTo>
                  <a:pt x="16" y="1231"/>
                  <a:pt x="12" y="1235"/>
                  <a:pt x="8" y="1235"/>
                </a:cubicBezTo>
                <a:cubicBezTo>
                  <a:pt x="3" y="1235"/>
                  <a:pt x="0" y="1231"/>
                  <a:pt x="0" y="1227"/>
                </a:cubicBezTo>
                <a:lnTo>
                  <a:pt x="1" y="1159"/>
                </a:lnTo>
                <a:cubicBezTo>
                  <a:pt x="1" y="1155"/>
                  <a:pt x="5" y="1151"/>
                  <a:pt x="9" y="1152"/>
                </a:cubicBezTo>
                <a:cubicBezTo>
                  <a:pt x="14" y="1152"/>
                  <a:pt x="17" y="1155"/>
                  <a:pt x="17" y="1160"/>
                </a:cubicBezTo>
                <a:close/>
              </a:path>
            </a:pathLst>
          </a:custGeom>
          <a:solidFill>
            <a:srgbClr val="000000"/>
          </a:solidFill>
          <a:ln w="12700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391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5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35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5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5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47" grpId="0"/>
      <p:bldP spid="35848" grpId="0"/>
      <p:bldP spid="35850" grpId="0"/>
      <p:bldP spid="35851" grpId="0"/>
      <p:bldP spid="35856" grpId="0" animBg="1"/>
      <p:bldP spid="35857" grpId="0" animBg="1"/>
      <p:bldP spid="35858" grpId="0" animBg="1"/>
      <p:bldP spid="35859" grpId="0" animBg="1"/>
      <p:bldP spid="35861" grpId="0" animBg="1"/>
      <p:bldP spid="35863" grpId="0" animBg="1"/>
      <p:bldP spid="35864" grpId="0" animBg="1"/>
      <p:bldP spid="35865" grpId="0" animBg="1"/>
      <p:bldP spid="35867" grpId="0" animBg="1"/>
      <p:bldP spid="35868" grpId="0" animBg="1"/>
      <p:bldP spid="35875" grpId="0"/>
      <p:bldP spid="35876" grpId="0" animBg="1"/>
      <p:bldP spid="35878" grpId="0"/>
      <p:bldP spid="35879" grpId="0" animBg="1"/>
      <p:bldP spid="3588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>
                <a:solidFill>
                  <a:schemeClr val="tx1"/>
                </a:solidFill>
              </a:rPr>
              <a:t>Grafik Fungsi Majemuk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57200" y="1295400"/>
            <a:ext cx="443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3. Gambarkan grafik dari fungsi</a:t>
            </a:r>
            <a:endParaRPr lang="en-US" altLang="id-ID" sz="2400"/>
          </a:p>
        </p:txBody>
      </p:sp>
      <p:graphicFrame>
        <p:nvGraphicFramePr>
          <p:cNvPr id="36872" name="Object 8"/>
          <p:cNvGraphicFramePr>
            <a:graphicFrameLocks noChangeAspect="1"/>
          </p:cNvGraphicFramePr>
          <p:nvPr/>
        </p:nvGraphicFramePr>
        <p:xfrm>
          <a:off x="1066800" y="1981200"/>
          <a:ext cx="17526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3" imgW="863225" imgH="253890" progId="Equation.3">
                  <p:embed/>
                </p:oleObj>
              </mc:Choice>
              <mc:Fallback>
                <p:oleObj name="Equation" r:id="rId3" imgW="863225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981200"/>
                        <a:ext cx="17526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873125" y="3276600"/>
          <a:ext cx="259715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5" imgW="1422360" imgH="457200" progId="Equation.3">
                  <p:embed/>
                </p:oleObj>
              </mc:Choice>
              <mc:Fallback>
                <p:oleObj name="Equation" r:id="rId5" imgW="1422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3276600"/>
                        <a:ext cx="259715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0" y="2797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762000" y="2636838"/>
            <a:ext cx="2405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Kita definisikan :</a:t>
            </a:r>
            <a:endParaRPr lang="en-US" altLang="id-ID" sz="2400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0" y="2243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36877" name="AutoShape 13"/>
          <p:cNvSpPr>
            <a:spLocks noChangeAspect="1" noChangeArrowheads="1" noTextEdit="1"/>
          </p:cNvSpPr>
          <p:nvPr/>
        </p:nvSpPr>
        <p:spPr bwMode="auto">
          <a:xfrm>
            <a:off x="3810000" y="2286000"/>
            <a:ext cx="4343400" cy="354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3992563" y="4783138"/>
            <a:ext cx="3835400" cy="1587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0" name="Freeform 16"/>
          <p:cNvSpPr>
            <a:spLocks/>
          </p:cNvSpPr>
          <p:nvPr/>
        </p:nvSpPr>
        <p:spPr bwMode="auto">
          <a:xfrm>
            <a:off x="7815263" y="4730750"/>
            <a:ext cx="155575" cy="103188"/>
          </a:xfrm>
          <a:custGeom>
            <a:avLst/>
            <a:gdLst>
              <a:gd name="T0" fmla="*/ 0 w 98"/>
              <a:gd name="T1" fmla="*/ 0 h 65"/>
              <a:gd name="T2" fmla="*/ 98 w 98"/>
              <a:gd name="T3" fmla="*/ 33 h 65"/>
              <a:gd name="T4" fmla="*/ 0 w 98"/>
              <a:gd name="T5" fmla="*/ 65 h 65"/>
              <a:gd name="T6" fmla="*/ 0 w 98"/>
              <a:gd name="T7" fmla="*/ 0 h 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65">
                <a:moveTo>
                  <a:pt x="0" y="0"/>
                </a:moveTo>
                <a:lnTo>
                  <a:pt x="98" y="33"/>
                </a:lnTo>
                <a:lnTo>
                  <a:pt x="0" y="6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5800725" y="2613025"/>
            <a:ext cx="1588" cy="303688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2" name="Freeform 18"/>
          <p:cNvSpPr>
            <a:spLocks/>
          </p:cNvSpPr>
          <p:nvPr/>
        </p:nvSpPr>
        <p:spPr bwMode="auto">
          <a:xfrm>
            <a:off x="5748338" y="2468563"/>
            <a:ext cx="104775" cy="155575"/>
          </a:xfrm>
          <a:custGeom>
            <a:avLst/>
            <a:gdLst>
              <a:gd name="T0" fmla="*/ 0 w 66"/>
              <a:gd name="T1" fmla="*/ 98 h 98"/>
              <a:gd name="T2" fmla="*/ 33 w 66"/>
              <a:gd name="T3" fmla="*/ 0 h 98"/>
              <a:gd name="T4" fmla="*/ 66 w 66"/>
              <a:gd name="T5" fmla="*/ 98 h 98"/>
              <a:gd name="T6" fmla="*/ 0 w 66"/>
              <a:gd name="T7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98">
                <a:moveTo>
                  <a:pt x="0" y="98"/>
                </a:moveTo>
                <a:lnTo>
                  <a:pt x="33" y="0"/>
                </a:lnTo>
                <a:lnTo>
                  <a:pt x="66" y="98"/>
                </a:lnTo>
                <a:lnTo>
                  <a:pt x="0" y="9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222875" y="4710113"/>
            <a:ext cx="1588" cy="138112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 flipH="1">
            <a:off x="5729288" y="3048000"/>
            <a:ext cx="161925" cy="158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6380163" y="4716463"/>
            <a:ext cx="1587" cy="138112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5518150" y="2911475"/>
            <a:ext cx="127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d-ID">
                <a:solidFill>
                  <a:srgbClr val="000000"/>
                </a:solidFill>
              </a:rPr>
              <a:t>1</a:t>
            </a:r>
            <a:endParaRPr lang="en-US" altLang="id-ID"/>
          </a:p>
        </p:txBody>
      </p:sp>
      <p:grpSp>
        <p:nvGrpSpPr>
          <p:cNvPr id="36895" name="Group 31"/>
          <p:cNvGrpSpPr>
            <a:grpSpLocks/>
          </p:cNvGrpSpPr>
          <p:nvPr/>
        </p:nvGrpSpPr>
        <p:grpSpPr bwMode="auto">
          <a:xfrm>
            <a:off x="5187950" y="4724400"/>
            <a:ext cx="511175" cy="487363"/>
            <a:chOff x="3268" y="2961"/>
            <a:chExt cx="322" cy="307"/>
          </a:xfrm>
        </p:grpSpPr>
        <p:sp>
          <p:nvSpPr>
            <p:cNvPr id="36891" name="Line 27"/>
            <p:cNvSpPr>
              <a:spLocks noChangeShapeType="1"/>
            </p:cNvSpPr>
            <p:nvPr/>
          </p:nvSpPr>
          <p:spPr bwMode="auto">
            <a:xfrm flipH="1">
              <a:off x="3445" y="3031"/>
              <a:ext cx="144" cy="19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6892" name="Rectangle 28"/>
            <p:cNvSpPr>
              <a:spLocks noChangeArrowheads="1"/>
            </p:cNvSpPr>
            <p:nvPr/>
          </p:nvSpPr>
          <p:spPr bwMode="auto">
            <a:xfrm>
              <a:off x="3526" y="3114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id-ID"/>
            </a:p>
          </p:txBody>
        </p:sp>
        <p:sp>
          <p:nvSpPr>
            <p:cNvPr id="36893" name="Rectangle 29"/>
            <p:cNvSpPr>
              <a:spLocks noChangeArrowheads="1"/>
            </p:cNvSpPr>
            <p:nvPr/>
          </p:nvSpPr>
          <p:spPr bwMode="auto">
            <a:xfrm>
              <a:off x="3454" y="3015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id-ID"/>
            </a:p>
          </p:txBody>
        </p:sp>
        <p:sp>
          <p:nvSpPr>
            <p:cNvPr id="36894" name="Rectangle 30"/>
            <p:cNvSpPr>
              <a:spLocks noChangeArrowheads="1"/>
            </p:cNvSpPr>
            <p:nvPr/>
          </p:nvSpPr>
          <p:spPr bwMode="auto">
            <a:xfrm>
              <a:off x="3268" y="2961"/>
              <a:ext cx="12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8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/>
            </a:p>
          </p:txBody>
        </p:sp>
      </p:grpSp>
      <p:sp>
        <p:nvSpPr>
          <p:cNvPr id="36898" name="Line 34"/>
          <p:cNvSpPr>
            <a:spLocks noChangeShapeType="1"/>
          </p:cNvSpPr>
          <p:nvPr/>
        </p:nvSpPr>
        <p:spPr bwMode="auto">
          <a:xfrm flipH="1">
            <a:off x="4929188" y="3048000"/>
            <a:ext cx="868362" cy="260191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6899" name="Line 35"/>
          <p:cNvSpPr>
            <a:spLocks noChangeShapeType="1"/>
          </p:cNvSpPr>
          <p:nvPr/>
        </p:nvSpPr>
        <p:spPr bwMode="auto">
          <a:xfrm>
            <a:off x="5805488" y="3048000"/>
            <a:ext cx="868362" cy="260191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36903" name="Group 39"/>
          <p:cNvGrpSpPr>
            <a:grpSpLocks/>
          </p:cNvGrpSpPr>
          <p:nvPr/>
        </p:nvGrpSpPr>
        <p:grpSpPr bwMode="auto">
          <a:xfrm>
            <a:off x="6108700" y="4856163"/>
            <a:ext cx="225425" cy="401637"/>
            <a:chOff x="3848" y="3033"/>
            <a:chExt cx="142" cy="253"/>
          </a:xfrm>
        </p:grpSpPr>
        <p:sp>
          <p:nvSpPr>
            <p:cNvPr id="36900" name="Line 36"/>
            <p:cNvSpPr>
              <a:spLocks noChangeShapeType="1"/>
            </p:cNvSpPr>
            <p:nvPr/>
          </p:nvSpPr>
          <p:spPr bwMode="auto">
            <a:xfrm flipH="1">
              <a:off x="3848" y="3049"/>
              <a:ext cx="138" cy="199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6901" name="Rectangle 37"/>
            <p:cNvSpPr>
              <a:spLocks noChangeArrowheads="1"/>
            </p:cNvSpPr>
            <p:nvPr/>
          </p:nvSpPr>
          <p:spPr bwMode="auto">
            <a:xfrm>
              <a:off x="3926" y="3132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id-ID"/>
            </a:p>
          </p:txBody>
        </p:sp>
        <p:sp>
          <p:nvSpPr>
            <p:cNvPr id="36902" name="Rectangle 38"/>
            <p:cNvSpPr>
              <a:spLocks noChangeArrowheads="1"/>
            </p:cNvSpPr>
            <p:nvPr/>
          </p:nvSpPr>
          <p:spPr bwMode="auto">
            <a:xfrm>
              <a:off x="3857" y="3033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6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id-ID"/>
            </a:p>
          </p:txBody>
        </p:sp>
      </p:grpSp>
      <p:grpSp>
        <p:nvGrpSpPr>
          <p:cNvPr id="36910" name="Group 46"/>
          <p:cNvGrpSpPr>
            <a:grpSpLocks/>
          </p:cNvGrpSpPr>
          <p:nvPr/>
        </p:nvGrpSpPr>
        <p:grpSpPr bwMode="auto">
          <a:xfrm>
            <a:off x="4537075" y="3959225"/>
            <a:ext cx="862013" cy="314325"/>
            <a:chOff x="2858" y="2494"/>
            <a:chExt cx="543" cy="198"/>
          </a:xfrm>
        </p:grpSpPr>
        <p:sp>
          <p:nvSpPr>
            <p:cNvPr id="36904" name="Rectangle 40"/>
            <p:cNvSpPr>
              <a:spLocks noChangeArrowheads="1"/>
            </p:cNvSpPr>
            <p:nvPr/>
          </p:nvSpPr>
          <p:spPr bwMode="auto">
            <a:xfrm>
              <a:off x="3334" y="2510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6905" name="Rectangle 41"/>
            <p:cNvSpPr>
              <a:spLocks noChangeArrowheads="1"/>
            </p:cNvSpPr>
            <p:nvPr/>
          </p:nvSpPr>
          <p:spPr bwMode="auto">
            <a:xfrm>
              <a:off x="2858" y="2510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id-ID"/>
            </a:p>
          </p:txBody>
        </p:sp>
        <p:sp>
          <p:nvSpPr>
            <p:cNvPr id="36906" name="Rectangle 42"/>
            <p:cNvSpPr>
              <a:spLocks noChangeArrowheads="1"/>
            </p:cNvSpPr>
            <p:nvPr/>
          </p:nvSpPr>
          <p:spPr bwMode="auto">
            <a:xfrm>
              <a:off x="3255" y="2510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id-ID"/>
            </a:p>
          </p:txBody>
        </p:sp>
        <p:sp>
          <p:nvSpPr>
            <p:cNvPr id="36907" name="Rectangle 43"/>
            <p:cNvSpPr>
              <a:spLocks noChangeArrowheads="1"/>
            </p:cNvSpPr>
            <p:nvPr/>
          </p:nvSpPr>
          <p:spPr bwMode="auto">
            <a:xfrm>
              <a:off x="3063" y="2510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id-ID"/>
            </a:p>
          </p:txBody>
        </p:sp>
        <p:sp>
          <p:nvSpPr>
            <p:cNvPr id="36908" name="Rectangle 44"/>
            <p:cNvSpPr>
              <a:spLocks noChangeArrowheads="1"/>
            </p:cNvSpPr>
            <p:nvPr/>
          </p:nvSpPr>
          <p:spPr bwMode="auto">
            <a:xfrm>
              <a:off x="3150" y="2494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id-ID"/>
            </a:p>
          </p:txBody>
        </p:sp>
        <p:sp>
          <p:nvSpPr>
            <p:cNvPr id="36909" name="Rectangle 45"/>
            <p:cNvSpPr>
              <a:spLocks noChangeArrowheads="1"/>
            </p:cNvSpPr>
            <p:nvPr/>
          </p:nvSpPr>
          <p:spPr bwMode="auto">
            <a:xfrm>
              <a:off x="2963" y="2494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</p:grpSp>
      <p:grpSp>
        <p:nvGrpSpPr>
          <p:cNvPr id="36917" name="Group 53"/>
          <p:cNvGrpSpPr>
            <a:grpSpLocks/>
          </p:cNvGrpSpPr>
          <p:nvPr/>
        </p:nvGrpSpPr>
        <p:grpSpPr bwMode="auto">
          <a:xfrm>
            <a:off x="6324600" y="3959225"/>
            <a:ext cx="892175" cy="314325"/>
            <a:chOff x="4088" y="2494"/>
            <a:chExt cx="562" cy="198"/>
          </a:xfrm>
        </p:grpSpPr>
        <p:sp>
          <p:nvSpPr>
            <p:cNvPr id="36911" name="Rectangle 47"/>
            <p:cNvSpPr>
              <a:spLocks noChangeArrowheads="1"/>
            </p:cNvSpPr>
            <p:nvPr/>
          </p:nvSpPr>
          <p:spPr bwMode="auto">
            <a:xfrm>
              <a:off x="4583" y="2510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6912" name="Rectangle 48"/>
            <p:cNvSpPr>
              <a:spLocks noChangeArrowheads="1"/>
            </p:cNvSpPr>
            <p:nvPr/>
          </p:nvSpPr>
          <p:spPr bwMode="auto">
            <a:xfrm>
              <a:off x="4088" y="2510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id-ID"/>
            </a:p>
          </p:txBody>
        </p:sp>
        <p:sp>
          <p:nvSpPr>
            <p:cNvPr id="36913" name="Rectangle 49"/>
            <p:cNvSpPr>
              <a:spLocks noChangeArrowheads="1"/>
            </p:cNvSpPr>
            <p:nvPr/>
          </p:nvSpPr>
          <p:spPr bwMode="auto">
            <a:xfrm>
              <a:off x="4500" y="2510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id-ID"/>
            </a:p>
          </p:txBody>
        </p:sp>
        <p:sp>
          <p:nvSpPr>
            <p:cNvPr id="36914" name="Rectangle 50"/>
            <p:cNvSpPr>
              <a:spLocks noChangeArrowheads="1"/>
            </p:cNvSpPr>
            <p:nvPr/>
          </p:nvSpPr>
          <p:spPr bwMode="auto">
            <a:xfrm>
              <a:off x="4303" y="2510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id-ID"/>
            </a:p>
          </p:txBody>
        </p:sp>
        <p:sp>
          <p:nvSpPr>
            <p:cNvPr id="36915" name="Rectangle 51"/>
            <p:cNvSpPr>
              <a:spLocks noChangeArrowheads="1"/>
            </p:cNvSpPr>
            <p:nvPr/>
          </p:nvSpPr>
          <p:spPr bwMode="auto">
            <a:xfrm>
              <a:off x="4393" y="2494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/>
            </a:p>
          </p:txBody>
        </p:sp>
        <p:sp>
          <p:nvSpPr>
            <p:cNvPr id="36916" name="Rectangle 52"/>
            <p:cNvSpPr>
              <a:spLocks noChangeArrowheads="1"/>
            </p:cNvSpPr>
            <p:nvPr/>
          </p:nvSpPr>
          <p:spPr bwMode="auto">
            <a:xfrm>
              <a:off x="4198" y="2494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</p:grpSp>
    </p:spTree>
    <p:extLst>
      <p:ext uri="{BB962C8B-B14F-4D97-AF65-F5344CB8AC3E}">
        <p14:creationId xmlns:p14="http://schemas.microsoft.com/office/powerpoint/2010/main" val="320062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6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4" grpId="0"/>
      <p:bldP spid="36879" grpId="0" animBg="1"/>
      <p:bldP spid="36880" grpId="0" animBg="1"/>
      <p:bldP spid="36881" grpId="0" animBg="1"/>
      <p:bldP spid="36882" grpId="0" animBg="1"/>
      <p:bldP spid="36883" grpId="0" animBg="1"/>
      <p:bldP spid="36885" grpId="0" animBg="1"/>
      <p:bldP spid="36888" grpId="0" animBg="1"/>
      <p:bldP spid="36889" grpId="0"/>
      <p:bldP spid="36898" grpId="0" animBg="1"/>
      <p:bldP spid="3689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>
                <a:solidFill>
                  <a:schemeClr val="tx1"/>
                </a:solidFill>
              </a:rPr>
              <a:t>Translasi</a:t>
            </a:r>
            <a:endParaRPr lang="en-US" altLang="id-ID">
              <a:solidFill>
                <a:schemeClr val="tx1"/>
              </a:solidFill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482600" y="1905000"/>
          <a:ext cx="15494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3" imgW="774360" imgH="215640" progId="Equation.3">
                  <p:embed/>
                </p:oleObj>
              </mc:Choice>
              <mc:Fallback>
                <p:oleObj name="Equation" r:id="rId3" imgW="774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1905000"/>
                        <a:ext cx="15494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2014538" y="2376488"/>
          <a:ext cx="9906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5" imgW="571320" imgH="215640" progId="Equation.3">
                  <p:embed/>
                </p:oleObj>
              </mc:Choice>
              <mc:Fallback>
                <p:oleObj name="Equation" r:id="rId5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2376488"/>
                        <a:ext cx="9906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7" name="Object 5"/>
          <p:cNvGraphicFramePr>
            <a:graphicFrameLocks noChangeAspect="1"/>
          </p:cNvGraphicFramePr>
          <p:nvPr/>
        </p:nvGraphicFramePr>
        <p:xfrm>
          <a:off x="469900" y="2952750"/>
          <a:ext cx="15748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7" imgW="787320" imgH="215640" progId="Equation.3">
                  <p:embed/>
                </p:oleObj>
              </mc:Choice>
              <mc:Fallback>
                <p:oleObj name="Equation" r:id="rId7" imgW="787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2952750"/>
                        <a:ext cx="157480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8" name="Object 6"/>
          <p:cNvGraphicFramePr>
            <a:graphicFrameLocks noChangeAspect="1"/>
          </p:cNvGraphicFramePr>
          <p:nvPr/>
        </p:nvGraphicFramePr>
        <p:xfrm>
          <a:off x="1981200" y="3440113"/>
          <a:ext cx="9906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9" imgW="571320" imgH="215640" progId="Equation.3">
                  <p:embed/>
                </p:oleObj>
              </mc:Choice>
              <mc:Fallback>
                <p:oleObj name="Equation" r:id="rId9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440113"/>
                        <a:ext cx="990600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9" name="Object 7"/>
          <p:cNvGraphicFramePr>
            <a:graphicFrameLocks noChangeAspect="1"/>
          </p:cNvGraphicFramePr>
          <p:nvPr/>
        </p:nvGraphicFramePr>
        <p:xfrm>
          <a:off x="469900" y="3943350"/>
          <a:ext cx="165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11" imgW="787320" imgH="215640" progId="Equation.3">
                  <p:embed/>
                </p:oleObj>
              </mc:Choice>
              <mc:Fallback>
                <p:oleObj name="Equation" r:id="rId11" imgW="787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943350"/>
                        <a:ext cx="1651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0" name="Object 8"/>
          <p:cNvGraphicFramePr>
            <a:graphicFrameLocks noChangeAspect="1"/>
          </p:cNvGraphicFramePr>
          <p:nvPr/>
        </p:nvGraphicFramePr>
        <p:xfrm>
          <a:off x="2057400" y="4552950"/>
          <a:ext cx="9906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13" imgW="571320" imgH="215640" progId="Equation.3">
                  <p:embed/>
                </p:oleObj>
              </mc:Choice>
              <mc:Fallback>
                <p:oleObj name="Equation" r:id="rId13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552950"/>
                        <a:ext cx="9906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1" name="Object 9"/>
          <p:cNvGraphicFramePr>
            <a:graphicFrameLocks noChangeAspect="1"/>
          </p:cNvGraphicFramePr>
          <p:nvPr/>
        </p:nvGraphicFramePr>
        <p:xfrm>
          <a:off x="482600" y="5010150"/>
          <a:ext cx="15494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15" imgW="774360" imgH="215640" progId="Equation.3">
                  <p:embed/>
                </p:oleObj>
              </mc:Choice>
              <mc:Fallback>
                <p:oleObj name="Equation" r:id="rId15" imgW="774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5010150"/>
                        <a:ext cx="154940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2" name="Object 10"/>
          <p:cNvGraphicFramePr>
            <a:graphicFrameLocks noChangeAspect="1"/>
          </p:cNvGraphicFramePr>
          <p:nvPr/>
        </p:nvGraphicFramePr>
        <p:xfrm>
          <a:off x="2133600" y="5481638"/>
          <a:ext cx="990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17" imgW="571320" imgH="215640" progId="Equation.3">
                  <p:embed/>
                </p:oleObj>
              </mc:Choice>
              <mc:Fallback>
                <p:oleObj name="Equation" r:id="rId17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481638"/>
                        <a:ext cx="990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762000" y="2359025"/>
            <a:ext cx="1265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 </a:t>
            </a:r>
            <a:r>
              <a:rPr lang="en-US" altLang="id-ID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id-ID" sz="2000">
                <a:cs typeface="Times New Roman" panose="02020603050405020304" pitchFamily="18" charset="0"/>
              </a:rPr>
              <a:t> grafik </a:t>
            </a:r>
            <a:endParaRPr lang="en-US" altLang="id-ID" sz="200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3048000" y="2359025"/>
            <a:ext cx="4911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mengalami pergeseran sejauh </a:t>
            </a:r>
            <a:r>
              <a:rPr lang="en-US" altLang="id-ID" sz="2000" i="1">
                <a:cs typeface="Times New Roman" panose="02020603050405020304" pitchFamily="18" charset="0"/>
              </a:rPr>
              <a:t>a</a:t>
            </a:r>
            <a:r>
              <a:rPr lang="en-US" altLang="id-ID" sz="2000">
                <a:cs typeface="Times New Roman" panose="02020603050405020304" pitchFamily="18" charset="0"/>
              </a:rPr>
              <a:t> ke kanan</a:t>
            </a:r>
            <a:endParaRPr lang="en-US" altLang="id-ID" sz="2000"/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762000" y="3425825"/>
            <a:ext cx="1265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 </a:t>
            </a:r>
            <a:r>
              <a:rPr lang="en-US" altLang="id-ID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id-ID" sz="2000">
                <a:cs typeface="Times New Roman" panose="02020603050405020304" pitchFamily="18" charset="0"/>
              </a:rPr>
              <a:t> grafik </a:t>
            </a:r>
            <a:endParaRPr lang="en-US" altLang="id-ID" sz="200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3048000" y="3409950"/>
            <a:ext cx="4545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mengalami pergeseran sejauh </a:t>
            </a:r>
            <a:r>
              <a:rPr lang="en-US" altLang="id-ID" sz="2000" i="1">
                <a:cs typeface="Times New Roman" panose="02020603050405020304" pitchFamily="18" charset="0"/>
              </a:rPr>
              <a:t>a</a:t>
            </a:r>
            <a:r>
              <a:rPr lang="en-US" altLang="id-ID" sz="2000">
                <a:cs typeface="Times New Roman" panose="02020603050405020304" pitchFamily="18" charset="0"/>
              </a:rPr>
              <a:t> ke kiri</a:t>
            </a:r>
            <a:endParaRPr lang="en-US" altLang="id-ID" sz="2000"/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838200" y="4570413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 </a:t>
            </a:r>
            <a:r>
              <a:rPr lang="en-US" altLang="id-ID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id-ID" sz="2000">
                <a:cs typeface="Times New Roman" panose="02020603050405020304" pitchFamily="18" charset="0"/>
              </a:rPr>
              <a:t> grafik </a:t>
            </a:r>
            <a:endParaRPr lang="en-US" altLang="id-ID" sz="200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3048000" y="4537075"/>
            <a:ext cx="469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mengalami pergeseran sejauh </a:t>
            </a:r>
            <a:r>
              <a:rPr lang="en-US" altLang="id-ID" sz="2000" i="1">
                <a:cs typeface="Times New Roman" panose="02020603050405020304" pitchFamily="18" charset="0"/>
              </a:rPr>
              <a:t>a</a:t>
            </a:r>
            <a:r>
              <a:rPr lang="en-US" altLang="id-ID" sz="2000">
                <a:cs typeface="Times New Roman" panose="02020603050405020304" pitchFamily="18" charset="0"/>
              </a:rPr>
              <a:t> ke atas</a:t>
            </a:r>
            <a:endParaRPr lang="en-US" altLang="id-ID" sz="2000"/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914400" y="5483225"/>
            <a:ext cx="1265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 </a:t>
            </a:r>
            <a:r>
              <a:rPr lang="en-US" altLang="id-ID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id-ID" sz="2000">
                <a:cs typeface="Times New Roman" panose="02020603050405020304" pitchFamily="18" charset="0"/>
              </a:rPr>
              <a:t> grafik </a:t>
            </a:r>
            <a:endParaRPr lang="en-US" altLang="id-ID" sz="200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3046413" y="7650163"/>
            <a:ext cx="3043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mengalami pergeseran sejauh </a:t>
            </a:r>
            <a:r>
              <a:rPr lang="en-US" altLang="id-ID" sz="1200" i="1">
                <a:cs typeface="Times New Roman" panose="02020603050405020304" pitchFamily="18" charset="0"/>
              </a:rPr>
              <a:t>a</a:t>
            </a:r>
            <a:r>
              <a:rPr lang="en-US" altLang="id-ID" sz="1200">
                <a:cs typeface="Times New Roman" panose="02020603050405020304" pitchFamily="18" charset="0"/>
              </a:rPr>
              <a:t> ke bawah</a:t>
            </a:r>
            <a:endParaRPr lang="en-US" altLang="id-ID"/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457200" y="1433513"/>
            <a:ext cx="542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Untuk fungsi yang dinyatakan sebagai </a:t>
            </a:r>
            <a:endParaRPr lang="en-US" altLang="id-ID" sz="2400"/>
          </a:p>
        </p:txBody>
      </p:sp>
      <p:graphicFrame>
        <p:nvGraphicFramePr>
          <p:cNvPr id="44052" name="Object 20"/>
          <p:cNvGraphicFramePr>
            <a:graphicFrameLocks noChangeAspect="1"/>
          </p:cNvGraphicFramePr>
          <p:nvPr/>
        </p:nvGraphicFramePr>
        <p:xfrm>
          <a:off x="5791200" y="1371600"/>
          <a:ext cx="12954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19" imgW="571320" imgH="215640" progId="Equation.3">
                  <p:embed/>
                </p:oleObj>
              </mc:Choice>
              <mc:Fallback>
                <p:oleObj name="Equation" r:id="rId19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371600"/>
                        <a:ext cx="12954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3200400" y="5453063"/>
            <a:ext cx="4968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/>
              <a:t>mengalami pergeseran sejauh </a:t>
            </a:r>
            <a:r>
              <a:rPr lang="en-US" altLang="id-ID" sz="2000" i="1"/>
              <a:t>a</a:t>
            </a:r>
            <a:r>
              <a:rPr lang="en-US" altLang="id-ID" sz="2000"/>
              <a:t> ke bawah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7010400" y="1371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i="1">
                <a:latin typeface="Times New Roman" panose="02020603050405020304" pitchFamily="18" charset="0"/>
              </a:rPr>
              <a:t>, a</a:t>
            </a:r>
            <a:r>
              <a:rPr lang="en-US" altLang="id-ID"/>
              <a:t> &gt; 0</a:t>
            </a:r>
          </a:p>
        </p:txBody>
      </p:sp>
    </p:spTree>
    <p:extLst>
      <p:ext uri="{BB962C8B-B14F-4D97-AF65-F5344CB8AC3E}">
        <p14:creationId xmlns:p14="http://schemas.microsoft.com/office/powerpoint/2010/main" val="253071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3" grpId="0"/>
      <p:bldP spid="44044" grpId="0"/>
      <p:bldP spid="44045" grpId="0"/>
      <p:bldP spid="44046" grpId="0"/>
      <p:bldP spid="44047" grpId="0"/>
      <p:bldP spid="44048" grpId="0"/>
      <p:bldP spid="44049" grpId="0"/>
      <p:bldP spid="44051" grpId="0"/>
      <p:bldP spid="44053" grpId="0"/>
      <p:bldP spid="4405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>
                <a:solidFill>
                  <a:schemeClr val="tx1"/>
                </a:solidFill>
              </a:rPr>
              <a:t>Translasi</a:t>
            </a:r>
            <a:endParaRPr lang="en-US" altLang="id-ID">
              <a:solidFill>
                <a:schemeClr val="tx1"/>
              </a:solidFill>
            </a:endParaRPr>
          </a:p>
        </p:txBody>
      </p:sp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482600" y="1905000"/>
          <a:ext cx="15494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774360" imgH="215640" progId="Equation.3">
                  <p:embed/>
                </p:oleObj>
              </mc:Choice>
              <mc:Fallback>
                <p:oleObj name="Equation" r:id="rId3" imgW="774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1905000"/>
                        <a:ext cx="15494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2014538" y="2376488"/>
          <a:ext cx="9906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5" imgW="571320" imgH="215640" progId="Equation.3">
                  <p:embed/>
                </p:oleObj>
              </mc:Choice>
              <mc:Fallback>
                <p:oleObj name="Equation" r:id="rId5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2376488"/>
                        <a:ext cx="990600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469900" y="2952750"/>
          <a:ext cx="15748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7" imgW="787320" imgH="215640" progId="Equation.3">
                  <p:embed/>
                </p:oleObj>
              </mc:Choice>
              <mc:Fallback>
                <p:oleObj name="Equation" r:id="rId7" imgW="787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2952750"/>
                        <a:ext cx="157480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1981200" y="3440113"/>
          <a:ext cx="9906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9" imgW="571320" imgH="215640" progId="Equation.3">
                  <p:embed/>
                </p:oleObj>
              </mc:Choice>
              <mc:Fallback>
                <p:oleObj name="Equation" r:id="rId9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440113"/>
                        <a:ext cx="990600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469900" y="3943350"/>
          <a:ext cx="1651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11" imgW="787320" imgH="215640" progId="Equation.3">
                  <p:embed/>
                </p:oleObj>
              </mc:Choice>
              <mc:Fallback>
                <p:oleObj name="Equation" r:id="rId11" imgW="787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3943350"/>
                        <a:ext cx="16510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2057400" y="4552950"/>
          <a:ext cx="9906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13" imgW="571320" imgH="215640" progId="Equation.3">
                  <p:embed/>
                </p:oleObj>
              </mc:Choice>
              <mc:Fallback>
                <p:oleObj name="Equation" r:id="rId13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552950"/>
                        <a:ext cx="990600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482600" y="5010150"/>
          <a:ext cx="15494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15" imgW="774360" imgH="215640" progId="Equation.3">
                  <p:embed/>
                </p:oleObj>
              </mc:Choice>
              <mc:Fallback>
                <p:oleObj name="Equation" r:id="rId15" imgW="774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5010150"/>
                        <a:ext cx="154940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2133600" y="5481638"/>
          <a:ext cx="990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17" imgW="571320" imgH="215640" progId="Equation.3">
                  <p:embed/>
                </p:oleObj>
              </mc:Choice>
              <mc:Fallback>
                <p:oleObj name="Equation" r:id="rId17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481638"/>
                        <a:ext cx="990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762000" y="2359025"/>
            <a:ext cx="1265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 </a:t>
            </a:r>
            <a:r>
              <a:rPr lang="en-US" altLang="id-ID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id-ID" sz="2000">
                <a:cs typeface="Times New Roman" panose="02020603050405020304" pitchFamily="18" charset="0"/>
              </a:rPr>
              <a:t> grafik </a:t>
            </a:r>
            <a:endParaRPr lang="en-US" altLang="id-ID" sz="200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3048000" y="2359025"/>
            <a:ext cx="469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mengalami pergeseran sejauh </a:t>
            </a:r>
            <a:r>
              <a:rPr lang="en-US" altLang="id-ID" sz="2000" i="1">
                <a:cs typeface="Times New Roman" panose="02020603050405020304" pitchFamily="18" charset="0"/>
              </a:rPr>
              <a:t>a</a:t>
            </a:r>
            <a:r>
              <a:rPr lang="en-US" altLang="id-ID" sz="2000">
                <a:cs typeface="Times New Roman" panose="02020603050405020304" pitchFamily="18" charset="0"/>
              </a:rPr>
              <a:t> ke atas</a:t>
            </a:r>
            <a:endParaRPr lang="en-US" altLang="id-ID" sz="2000"/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762000" y="3425825"/>
            <a:ext cx="1265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 </a:t>
            </a:r>
            <a:r>
              <a:rPr lang="en-US" altLang="id-ID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id-ID" sz="2000">
                <a:cs typeface="Times New Roman" panose="02020603050405020304" pitchFamily="18" charset="0"/>
              </a:rPr>
              <a:t> grafik </a:t>
            </a:r>
            <a:endParaRPr lang="en-US" altLang="id-ID" sz="200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3048000" y="3409950"/>
            <a:ext cx="4968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mengalami pergeseran sejauh </a:t>
            </a:r>
            <a:r>
              <a:rPr lang="en-US" altLang="id-ID" sz="2000" i="1">
                <a:cs typeface="Times New Roman" panose="02020603050405020304" pitchFamily="18" charset="0"/>
              </a:rPr>
              <a:t>a</a:t>
            </a:r>
            <a:r>
              <a:rPr lang="en-US" altLang="id-ID" sz="2000">
                <a:cs typeface="Times New Roman" panose="02020603050405020304" pitchFamily="18" charset="0"/>
              </a:rPr>
              <a:t> ke bawah</a:t>
            </a:r>
            <a:endParaRPr lang="en-US" altLang="id-ID" sz="2000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838200" y="4570413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 </a:t>
            </a:r>
            <a:r>
              <a:rPr lang="en-US" altLang="id-ID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id-ID" sz="2000">
                <a:cs typeface="Times New Roman" panose="02020603050405020304" pitchFamily="18" charset="0"/>
              </a:rPr>
              <a:t> grafik </a:t>
            </a:r>
            <a:endParaRPr lang="en-US" altLang="id-ID" sz="200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48000" y="4537075"/>
            <a:ext cx="4911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mengalami pergeseran sejauh </a:t>
            </a:r>
            <a:r>
              <a:rPr lang="en-US" altLang="id-ID" sz="2000" i="1">
                <a:cs typeface="Times New Roman" panose="02020603050405020304" pitchFamily="18" charset="0"/>
              </a:rPr>
              <a:t>a</a:t>
            </a:r>
            <a:r>
              <a:rPr lang="en-US" altLang="id-ID" sz="2000">
                <a:cs typeface="Times New Roman" panose="02020603050405020304" pitchFamily="18" charset="0"/>
              </a:rPr>
              <a:t> ke kanan</a:t>
            </a:r>
            <a:endParaRPr lang="en-US" altLang="id-ID" sz="2000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914400" y="5483225"/>
            <a:ext cx="1265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 </a:t>
            </a:r>
            <a:r>
              <a:rPr lang="en-US" altLang="id-ID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altLang="id-ID" sz="2000">
                <a:cs typeface="Times New Roman" panose="02020603050405020304" pitchFamily="18" charset="0"/>
              </a:rPr>
              <a:t> grafik </a:t>
            </a:r>
            <a:endParaRPr lang="en-US" altLang="id-ID" sz="200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3046413" y="7650163"/>
            <a:ext cx="30432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mengalami pergeseran sejauh </a:t>
            </a:r>
            <a:r>
              <a:rPr lang="en-US" altLang="id-ID" sz="1200" i="1">
                <a:cs typeface="Times New Roman" panose="02020603050405020304" pitchFamily="18" charset="0"/>
              </a:rPr>
              <a:t>a</a:t>
            </a:r>
            <a:r>
              <a:rPr lang="en-US" altLang="id-ID" sz="1200">
                <a:cs typeface="Times New Roman" panose="02020603050405020304" pitchFamily="18" charset="0"/>
              </a:rPr>
              <a:t> ke bawah</a:t>
            </a:r>
            <a:endParaRPr lang="en-US" altLang="id-ID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457200" y="1433513"/>
            <a:ext cx="542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Untuk fungsi yang dinyatakan sebagai </a:t>
            </a:r>
            <a:endParaRPr lang="en-US" altLang="id-ID" sz="2400"/>
          </a:p>
        </p:txBody>
      </p:sp>
      <p:graphicFrame>
        <p:nvGraphicFramePr>
          <p:cNvPr id="37909" name="Object 21"/>
          <p:cNvGraphicFramePr>
            <a:graphicFrameLocks noChangeAspect="1"/>
          </p:cNvGraphicFramePr>
          <p:nvPr/>
        </p:nvGraphicFramePr>
        <p:xfrm>
          <a:off x="5791200" y="1371600"/>
          <a:ext cx="12954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19" imgW="571320" imgH="215640" progId="Equation.3">
                  <p:embed/>
                </p:oleObj>
              </mc:Choice>
              <mc:Fallback>
                <p:oleObj name="Equation" r:id="rId19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371600"/>
                        <a:ext cx="12954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3200400" y="5453063"/>
            <a:ext cx="4545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/>
              <a:t>mengalami pergeseran sejauh </a:t>
            </a:r>
            <a:r>
              <a:rPr lang="en-US" altLang="id-ID" sz="2000" i="1"/>
              <a:t>a</a:t>
            </a:r>
            <a:r>
              <a:rPr lang="en-US" altLang="id-ID" sz="2000"/>
              <a:t> ke kiri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7010400" y="1371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i="1">
                <a:latin typeface="Times New Roman" panose="02020603050405020304" pitchFamily="18" charset="0"/>
              </a:rPr>
              <a:t>, a</a:t>
            </a:r>
            <a:r>
              <a:rPr lang="en-US" altLang="id-ID"/>
              <a:t> &gt; 0</a:t>
            </a:r>
          </a:p>
        </p:txBody>
      </p:sp>
    </p:spTree>
    <p:extLst>
      <p:ext uri="{BB962C8B-B14F-4D97-AF65-F5344CB8AC3E}">
        <p14:creationId xmlns:p14="http://schemas.microsoft.com/office/powerpoint/2010/main" val="389805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1" grpId="0"/>
      <p:bldP spid="37902" grpId="0"/>
      <p:bldP spid="37903" grpId="0"/>
      <p:bldP spid="37904" grpId="0"/>
      <p:bldP spid="37905" grpId="0"/>
      <p:bldP spid="37906" grpId="0"/>
      <p:bldP spid="37907" grpId="0"/>
      <p:bldP spid="37910" grpId="0"/>
      <p:bldP spid="37911" grpId="0"/>
      <p:bldP spid="3791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>
                <a:solidFill>
                  <a:schemeClr val="tx1"/>
                </a:solidFill>
              </a:rPr>
              <a:t>Contoh Translasi</a:t>
            </a:r>
          </a:p>
        </p:txBody>
      </p:sp>
      <p:graphicFrame>
        <p:nvGraphicFramePr>
          <p:cNvPr id="38920" name="Object 8"/>
          <p:cNvGraphicFramePr>
            <a:graphicFrameLocks noChangeAspect="1"/>
          </p:cNvGraphicFramePr>
          <p:nvPr/>
        </p:nvGraphicFramePr>
        <p:xfrm>
          <a:off x="457200" y="2209800"/>
          <a:ext cx="2362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155700" imgH="228600" progId="Equation.3">
                  <p:embed/>
                </p:oleObj>
              </mc:Choice>
              <mc:Fallback>
                <p:oleObj name="Equation" r:id="rId3" imgW="1155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23622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7"/>
          <p:cNvGraphicFramePr>
            <a:graphicFrameLocks noChangeAspect="1"/>
          </p:cNvGraphicFramePr>
          <p:nvPr/>
        </p:nvGraphicFramePr>
        <p:xfrm>
          <a:off x="1066800" y="2743200"/>
          <a:ext cx="28194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5" imgW="1358900" imgH="228600" progId="Equation.3">
                  <p:embed/>
                </p:oleObj>
              </mc:Choice>
              <mc:Fallback>
                <p:oleObj name="Equation" r:id="rId5" imgW="1358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743200"/>
                        <a:ext cx="281940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1066800" y="3276600"/>
          <a:ext cx="1676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7" imgW="825500" imgH="241300" progId="Equation.3">
                  <p:embed/>
                </p:oleObj>
              </mc:Choice>
              <mc:Fallback>
                <p:oleObj name="Equation" r:id="rId7" imgW="8255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276600"/>
                        <a:ext cx="1676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1066800" y="4495800"/>
          <a:ext cx="9144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9" imgW="431613" imgH="228501" progId="Equation.3">
                  <p:embed/>
                </p:oleObj>
              </mc:Choice>
              <mc:Fallback>
                <p:oleObj name="Equation" r:id="rId9" imgW="431613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95800"/>
                        <a:ext cx="91440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457200" y="3962400"/>
          <a:ext cx="1524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1" imgW="736600" imgH="241300" progId="Equation.3">
                  <p:embed/>
                </p:oleObj>
              </mc:Choice>
              <mc:Fallback>
                <p:oleObj name="Equation" r:id="rId11" imgW="736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962400"/>
                        <a:ext cx="15240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3030538"/>
            <a:ext cx="527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        </a:t>
            </a:r>
            <a:endParaRPr lang="en-US" altLang="id-ID"/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3533775"/>
            <a:ext cx="527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        </a:t>
            </a:r>
            <a:endParaRPr lang="en-US" altLang="id-ID"/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1860550" y="4557713"/>
            <a:ext cx="2254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digeser sejauh</a:t>
            </a:r>
            <a:endParaRPr lang="en-US" altLang="id-ID" sz="2400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381000" y="1603375"/>
            <a:ext cx="443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id-ID" sz="2400"/>
              <a:t>1. Gambarkan grafik dari fungsi</a:t>
            </a: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609600" y="4495800"/>
            <a:ext cx="568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sym typeface="Symbol" panose="05050102010706020507" pitchFamily="18" charset="2"/>
              </a:rPr>
              <a:t></a:t>
            </a:r>
            <a:r>
              <a:rPr lang="en-US" altLang="id-ID" sz="2400"/>
              <a:t> </a:t>
            </a: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2012950" y="5032375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id-ID" sz="2400"/>
              <a:t>2 ke kanan</a:t>
            </a:r>
          </a:p>
        </p:txBody>
      </p:sp>
      <p:sp>
        <p:nvSpPr>
          <p:cNvPr id="38931" name="AutoShape 19"/>
          <p:cNvSpPr>
            <a:spLocks noChangeAspect="1" noChangeArrowheads="1" noTextEdit="1"/>
          </p:cNvSpPr>
          <p:nvPr/>
        </p:nvSpPr>
        <p:spPr bwMode="auto">
          <a:xfrm>
            <a:off x="3962400" y="1905000"/>
            <a:ext cx="4343400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4140200" y="4322763"/>
            <a:ext cx="3717925" cy="1587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34" name="Freeform 22"/>
          <p:cNvSpPr>
            <a:spLocks/>
          </p:cNvSpPr>
          <p:nvPr/>
        </p:nvSpPr>
        <p:spPr bwMode="auto">
          <a:xfrm>
            <a:off x="7845425" y="4271963"/>
            <a:ext cx="150813" cy="100012"/>
          </a:xfrm>
          <a:custGeom>
            <a:avLst/>
            <a:gdLst>
              <a:gd name="T0" fmla="*/ 0 w 95"/>
              <a:gd name="T1" fmla="*/ 0 h 63"/>
              <a:gd name="T2" fmla="*/ 95 w 95"/>
              <a:gd name="T3" fmla="*/ 32 h 63"/>
              <a:gd name="T4" fmla="*/ 0 w 95"/>
              <a:gd name="T5" fmla="*/ 63 h 63"/>
              <a:gd name="T6" fmla="*/ 0 w 95"/>
              <a:gd name="T7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" h="63">
                <a:moveTo>
                  <a:pt x="0" y="0"/>
                </a:moveTo>
                <a:lnTo>
                  <a:pt x="95" y="32"/>
                </a:lnTo>
                <a:lnTo>
                  <a:pt x="0" y="6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5892800" y="2220913"/>
            <a:ext cx="1588" cy="2941637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36" name="Freeform 24"/>
          <p:cNvSpPr>
            <a:spLocks/>
          </p:cNvSpPr>
          <p:nvPr/>
        </p:nvSpPr>
        <p:spPr bwMode="auto">
          <a:xfrm>
            <a:off x="5842000" y="2082800"/>
            <a:ext cx="101600" cy="150813"/>
          </a:xfrm>
          <a:custGeom>
            <a:avLst/>
            <a:gdLst>
              <a:gd name="T0" fmla="*/ 0 w 64"/>
              <a:gd name="T1" fmla="*/ 95 h 95"/>
              <a:gd name="T2" fmla="*/ 32 w 64"/>
              <a:gd name="T3" fmla="*/ 0 h 95"/>
              <a:gd name="T4" fmla="*/ 64 w 64"/>
              <a:gd name="T5" fmla="*/ 95 h 95"/>
              <a:gd name="T6" fmla="*/ 0 w 64"/>
              <a:gd name="T7" fmla="*/ 95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" h="95">
                <a:moveTo>
                  <a:pt x="0" y="95"/>
                </a:moveTo>
                <a:lnTo>
                  <a:pt x="32" y="0"/>
                </a:lnTo>
                <a:lnTo>
                  <a:pt x="64" y="95"/>
                </a:lnTo>
                <a:lnTo>
                  <a:pt x="0" y="9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5613400" y="4252913"/>
            <a:ext cx="1588" cy="133350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>
            <a:off x="5332413" y="4252913"/>
            <a:ext cx="1587" cy="133350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 flipH="1">
            <a:off x="5822950" y="3481388"/>
            <a:ext cx="157163" cy="1587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0" name="Line 28"/>
          <p:cNvSpPr>
            <a:spLocks noChangeShapeType="1"/>
          </p:cNvSpPr>
          <p:nvPr/>
        </p:nvSpPr>
        <p:spPr bwMode="auto">
          <a:xfrm flipH="1">
            <a:off x="5822950" y="3762375"/>
            <a:ext cx="157163" cy="158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1" name="Line 29"/>
          <p:cNvSpPr>
            <a:spLocks noChangeShapeType="1"/>
          </p:cNvSpPr>
          <p:nvPr/>
        </p:nvSpPr>
        <p:spPr bwMode="auto">
          <a:xfrm>
            <a:off x="6454775" y="4257675"/>
            <a:ext cx="1588" cy="13493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2" name="Line 30"/>
          <p:cNvSpPr>
            <a:spLocks noChangeShapeType="1"/>
          </p:cNvSpPr>
          <p:nvPr/>
        </p:nvSpPr>
        <p:spPr bwMode="auto">
          <a:xfrm>
            <a:off x="6173788" y="4257675"/>
            <a:ext cx="1587" cy="13493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6392863" y="44672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d-ID" sz="1700">
                <a:solidFill>
                  <a:srgbClr val="000000"/>
                </a:solidFill>
              </a:rPr>
              <a:t>2</a:t>
            </a:r>
            <a:endParaRPr lang="en-US" altLang="id-ID"/>
          </a:p>
        </p:txBody>
      </p:sp>
      <p:sp>
        <p:nvSpPr>
          <p:cNvPr id="38944" name="Line 32"/>
          <p:cNvSpPr>
            <a:spLocks noChangeShapeType="1"/>
          </p:cNvSpPr>
          <p:nvPr/>
        </p:nvSpPr>
        <p:spPr bwMode="auto">
          <a:xfrm flipH="1">
            <a:off x="5813425" y="3201988"/>
            <a:ext cx="158750" cy="1587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5" name="Line 33"/>
          <p:cNvSpPr>
            <a:spLocks noChangeShapeType="1"/>
          </p:cNvSpPr>
          <p:nvPr/>
        </p:nvSpPr>
        <p:spPr bwMode="auto">
          <a:xfrm flipH="1">
            <a:off x="5813425" y="2922588"/>
            <a:ext cx="158750" cy="1587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5661025" y="3103563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d-ID" sz="1700">
                <a:solidFill>
                  <a:srgbClr val="000000"/>
                </a:solidFill>
              </a:rPr>
              <a:t>4</a:t>
            </a:r>
            <a:endParaRPr lang="en-US" altLang="id-ID"/>
          </a:p>
        </p:txBody>
      </p:sp>
      <p:sp>
        <p:nvSpPr>
          <p:cNvPr id="38947" name="Freeform 35"/>
          <p:cNvSpPr>
            <a:spLocks noEditPoints="1"/>
          </p:cNvSpPr>
          <p:nvPr/>
        </p:nvSpPr>
        <p:spPr bwMode="auto">
          <a:xfrm>
            <a:off x="5046663" y="2352675"/>
            <a:ext cx="1698625" cy="1970088"/>
          </a:xfrm>
          <a:custGeom>
            <a:avLst/>
            <a:gdLst>
              <a:gd name="T0" fmla="*/ 1921 w 1969"/>
              <a:gd name="T1" fmla="*/ 171 h 2289"/>
              <a:gd name="T2" fmla="*/ 1960 w 1969"/>
              <a:gd name="T3" fmla="*/ 1 h 2289"/>
              <a:gd name="T4" fmla="*/ 1877 w 1969"/>
              <a:gd name="T5" fmla="*/ 416 h 2289"/>
              <a:gd name="T6" fmla="*/ 1889 w 1969"/>
              <a:gd name="T7" fmla="*/ 263 h 2289"/>
              <a:gd name="T8" fmla="*/ 1852 w 1969"/>
              <a:gd name="T9" fmla="*/ 522 h 2289"/>
              <a:gd name="T10" fmla="*/ 1793 w 1969"/>
              <a:gd name="T11" fmla="*/ 663 h 2289"/>
              <a:gd name="T12" fmla="*/ 1852 w 1969"/>
              <a:gd name="T13" fmla="*/ 522 h 2289"/>
              <a:gd name="T14" fmla="*/ 1749 w 1969"/>
              <a:gd name="T15" fmla="*/ 921 h 2289"/>
              <a:gd name="T16" fmla="*/ 1730 w 1969"/>
              <a:gd name="T17" fmla="*/ 908 h 2289"/>
              <a:gd name="T18" fmla="*/ 1787 w 1969"/>
              <a:gd name="T19" fmla="*/ 774 h 2289"/>
              <a:gd name="T20" fmla="*/ 1661 w 1969"/>
              <a:gd name="T21" fmla="*/ 1178 h 2289"/>
              <a:gd name="T22" fmla="*/ 1711 w 1969"/>
              <a:gd name="T23" fmla="*/ 1011 h 2289"/>
              <a:gd name="T24" fmla="*/ 1642 w 1969"/>
              <a:gd name="T25" fmla="*/ 1279 h 2289"/>
              <a:gd name="T26" fmla="*/ 1573 w 1969"/>
              <a:gd name="T27" fmla="*/ 1411 h 2289"/>
              <a:gd name="T28" fmla="*/ 1637 w 1969"/>
              <a:gd name="T29" fmla="*/ 1261 h 2289"/>
              <a:gd name="T30" fmla="*/ 1534 w 1969"/>
              <a:gd name="T31" fmla="*/ 1589 h 2289"/>
              <a:gd name="T32" fmla="*/ 1483 w 1969"/>
              <a:gd name="T33" fmla="*/ 1654 h 2289"/>
              <a:gd name="T34" fmla="*/ 1551 w 1969"/>
              <a:gd name="T35" fmla="*/ 1506 h 2289"/>
              <a:gd name="T36" fmla="*/ 1425 w 1969"/>
              <a:gd name="T37" fmla="*/ 1843 h 2289"/>
              <a:gd name="T38" fmla="*/ 1375 w 1969"/>
              <a:gd name="T39" fmla="*/ 1889 h 2289"/>
              <a:gd name="T40" fmla="*/ 1454 w 1969"/>
              <a:gd name="T41" fmla="*/ 1748 h 2289"/>
              <a:gd name="T42" fmla="*/ 1316 w 1969"/>
              <a:gd name="T43" fmla="*/ 2040 h 2289"/>
              <a:gd name="T44" fmla="*/ 1240 w 1969"/>
              <a:gd name="T45" fmla="*/ 2122 h 2289"/>
              <a:gd name="T46" fmla="*/ 1297 w 1969"/>
              <a:gd name="T47" fmla="*/ 2030 h 2289"/>
              <a:gd name="T48" fmla="*/ 1342 w 1969"/>
              <a:gd name="T49" fmla="*/ 1994 h 2289"/>
              <a:gd name="T50" fmla="*/ 1093 w 1969"/>
              <a:gd name="T51" fmla="*/ 2270 h 2289"/>
              <a:gd name="T52" fmla="*/ 1044 w 1969"/>
              <a:gd name="T53" fmla="*/ 2260 h 2289"/>
              <a:gd name="T54" fmla="*/ 1168 w 1969"/>
              <a:gd name="T55" fmla="*/ 2185 h 2289"/>
              <a:gd name="T56" fmla="*/ 939 w 1969"/>
              <a:gd name="T57" fmla="*/ 2288 h 2289"/>
              <a:gd name="T58" fmla="*/ 803 w 1969"/>
              <a:gd name="T59" fmla="*/ 2219 h 2289"/>
              <a:gd name="T60" fmla="*/ 880 w 1969"/>
              <a:gd name="T61" fmla="*/ 2251 h 2289"/>
              <a:gd name="T62" fmla="*/ 953 w 1969"/>
              <a:gd name="T63" fmla="*/ 2280 h 2289"/>
              <a:gd name="T64" fmla="*/ 648 w 1969"/>
              <a:gd name="T65" fmla="*/ 2042 h 2289"/>
              <a:gd name="T66" fmla="*/ 639 w 1969"/>
              <a:gd name="T67" fmla="*/ 2002 h 2289"/>
              <a:gd name="T68" fmla="*/ 665 w 1969"/>
              <a:gd name="T69" fmla="*/ 2028 h 2289"/>
              <a:gd name="T70" fmla="*/ 725 w 1969"/>
              <a:gd name="T71" fmla="*/ 2141 h 2289"/>
              <a:gd name="T72" fmla="*/ 514 w 1969"/>
              <a:gd name="T73" fmla="*/ 1786 h 2289"/>
              <a:gd name="T74" fmla="*/ 558 w 1969"/>
              <a:gd name="T75" fmla="*/ 1833 h 2289"/>
              <a:gd name="T76" fmla="*/ 582 w 1969"/>
              <a:gd name="T77" fmla="*/ 1922 h 2289"/>
              <a:gd name="T78" fmla="*/ 414 w 1969"/>
              <a:gd name="T79" fmla="*/ 1545 h 2289"/>
              <a:gd name="T80" fmla="*/ 450 w 1969"/>
              <a:gd name="T81" fmla="*/ 1581 h 2289"/>
              <a:gd name="T82" fmla="*/ 471 w 1969"/>
              <a:gd name="T83" fmla="*/ 1686 h 2289"/>
              <a:gd name="T84" fmla="*/ 335 w 1969"/>
              <a:gd name="T85" fmla="*/ 1286 h 2289"/>
              <a:gd name="T86" fmla="*/ 392 w 1969"/>
              <a:gd name="T87" fmla="*/ 1449 h 2289"/>
              <a:gd name="T88" fmla="*/ 253 w 1969"/>
              <a:gd name="T89" fmla="*/ 1050 h 2289"/>
              <a:gd name="T90" fmla="*/ 317 w 1969"/>
              <a:gd name="T91" fmla="*/ 1189 h 2289"/>
              <a:gd name="T92" fmla="*/ 222 w 1969"/>
              <a:gd name="T93" fmla="*/ 946 h 2289"/>
              <a:gd name="T94" fmla="*/ 191 w 1969"/>
              <a:gd name="T95" fmla="*/ 786 h 2289"/>
              <a:gd name="T96" fmla="*/ 243 w 1969"/>
              <a:gd name="T97" fmla="*/ 940 h 2289"/>
              <a:gd name="T98" fmla="*/ 156 w 1969"/>
              <a:gd name="T99" fmla="*/ 694 h 2289"/>
              <a:gd name="T100" fmla="*/ 139 w 1969"/>
              <a:gd name="T101" fmla="*/ 542 h 2289"/>
              <a:gd name="T102" fmla="*/ 156 w 1969"/>
              <a:gd name="T103" fmla="*/ 694 h 2289"/>
              <a:gd name="T104" fmla="*/ 67 w 1969"/>
              <a:gd name="T105" fmla="*/ 280 h 2289"/>
              <a:gd name="T106" fmla="*/ 106 w 1969"/>
              <a:gd name="T107" fmla="*/ 450 h 2289"/>
              <a:gd name="T108" fmla="*/ 2 w 1969"/>
              <a:gd name="T109" fmla="*/ 40 h 2289"/>
              <a:gd name="T110" fmla="*/ 56 w 1969"/>
              <a:gd name="T111" fmla="*/ 183 h 2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969" h="2289">
                <a:moveTo>
                  <a:pt x="1968" y="14"/>
                </a:moveTo>
                <a:lnTo>
                  <a:pt x="1934" y="162"/>
                </a:lnTo>
                <a:cubicBezTo>
                  <a:pt x="1933" y="168"/>
                  <a:pt x="1927" y="172"/>
                  <a:pt x="1921" y="171"/>
                </a:cubicBezTo>
                <a:cubicBezTo>
                  <a:pt x="1915" y="169"/>
                  <a:pt x="1912" y="163"/>
                  <a:pt x="1913" y="158"/>
                </a:cubicBezTo>
                <a:lnTo>
                  <a:pt x="1947" y="10"/>
                </a:lnTo>
                <a:cubicBezTo>
                  <a:pt x="1948" y="4"/>
                  <a:pt x="1954" y="0"/>
                  <a:pt x="1960" y="1"/>
                </a:cubicBezTo>
                <a:cubicBezTo>
                  <a:pt x="1965" y="3"/>
                  <a:pt x="1969" y="9"/>
                  <a:pt x="1968" y="14"/>
                </a:cubicBezTo>
                <a:close/>
                <a:moveTo>
                  <a:pt x="1910" y="268"/>
                </a:moveTo>
                <a:lnTo>
                  <a:pt x="1877" y="416"/>
                </a:lnTo>
                <a:cubicBezTo>
                  <a:pt x="1875" y="422"/>
                  <a:pt x="1870" y="425"/>
                  <a:pt x="1864" y="424"/>
                </a:cubicBezTo>
                <a:cubicBezTo>
                  <a:pt x="1858" y="423"/>
                  <a:pt x="1854" y="417"/>
                  <a:pt x="1856" y="411"/>
                </a:cubicBezTo>
                <a:lnTo>
                  <a:pt x="1889" y="263"/>
                </a:lnTo>
                <a:cubicBezTo>
                  <a:pt x="1890" y="257"/>
                  <a:pt x="1896" y="254"/>
                  <a:pt x="1902" y="255"/>
                </a:cubicBezTo>
                <a:cubicBezTo>
                  <a:pt x="1908" y="256"/>
                  <a:pt x="1912" y="262"/>
                  <a:pt x="1910" y="268"/>
                </a:cubicBezTo>
                <a:close/>
                <a:moveTo>
                  <a:pt x="1852" y="522"/>
                </a:moveTo>
                <a:lnTo>
                  <a:pt x="1814" y="669"/>
                </a:lnTo>
                <a:cubicBezTo>
                  <a:pt x="1812" y="675"/>
                  <a:pt x="1807" y="678"/>
                  <a:pt x="1801" y="677"/>
                </a:cubicBezTo>
                <a:cubicBezTo>
                  <a:pt x="1795" y="675"/>
                  <a:pt x="1791" y="669"/>
                  <a:pt x="1793" y="663"/>
                </a:cubicBezTo>
                <a:lnTo>
                  <a:pt x="1831" y="516"/>
                </a:lnTo>
                <a:cubicBezTo>
                  <a:pt x="1832" y="511"/>
                  <a:pt x="1838" y="507"/>
                  <a:pt x="1844" y="509"/>
                </a:cubicBezTo>
                <a:cubicBezTo>
                  <a:pt x="1850" y="510"/>
                  <a:pt x="1853" y="516"/>
                  <a:pt x="1852" y="522"/>
                </a:cubicBezTo>
                <a:close/>
                <a:moveTo>
                  <a:pt x="1787" y="774"/>
                </a:moveTo>
                <a:lnTo>
                  <a:pt x="1751" y="914"/>
                </a:lnTo>
                <a:lnTo>
                  <a:pt x="1749" y="921"/>
                </a:lnTo>
                <a:cubicBezTo>
                  <a:pt x="1747" y="927"/>
                  <a:pt x="1741" y="930"/>
                  <a:pt x="1735" y="928"/>
                </a:cubicBezTo>
                <a:cubicBezTo>
                  <a:pt x="1730" y="927"/>
                  <a:pt x="1726" y="920"/>
                  <a:pt x="1728" y="915"/>
                </a:cubicBezTo>
                <a:lnTo>
                  <a:pt x="1730" y="908"/>
                </a:lnTo>
                <a:lnTo>
                  <a:pt x="1766" y="768"/>
                </a:lnTo>
                <a:cubicBezTo>
                  <a:pt x="1767" y="762"/>
                  <a:pt x="1773" y="759"/>
                  <a:pt x="1779" y="760"/>
                </a:cubicBezTo>
                <a:cubicBezTo>
                  <a:pt x="1785" y="762"/>
                  <a:pt x="1788" y="768"/>
                  <a:pt x="1787" y="774"/>
                </a:cubicBezTo>
                <a:close/>
                <a:moveTo>
                  <a:pt x="1718" y="1025"/>
                </a:moveTo>
                <a:lnTo>
                  <a:pt x="1675" y="1170"/>
                </a:lnTo>
                <a:cubicBezTo>
                  <a:pt x="1673" y="1176"/>
                  <a:pt x="1667" y="1179"/>
                  <a:pt x="1661" y="1178"/>
                </a:cubicBezTo>
                <a:cubicBezTo>
                  <a:pt x="1656" y="1176"/>
                  <a:pt x="1652" y="1170"/>
                  <a:pt x="1654" y="1164"/>
                </a:cubicBezTo>
                <a:lnTo>
                  <a:pt x="1697" y="1019"/>
                </a:lnTo>
                <a:cubicBezTo>
                  <a:pt x="1699" y="1013"/>
                  <a:pt x="1705" y="1010"/>
                  <a:pt x="1711" y="1011"/>
                </a:cubicBezTo>
                <a:cubicBezTo>
                  <a:pt x="1716" y="1013"/>
                  <a:pt x="1720" y="1019"/>
                  <a:pt x="1718" y="1025"/>
                </a:cubicBezTo>
                <a:close/>
                <a:moveTo>
                  <a:pt x="1644" y="1274"/>
                </a:moveTo>
                <a:lnTo>
                  <a:pt x="1642" y="1279"/>
                </a:lnTo>
                <a:lnTo>
                  <a:pt x="1594" y="1418"/>
                </a:lnTo>
                <a:cubicBezTo>
                  <a:pt x="1592" y="1424"/>
                  <a:pt x="1586" y="1427"/>
                  <a:pt x="1580" y="1425"/>
                </a:cubicBezTo>
                <a:cubicBezTo>
                  <a:pt x="1574" y="1423"/>
                  <a:pt x="1571" y="1416"/>
                  <a:pt x="1573" y="1411"/>
                </a:cubicBezTo>
                <a:lnTo>
                  <a:pt x="1622" y="1273"/>
                </a:lnTo>
                <a:lnTo>
                  <a:pt x="1623" y="1268"/>
                </a:lnTo>
                <a:cubicBezTo>
                  <a:pt x="1625" y="1262"/>
                  <a:pt x="1631" y="1259"/>
                  <a:pt x="1637" y="1261"/>
                </a:cubicBezTo>
                <a:cubicBezTo>
                  <a:pt x="1642" y="1262"/>
                  <a:pt x="1646" y="1268"/>
                  <a:pt x="1644" y="1274"/>
                </a:cubicBezTo>
                <a:close/>
                <a:moveTo>
                  <a:pt x="1558" y="1520"/>
                </a:moveTo>
                <a:lnTo>
                  <a:pt x="1534" y="1589"/>
                </a:lnTo>
                <a:lnTo>
                  <a:pt x="1503" y="1662"/>
                </a:lnTo>
                <a:cubicBezTo>
                  <a:pt x="1500" y="1668"/>
                  <a:pt x="1494" y="1670"/>
                  <a:pt x="1488" y="1668"/>
                </a:cubicBezTo>
                <a:cubicBezTo>
                  <a:pt x="1483" y="1665"/>
                  <a:pt x="1480" y="1659"/>
                  <a:pt x="1483" y="1654"/>
                </a:cubicBezTo>
                <a:lnTo>
                  <a:pt x="1513" y="1582"/>
                </a:lnTo>
                <a:lnTo>
                  <a:pt x="1538" y="1513"/>
                </a:lnTo>
                <a:cubicBezTo>
                  <a:pt x="1540" y="1507"/>
                  <a:pt x="1546" y="1504"/>
                  <a:pt x="1551" y="1506"/>
                </a:cubicBezTo>
                <a:cubicBezTo>
                  <a:pt x="1557" y="1508"/>
                  <a:pt x="1560" y="1515"/>
                  <a:pt x="1558" y="1520"/>
                </a:cubicBezTo>
                <a:close/>
                <a:moveTo>
                  <a:pt x="1460" y="1762"/>
                </a:moveTo>
                <a:lnTo>
                  <a:pt x="1425" y="1843"/>
                </a:lnTo>
                <a:lnTo>
                  <a:pt x="1394" y="1899"/>
                </a:lnTo>
                <a:cubicBezTo>
                  <a:pt x="1391" y="1905"/>
                  <a:pt x="1385" y="1907"/>
                  <a:pt x="1379" y="1904"/>
                </a:cubicBezTo>
                <a:cubicBezTo>
                  <a:pt x="1374" y="1901"/>
                  <a:pt x="1372" y="1894"/>
                  <a:pt x="1375" y="1889"/>
                </a:cubicBezTo>
                <a:lnTo>
                  <a:pt x="1405" y="1834"/>
                </a:lnTo>
                <a:lnTo>
                  <a:pt x="1440" y="1753"/>
                </a:lnTo>
                <a:cubicBezTo>
                  <a:pt x="1442" y="1748"/>
                  <a:pt x="1449" y="1745"/>
                  <a:pt x="1454" y="1748"/>
                </a:cubicBezTo>
                <a:cubicBezTo>
                  <a:pt x="1460" y="1750"/>
                  <a:pt x="1462" y="1756"/>
                  <a:pt x="1460" y="1762"/>
                </a:cubicBezTo>
                <a:close/>
                <a:moveTo>
                  <a:pt x="1342" y="1994"/>
                </a:moveTo>
                <a:lnTo>
                  <a:pt x="1316" y="2040"/>
                </a:lnTo>
                <a:cubicBezTo>
                  <a:pt x="1316" y="2041"/>
                  <a:pt x="1316" y="2041"/>
                  <a:pt x="1316" y="2042"/>
                </a:cubicBezTo>
                <a:lnTo>
                  <a:pt x="1255" y="2120"/>
                </a:lnTo>
                <a:cubicBezTo>
                  <a:pt x="1251" y="2125"/>
                  <a:pt x="1244" y="2126"/>
                  <a:pt x="1240" y="2122"/>
                </a:cubicBezTo>
                <a:cubicBezTo>
                  <a:pt x="1235" y="2119"/>
                  <a:pt x="1234" y="2112"/>
                  <a:pt x="1238" y="2107"/>
                </a:cubicBezTo>
                <a:lnTo>
                  <a:pt x="1298" y="2028"/>
                </a:lnTo>
                <a:lnTo>
                  <a:pt x="1297" y="2030"/>
                </a:lnTo>
                <a:lnTo>
                  <a:pt x="1323" y="1984"/>
                </a:lnTo>
                <a:cubicBezTo>
                  <a:pt x="1326" y="1979"/>
                  <a:pt x="1332" y="1977"/>
                  <a:pt x="1337" y="1980"/>
                </a:cubicBezTo>
                <a:cubicBezTo>
                  <a:pt x="1343" y="1982"/>
                  <a:pt x="1345" y="1989"/>
                  <a:pt x="1342" y="1994"/>
                </a:cubicBezTo>
                <a:close/>
                <a:moveTo>
                  <a:pt x="1181" y="2203"/>
                </a:moveTo>
                <a:lnTo>
                  <a:pt x="1097" y="2268"/>
                </a:lnTo>
                <a:cubicBezTo>
                  <a:pt x="1096" y="2269"/>
                  <a:pt x="1094" y="2270"/>
                  <a:pt x="1093" y="2270"/>
                </a:cubicBezTo>
                <a:lnTo>
                  <a:pt x="1050" y="2281"/>
                </a:lnTo>
                <a:cubicBezTo>
                  <a:pt x="1044" y="2283"/>
                  <a:pt x="1038" y="2279"/>
                  <a:pt x="1036" y="2274"/>
                </a:cubicBezTo>
                <a:cubicBezTo>
                  <a:pt x="1035" y="2268"/>
                  <a:pt x="1038" y="2262"/>
                  <a:pt x="1044" y="2260"/>
                </a:cubicBezTo>
                <a:lnTo>
                  <a:pt x="1088" y="2249"/>
                </a:lnTo>
                <a:lnTo>
                  <a:pt x="1084" y="2251"/>
                </a:lnTo>
                <a:lnTo>
                  <a:pt x="1168" y="2185"/>
                </a:lnTo>
                <a:cubicBezTo>
                  <a:pt x="1173" y="2182"/>
                  <a:pt x="1180" y="2183"/>
                  <a:pt x="1183" y="2187"/>
                </a:cubicBezTo>
                <a:cubicBezTo>
                  <a:pt x="1187" y="2192"/>
                  <a:pt x="1186" y="2199"/>
                  <a:pt x="1181" y="2203"/>
                </a:cubicBezTo>
                <a:close/>
                <a:moveTo>
                  <a:pt x="939" y="2288"/>
                </a:moveTo>
                <a:lnTo>
                  <a:pt x="871" y="2270"/>
                </a:lnTo>
                <a:cubicBezTo>
                  <a:pt x="869" y="2270"/>
                  <a:pt x="868" y="2269"/>
                  <a:pt x="867" y="2268"/>
                </a:cubicBezTo>
                <a:lnTo>
                  <a:pt x="803" y="2219"/>
                </a:lnTo>
                <a:cubicBezTo>
                  <a:pt x="798" y="2215"/>
                  <a:pt x="797" y="2208"/>
                  <a:pt x="801" y="2203"/>
                </a:cubicBezTo>
                <a:cubicBezTo>
                  <a:pt x="805" y="2199"/>
                  <a:pt x="812" y="2198"/>
                  <a:pt x="816" y="2201"/>
                </a:cubicBezTo>
                <a:lnTo>
                  <a:pt x="880" y="2251"/>
                </a:lnTo>
                <a:lnTo>
                  <a:pt x="876" y="2249"/>
                </a:lnTo>
                <a:lnTo>
                  <a:pt x="945" y="2267"/>
                </a:lnTo>
                <a:cubicBezTo>
                  <a:pt x="951" y="2268"/>
                  <a:pt x="954" y="2274"/>
                  <a:pt x="953" y="2280"/>
                </a:cubicBezTo>
                <a:cubicBezTo>
                  <a:pt x="951" y="2286"/>
                  <a:pt x="945" y="2289"/>
                  <a:pt x="939" y="2288"/>
                </a:cubicBezTo>
                <a:close/>
                <a:moveTo>
                  <a:pt x="725" y="2141"/>
                </a:moveTo>
                <a:lnTo>
                  <a:pt x="648" y="2042"/>
                </a:lnTo>
                <a:cubicBezTo>
                  <a:pt x="648" y="2041"/>
                  <a:pt x="648" y="2041"/>
                  <a:pt x="647" y="2040"/>
                </a:cubicBezTo>
                <a:lnTo>
                  <a:pt x="635" y="2017"/>
                </a:lnTo>
                <a:cubicBezTo>
                  <a:pt x="632" y="2012"/>
                  <a:pt x="634" y="2005"/>
                  <a:pt x="639" y="2002"/>
                </a:cubicBezTo>
                <a:cubicBezTo>
                  <a:pt x="644" y="2000"/>
                  <a:pt x="651" y="2001"/>
                  <a:pt x="654" y="2007"/>
                </a:cubicBezTo>
                <a:lnTo>
                  <a:pt x="666" y="2030"/>
                </a:lnTo>
                <a:lnTo>
                  <a:pt x="665" y="2028"/>
                </a:lnTo>
                <a:lnTo>
                  <a:pt x="742" y="2128"/>
                </a:lnTo>
                <a:cubicBezTo>
                  <a:pt x="746" y="2132"/>
                  <a:pt x="745" y="2139"/>
                  <a:pt x="740" y="2143"/>
                </a:cubicBezTo>
                <a:cubicBezTo>
                  <a:pt x="735" y="2146"/>
                  <a:pt x="728" y="2146"/>
                  <a:pt x="725" y="2141"/>
                </a:cubicBezTo>
                <a:close/>
                <a:moveTo>
                  <a:pt x="582" y="1922"/>
                </a:moveTo>
                <a:lnTo>
                  <a:pt x="539" y="1843"/>
                </a:lnTo>
                <a:lnTo>
                  <a:pt x="514" y="1786"/>
                </a:lnTo>
                <a:cubicBezTo>
                  <a:pt x="512" y="1780"/>
                  <a:pt x="514" y="1774"/>
                  <a:pt x="520" y="1771"/>
                </a:cubicBezTo>
                <a:cubicBezTo>
                  <a:pt x="525" y="1769"/>
                  <a:pt x="532" y="1772"/>
                  <a:pt x="534" y="1777"/>
                </a:cubicBezTo>
                <a:lnTo>
                  <a:pt x="558" y="1833"/>
                </a:lnTo>
                <a:lnTo>
                  <a:pt x="601" y="1912"/>
                </a:lnTo>
                <a:cubicBezTo>
                  <a:pt x="604" y="1917"/>
                  <a:pt x="602" y="1924"/>
                  <a:pt x="597" y="1926"/>
                </a:cubicBezTo>
                <a:cubicBezTo>
                  <a:pt x="592" y="1929"/>
                  <a:pt x="585" y="1927"/>
                  <a:pt x="582" y="1922"/>
                </a:cubicBezTo>
                <a:close/>
                <a:moveTo>
                  <a:pt x="471" y="1686"/>
                </a:moveTo>
                <a:lnTo>
                  <a:pt x="430" y="1590"/>
                </a:lnTo>
                <a:lnTo>
                  <a:pt x="414" y="1545"/>
                </a:lnTo>
                <a:cubicBezTo>
                  <a:pt x="412" y="1539"/>
                  <a:pt x="415" y="1533"/>
                  <a:pt x="421" y="1531"/>
                </a:cubicBezTo>
                <a:cubicBezTo>
                  <a:pt x="427" y="1529"/>
                  <a:pt x="433" y="1532"/>
                  <a:pt x="435" y="1538"/>
                </a:cubicBezTo>
                <a:lnTo>
                  <a:pt x="450" y="1581"/>
                </a:lnTo>
                <a:lnTo>
                  <a:pt x="491" y="1678"/>
                </a:lnTo>
                <a:cubicBezTo>
                  <a:pt x="494" y="1683"/>
                  <a:pt x="491" y="1689"/>
                  <a:pt x="486" y="1692"/>
                </a:cubicBezTo>
                <a:cubicBezTo>
                  <a:pt x="480" y="1694"/>
                  <a:pt x="474" y="1692"/>
                  <a:pt x="471" y="1686"/>
                </a:cubicBezTo>
                <a:close/>
                <a:moveTo>
                  <a:pt x="378" y="1443"/>
                </a:moveTo>
                <a:lnTo>
                  <a:pt x="328" y="1299"/>
                </a:lnTo>
                <a:cubicBezTo>
                  <a:pt x="326" y="1294"/>
                  <a:pt x="329" y="1288"/>
                  <a:pt x="335" y="1286"/>
                </a:cubicBezTo>
                <a:cubicBezTo>
                  <a:pt x="340" y="1284"/>
                  <a:pt x="347" y="1287"/>
                  <a:pt x="349" y="1292"/>
                </a:cubicBezTo>
                <a:lnTo>
                  <a:pt x="399" y="1435"/>
                </a:lnTo>
                <a:cubicBezTo>
                  <a:pt x="401" y="1441"/>
                  <a:pt x="398" y="1447"/>
                  <a:pt x="392" y="1449"/>
                </a:cubicBezTo>
                <a:cubicBezTo>
                  <a:pt x="387" y="1451"/>
                  <a:pt x="380" y="1448"/>
                  <a:pt x="378" y="1443"/>
                </a:cubicBezTo>
                <a:close/>
                <a:moveTo>
                  <a:pt x="296" y="1195"/>
                </a:moveTo>
                <a:lnTo>
                  <a:pt x="253" y="1050"/>
                </a:lnTo>
                <a:cubicBezTo>
                  <a:pt x="251" y="1044"/>
                  <a:pt x="255" y="1038"/>
                  <a:pt x="260" y="1036"/>
                </a:cubicBezTo>
                <a:cubicBezTo>
                  <a:pt x="266" y="1035"/>
                  <a:pt x="272" y="1038"/>
                  <a:pt x="274" y="1044"/>
                </a:cubicBezTo>
                <a:lnTo>
                  <a:pt x="317" y="1189"/>
                </a:lnTo>
                <a:cubicBezTo>
                  <a:pt x="319" y="1195"/>
                  <a:pt x="315" y="1201"/>
                  <a:pt x="310" y="1203"/>
                </a:cubicBezTo>
                <a:cubicBezTo>
                  <a:pt x="304" y="1204"/>
                  <a:pt x="298" y="1201"/>
                  <a:pt x="296" y="1195"/>
                </a:cubicBezTo>
                <a:close/>
                <a:moveTo>
                  <a:pt x="222" y="946"/>
                </a:moveTo>
                <a:lnTo>
                  <a:pt x="213" y="914"/>
                </a:lnTo>
                <a:lnTo>
                  <a:pt x="183" y="799"/>
                </a:lnTo>
                <a:cubicBezTo>
                  <a:pt x="182" y="793"/>
                  <a:pt x="185" y="787"/>
                  <a:pt x="191" y="786"/>
                </a:cubicBezTo>
                <a:cubicBezTo>
                  <a:pt x="197" y="784"/>
                  <a:pt x="203" y="788"/>
                  <a:pt x="204" y="794"/>
                </a:cubicBezTo>
                <a:lnTo>
                  <a:pt x="234" y="908"/>
                </a:lnTo>
                <a:lnTo>
                  <a:pt x="243" y="940"/>
                </a:lnTo>
                <a:cubicBezTo>
                  <a:pt x="245" y="945"/>
                  <a:pt x="241" y="952"/>
                  <a:pt x="236" y="953"/>
                </a:cubicBezTo>
                <a:cubicBezTo>
                  <a:pt x="230" y="955"/>
                  <a:pt x="224" y="952"/>
                  <a:pt x="222" y="946"/>
                </a:cubicBezTo>
                <a:close/>
                <a:moveTo>
                  <a:pt x="156" y="694"/>
                </a:moveTo>
                <a:lnTo>
                  <a:pt x="118" y="547"/>
                </a:lnTo>
                <a:cubicBezTo>
                  <a:pt x="117" y="541"/>
                  <a:pt x="120" y="535"/>
                  <a:pt x="126" y="534"/>
                </a:cubicBezTo>
                <a:cubicBezTo>
                  <a:pt x="132" y="532"/>
                  <a:pt x="138" y="536"/>
                  <a:pt x="139" y="542"/>
                </a:cubicBezTo>
                <a:lnTo>
                  <a:pt x="177" y="689"/>
                </a:lnTo>
                <a:cubicBezTo>
                  <a:pt x="179" y="694"/>
                  <a:pt x="175" y="700"/>
                  <a:pt x="169" y="702"/>
                </a:cubicBezTo>
                <a:cubicBezTo>
                  <a:pt x="164" y="703"/>
                  <a:pt x="158" y="700"/>
                  <a:pt x="156" y="694"/>
                </a:cubicBezTo>
                <a:close/>
                <a:moveTo>
                  <a:pt x="93" y="441"/>
                </a:moveTo>
                <a:lnTo>
                  <a:pt x="59" y="293"/>
                </a:lnTo>
                <a:cubicBezTo>
                  <a:pt x="58" y="288"/>
                  <a:pt x="62" y="282"/>
                  <a:pt x="67" y="280"/>
                </a:cubicBezTo>
                <a:cubicBezTo>
                  <a:pt x="73" y="279"/>
                  <a:pt x="79" y="283"/>
                  <a:pt x="80" y="289"/>
                </a:cubicBezTo>
                <a:lnTo>
                  <a:pt x="114" y="437"/>
                </a:lnTo>
                <a:cubicBezTo>
                  <a:pt x="115" y="442"/>
                  <a:pt x="112" y="448"/>
                  <a:pt x="106" y="450"/>
                </a:cubicBezTo>
                <a:cubicBezTo>
                  <a:pt x="100" y="451"/>
                  <a:pt x="94" y="447"/>
                  <a:pt x="93" y="441"/>
                </a:cubicBezTo>
                <a:close/>
                <a:moveTo>
                  <a:pt x="35" y="188"/>
                </a:moveTo>
                <a:lnTo>
                  <a:pt x="2" y="40"/>
                </a:lnTo>
                <a:cubicBezTo>
                  <a:pt x="0" y="34"/>
                  <a:pt x="4" y="28"/>
                  <a:pt x="10" y="27"/>
                </a:cubicBezTo>
                <a:cubicBezTo>
                  <a:pt x="16" y="26"/>
                  <a:pt x="22" y="29"/>
                  <a:pt x="23" y="35"/>
                </a:cubicBezTo>
                <a:lnTo>
                  <a:pt x="56" y="183"/>
                </a:lnTo>
                <a:cubicBezTo>
                  <a:pt x="58" y="189"/>
                  <a:pt x="54" y="195"/>
                  <a:pt x="48" y="196"/>
                </a:cubicBezTo>
                <a:cubicBezTo>
                  <a:pt x="42" y="197"/>
                  <a:pt x="37" y="194"/>
                  <a:pt x="35" y="188"/>
                </a:cubicBezTo>
                <a:close/>
              </a:path>
            </a:pathLst>
          </a:custGeom>
          <a:solidFill>
            <a:srgbClr val="000000"/>
          </a:solidFill>
          <a:ln w="142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 flipH="1">
            <a:off x="5822950" y="4043363"/>
            <a:ext cx="157163" cy="1587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9" name="Freeform 37"/>
          <p:cNvSpPr>
            <a:spLocks/>
          </p:cNvSpPr>
          <p:nvPr/>
        </p:nvSpPr>
        <p:spPr bwMode="auto">
          <a:xfrm>
            <a:off x="5619750" y="2362200"/>
            <a:ext cx="1682750" cy="1960563"/>
          </a:xfrm>
          <a:custGeom>
            <a:avLst/>
            <a:gdLst>
              <a:gd name="T0" fmla="*/ 1060 w 1060"/>
              <a:gd name="T1" fmla="*/ 0 h 1235"/>
              <a:gd name="T2" fmla="*/ 1001 w 1060"/>
              <a:gd name="T3" fmla="*/ 259 h 1235"/>
              <a:gd name="T4" fmla="*/ 942 w 1060"/>
              <a:gd name="T5" fmla="*/ 488 h 1235"/>
              <a:gd name="T6" fmla="*/ 883 w 1060"/>
              <a:gd name="T7" fmla="*/ 686 h 1235"/>
              <a:gd name="T8" fmla="*/ 824 w 1060"/>
              <a:gd name="T9" fmla="*/ 853 h 1235"/>
              <a:gd name="T10" fmla="*/ 766 w 1060"/>
              <a:gd name="T11" fmla="*/ 991 h 1235"/>
              <a:gd name="T12" fmla="*/ 706 w 1060"/>
              <a:gd name="T13" fmla="*/ 1098 h 1235"/>
              <a:gd name="T14" fmla="*/ 648 w 1060"/>
              <a:gd name="T15" fmla="*/ 1174 h 1235"/>
              <a:gd name="T16" fmla="*/ 588 w 1060"/>
              <a:gd name="T17" fmla="*/ 1220 h 1235"/>
              <a:gd name="T18" fmla="*/ 530 w 1060"/>
              <a:gd name="T19" fmla="*/ 1235 h 1235"/>
              <a:gd name="T20" fmla="*/ 471 w 1060"/>
              <a:gd name="T21" fmla="*/ 1220 h 1235"/>
              <a:gd name="T22" fmla="*/ 412 w 1060"/>
              <a:gd name="T23" fmla="*/ 1174 h 1235"/>
              <a:gd name="T24" fmla="*/ 353 w 1060"/>
              <a:gd name="T25" fmla="*/ 1098 h 1235"/>
              <a:gd name="T26" fmla="*/ 294 w 1060"/>
              <a:gd name="T27" fmla="*/ 991 h 1235"/>
              <a:gd name="T28" fmla="*/ 235 w 1060"/>
              <a:gd name="T29" fmla="*/ 853 h 1235"/>
              <a:gd name="T30" fmla="*/ 176 w 1060"/>
              <a:gd name="T31" fmla="*/ 686 h 1235"/>
              <a:gd name="T32" fmla="*/ 117 w 1060"/>
              <a:gd name="T33" fmla="*/ 488 h 1235"/>
              <a:gd name="T34" fmla="*/ 58 w 1060"/>
              <a:gd name="T35" fmla="*/ 259 h 1235"/>
              <a:gd name="T36" fmla="*/ 0 w 1060"/>
              <a:gd name="T37" fmla="*/ 0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60" h="1235">
                <a:moveTo>
                  <a:pt x="1060" y="0"/>
                </a:moveTo>
                <a:lnTo>
                  <a:pt x="1001" y="259"/>
                </a:lnTo>
                <a:lnTo>
                  <a:pt x="942" y="488"/>
                </a:lnTo>
                <a:lnTo>
                  <a:pt x="883" y="686"/>
                </a:lnTo>
                <a:lnTo>
                  <a:pt x="824" y="853"/>
                </a:lnTo>
                <a:lnTo>
                  <a:pt x="766" y="991"/>
                </a:lnTo>
                <a:lnTo>
                  <a:pt x="706" y="1098"/>
                </a:lnTo>
                <a:lnTo>
                  <a:pt x="648" y="1174"/>
                </a:lnTo>
                <a:lnTo>
                  <a:pt x="588" y="1220"/>
                </a:lnTo>
                <a:lnTo>
                  <a:pt x="530" y="1235"/>
                </a:lnTo>
                <a:lnTo>
                  <a:pt x="471" y="1220"/>
                </a:lnTo>
                <a:lnTo>
                  <a:pt x="412" y="1174"/>
                </a:lnTo>
                <a:lnTo>
                  <a:pt x="353" y="1098"/>
                </a:lnTo>
                <a:lnTo>
                  <a:pt x="294" y="991"/>
                </a:lnTo>
                <a:lnTo>
                  <a:pt x="235" y="853"/>
                </a:lnTo>
                <a:lnTo>
                  <a:pt x="176" y="686"/>
                </a:lnTo>
                <a:lnTo>
                  <a:pt x="117" y="488"/>
                </a:lnTo>
                <a:lnTo>
                  <a:pt x="58" y="259"/>
                </a:lnTo>
                <a:lnTo>
                  <a:pt x="0" y="0"/>
                </a:lnTo>
              </a:path>
            </a:pathLst>
          </a:custGeom>
          <a:noFill/>
          <a:ln w="190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38954" name="Group 42"/>
          <p:cNvGrpSpPr>
            <a:grpSpLocks/>
          </p:cNvGrpSpPr>
          <p:nvPr/>
        </p:nvGrpSpPr>
        <p:grpSpPr bwMode="auto">
          <a:xfrm>
            <a:off x="4614863" y="3095625"/>
            <a:ext cx="560387" cy="315913"/>
            <a:chOff x="2907" y="1950"/>
            <a:chExt cx="353" cy="199"/>
          </a:xfrm>
        </p:grpSpPr>
        <p:sp>
          <p:nvSpPr>
            <p:cNvPr id="38950" name="Rectangle 38"/>
            <p:cNvSpPr>
              <a:spLocks noChangeArrowheads="1"/>
            </p:cNvSpPr>
            <p:nvPr/>
          </p:nvSpPr>
          <p:spPr bwMode="auto">
            <a:xfrm>
              <a:off x="3216" y="1954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id-ID"/>
            </a:p>
          </p:txBody>
        </p:sp>
        <p:sp>
          <p:nvSpPr>
            <p:cNvPr id="38951" name="Rectangle 39"/>
            <p:cNvSpPr>
              <a:spLocks noChangeArrowheads="1"/>
            </p:cNvSpPr>
            <p:nvPr/>
          </p:nvSpPr>
          <p:spPr bwMode="auto">
            <a:xfrm>
              <a:off x="3139" y="1967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8952" name="Rectangle 40"/>
            <p:cNvSpPr>
              <a:spLocks noChangeArrowheads="1"/>
            </p:cNvSpPr>
            <p:nvPr/>
          </p:nvSpPr>
          <p:spPr bwMode="auto">
            <a:xfrm>
              <a:off x="2907" y="1967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id-ID"/>
            </a:p>
          </p:txBody>
        </p:sp>
        <p:sp>
          <p:nvSpPr>
            <p:cNvPr id="38953" name="Rectangle 41"/>
            <p:cNvSpPr>
              <a:spLocks noChangeArrowheads="1"/>
            </p:cNvSpPr>
            <p:nvPr/>
          </p:nvSpPr>
          <p:spPr bwMode="auto">
            <a:xfrm>
              <a:off x="3013" y="1950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</p:grpSp>
      <p:grpSp>
        <p:nvGrpSpPr>
          <p:cNvPr id="38963" name="Group 51"/>
          <p:cNvGrpSpPr>
            <a:grpSpLocks/>
          </p:cNvGrpSpPr>
          <p:nvPr/>
        </p:nvGrpSpPr>
        <p:grpSpPr bwMode="auto">
          <a:xfrm>
            <a:off x="7235825" y="3121025"/>
            <a:ext cx="990600" cy="373063"/>
            <a:chOff x="4558" y="1966"/>
            <a:chExt cx="624" cy="235"/>
          </a:xfrm>
        </p:grpSpPr>
        <p:sp>
          <p:nvSpPr>
            <p:cNvPr id="38955" name="Rectangle 43"/>
            <p:cNvSpPr>
              <a:spLocks noChangeArrowheads="1"/>
            </p:cNvSpPr>
            <p:nvPr/>
          </p:nvSpPr>
          <p:spPr bwMode="auto">
            <a:xfrm>
              <a:off x="4770" y="1966"/>
              <a:ext cx="6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4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US" altLang="id-ID"/>
            </a:p>
          </p:txBody>
        </p:sp>
        <p:sp>
          <p:nvSpPr>
            <p:cNvPr id="38956" name="Rectangle 44"/>
            <p:cNvSpPr>
              <a:spLocks noChangeArrowheads="1"/>
            </p:cNvSpPr>
            <p:nvPr/>
          </p:nvSpPr>
          <p:spPr bwMode="auto">
            <a:xfrm>
              <a:off x="5095" y="1966"/>
              <a:ext cx="6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4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US" altLang="id-ID"/>
            </a:p>
          </p:txBody>
        </p:sp>
        <p:sp>
          <p:nvSpPr>
            <p:cNvPr id="38957" name="Rectangle 45"/>
            <p:cNvSpPr>
              <a:spLocks noChangeArrowheads="1"/>
            </p:cNvSpPr>
            <p:nvPr/>
          </p:nvSpPr>
          <p:spPr bwMode="auto">
            <a:xfrm>
              <a:off x="5142" y="2008"/>
              <a:ext cx="4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id-ID"/>
            </a:p>
          </p:txBody>
        </p:sp>
        <p:sp>
          <p:nvSpPr>
            <p:cNvPr id="38958" name="Rectangle 46"/>
            <p:cNvSpPr>
              <a:spLocks noChangeArrowheads="1"/>
            </p:cNvSpPr>
            <p:nvPr/>
          </p:nvSpPr>
          <p:spPr bwMode="auto">
            <a:xfrm>
              <a:off x="5019" y="2028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id-ID"/>
            </a:p>
          </p:txBody>
        </p:sp>
        <p:sp>
          <p:nvSpPr>
            <p:cNvPr id="38959" name="Rectangle 47"/>
            <p:cNvSpPr>
              <a:spLocks noChangeArrowheads="1"/>
            </p:cNvSpPr>
            <p:nvPr/>
          </p:nvSpPr>
          <p:spPr bwMode="auto">
            <a:xfrm>
              <a:off x="4914" y="2012"/>
              <a:ext cx="7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/>
            </a:p>
          </p:txBody>
        </p:sp>
        <p:sp>
          <p:nvSpPr>
            <p:cNvPr id="38960" name="Rectangle 48"/>
            <p:cNvSpPr>
              <a:spLocks noChangeArrowheads="1"/>
            </p:cNvSpPr>
            <p:nvPr/>
          </p:nvSpPr>
          <p:spPr bwMode="auto">
            <a:xfrm>
              <a:off x="4660" y="2012"/>
              <a:ext cx="7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  <p:sp>
          <p:nvSpPr>
            <p:cNvPr id="38961" name="Rectangle 49"/>
            <p:cNvSpPr>
              <a:spLocks noChangeArrowheads="1"/>
            </p:cNvSpPr>
            <p:nvPr/>
          </p:nvSpPr>
          <p:spPr bwMode="auto">
            <a:xfrm>
              <a:off x="4822" y="2028"/>
              <a:ext cx="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8962" name="Rectangle 50"/>
            <p:cNvSpPr>
              <a:spLocks noChangeArrowheads="1"/>
            </p:cNvSpPr>
            <p:nvPr/>
          </p:nvSpPr>
          <p:spPr bwMode="auto">
            <a:xfrm>
              <a:off x="4558" y="2028"/>
              <a:ext cx="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id-ID"/>
            </a:p>
          </p:txBody>
        </p:sp>
      </p:grpSp>
    </p:spTree>
    <p:extLst>
      <p:ext uri="{BB962C8B-B14F-4D97-AF65-F5344CB8AC3E}">
        <p14:creationId xmlns:p14="http://schemas.microsoft.com/office/powerpoint/2010/main" val="105982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8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8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8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8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/>
      <p:bldP spid="38926" grpId="0"/>
      <p:bldP spid="38927" grpId="0"/>
      <p:bldP spid="38928" grpId="0"/>
      <p:bldP spid="38933" grpId="0" animBg="1"/>
      <p:bldP spid="38934" grpId="0" animBg="1"/>
      <p:bldP spid="38935" grpId="0" animBg="1"/>
      <p:bldP spid="38936" grpId="0" animBg="1"/>
      <p:bldP spid="38937" grpId="0" animBg="1"/>
      <p:bldP spid="38938" grpId="0" animBg="1"/>
      <p:bldP spid="38939" grpId="0" animBg="1"/>
      <p:bldP spid="38940" grpId="0" animBg="1"/>
      <p:bldP spid="38941" grpId="0" animBg="1"/>
      <p:bldP spid="38942" grpId="0" animBg="1"/>
      <p:bldP spid="38943" grpId="0"/>
      <p:bldP spid="38944" grpId="0" animBg="1"/>
      <p:bldP spid="38945" grpId="0" animBg="1"/>
      <p:bldP spid="38946" grpId="0"/>
      <p:bldP spid="38947" grpId="0" animBg="1"/>
      <p:bldP spid="38948" grpId="0" animBg="1"/>
      <p:bldP spid="3894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>
                <a:solidFill>
                  <a:schemeClr val="tx1"/>
                </a:solidFill>
              </a:rPr>
              <a:t>Contoh Translasi</a:t>
            </a:r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1981200" y="1219200"/>
          <a:ext cx="1600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736600" imgH="241300" progId="Equation.3">
                  <p:embed/>
                </p:oleObj>
              </mc:Choice>
              <mc:Fallback>
                <p:oleObj name="Equation" r:id="rId3" imgW="736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19200"/>
                        <a:ext cx="16002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505200" y="1752600"/>
          <a:ext cx="2133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5" imgW="952087" imgH="241195" progId="Equation.3">
                  <p:embed/>
                </p:oleObj>
              </mc:Choice>
              <mc:Fallback>
                <p:oleObj name="Equation" r:id="rId5" imgW="95208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52600"/>
                        <a:ext cx="2133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457200" y="1281113"/>
            <a:ext cx="1643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Kemudian </a:t>
            </a:r>
            <a:endParaRPr lang="en-US" altLang="id-ID" sz="2400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657600" y="1281113"/>
            <a:ext cx="3490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digeser sejauh 1 ke atas</a:t>
            </a:r>
            <a:endParaRPr lang="en-US" altLang="id-ID" sz="2400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2717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id-ID" altLang="id-ID"/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457200" y="1828800"/>
            <a:ext cx="311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maka akan terbentuk </a:t>
            </a:r>
          </a:p>
        </p:txBody>
      </p:sp>
      <p:sp>
        <p:nvSpPr>
          <p:cNvPr id="39947" name="AutoShape 11"/>
          <p:cNvSpPr>
            <a:spLocks noChangeAspect="1" noChangeArrowheads="1" noTextEdit="1"/>
          </p:cNvSpPr>
          <p:nvPr/>
        </p:nvSpPr>
        <p:spPr bwMode="auto">
          <a:xfrm>
            <a:off x="1066800" y="2667000"/>
            <a:ext cx="5029200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1246188" y="5226050"/>
            <a:ext cx="3763962" cy="158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950" name="Freeform 14"/>
          <p:cNvSpPr>
            <a:spLocks/>
          </p:cNvSpPr>
          <p:nvPr/>
        </p:nvSpPr>
        <p:spPr bwMode="auto">
          <a:xfrm>
            <a:off x="4997450" y="5175250"/>
            <a:ext cx="152400" cy="101600"/>
          </a:xfrm>
          <a:custGeom>
            <a:avLst/>
            <a:gdLst>
              <a:gd name="T0" fmla="*/ 0 w 96"/>
              <a:gd name="T1" fmla="*/ 0 h 64"/>
              <a:gd name="T2" fmla="*/ 96 w 96"/>
              <a:gd name="T3" fmla="*/ 32 h 64"/>
              <a:gd name="T4" fmla="*/ 0 w 96"/>
              <a:gd name="T5" fmla="*/ 64 h 64"/>
              <a:gd name="T6" fmla="*/ 0 w 96"/>
              <a:gd name="T7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6" h="64">
                <a:moveTo>
                  <a:pt x="0" y="0"/>
                </a:moveTo>
                <a:lnTo>
                  <a:pt x="96" y="32"/>
                </a:lnTo>
                <a:lnTo>
                  <a:pt x="0" y="6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3021013" y="3098800"/>
            <a:ext cx="1587" cy="2978150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952" name="Freeform 16"/>
          <p:cNvSpPr>
            <a:spLocks/>
          </p:cNvSpPr>
          <p:nvPr/>
        </p:nvSpPr>
        <p:spPr bwMode="auto">
          <a:xfrm>
            <a:off x="2970213" y="2957513"/>
            <a:ext cx="101600" cy="153987"/>
          </a:xfrm>
          <a:custGeom>
            <a:avLst/>
            <a:gdLst>
              <a:gd name="T0" fmla="*/ 0 w 64"/>
              <a:gd name="T1" fmla="*/ 97 h 97"/>
              <a:gd name="T2" fmla="*/ 32 w 64"/>
              <a:gd name="T3" fmla="*/ 0 h 97"/>
              <a:gd name="T4" fmla="*/ 64 w 64"/>
              <a:gd name="T5" fmla="*/ 97 h 97"/>
              <a:gd name="T6" fmla="*/ 0 w 64"/>
              <a:gd name="T7" fmla="*/ 97 h 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4" h="97">
                <a:moveTo>
                  <a:pt x="0" y="97"/>
                </a:moveTo>
                <a:lnTo>
                  <a:pt x="32" y="0"/>
                </a:lnTo>
                <a:lnTo>
                  <a:pt x="64" y="97"/>
                </a:lnTo>
                <a:lnTo>
                  <a:pt x="0" y="9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2736850" y="5156200"/>
            <a:ext cx="1588" cy="13493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2454275" y="5156200"/>
            <a:ext cx="1588" cy="13493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955" name="Line 19"/>
          <p:cNvSpPr>
            <a:spLocks noChangeShapeType="1"/>
          </p:cNvSpPr>
          <p:nvPr/>
        </p:nvSpPr>
        <p:spPr bwMode="auto">
          <a:xfrm flipH="1">
            <a:off x="2951163" y="4376738"/>
            <a:ext cx="158750" cy="1587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956" name="Line 20"/>
          <p:cNvSpPr>
            <a:spLocks noChangeShapeType="1"/>
          </p:cNvSpPr>
          <p:nvPr/>
        </p:nvSpPr>
        <p:spPr bwMode="auto">
          <a:xfrm flipH="1">
            <a:off x="2951163" y="4659313"/>
            <a:ext cx="158750" cy="1587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3589338" y="5160963"/>
            <a:ext cx="1587" cy="136525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3305175" y="5160963"/>
            <a:ext cx="1588" cy="136525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3525838" y="5373688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d-ID">
                <a:solidFill>
                  <a:srgbClr val="000000"/>
                </a:solidFill>
              </a:rPr>
              <a:t>2</a:t>
            </a:r>
            <a:endParaRPr lang="en-US" altLang="id-ID"/>
          </a:p>
        </p:txBody>
      </p:sp>
      <p:sp>
        <p:nvSpPr>
          <p:cNvPr id="39960" name="Line 24"/>
          <p:cNvSpPr>
            <a:spLocks noChangeShapeType="1"/>
          </p:cNvSpPr>
          <p:nvPr/>
        </p:nvSpPr>
        <p:spPr bwMode="auto">
          <a:xfrm flipH="1">
            <a:off x="2941638" y="4092575"/>
            <a:ext cx="158750" cy="158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961" name="Line 25"/>
          <p:cNvSpPr>
            <a:spLocks noChangeShapeType="1"/>
          </p:cNvSpPr>
          <p:nvPr/>
        </p:nvSpPr>
        <p:spPr bwMode="auto">
          <a:xfrm flipH="1">
            <a:off x="2941638" y="3808413"/>
            <a:ext cx="158750" cy="1587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962" name="Rectangle 26"/>
          <p:cNvSpPr>
            <a:spLocks noChangeArrowheads="1"/>
          </p:cNvSpPr>
          <p:nvPr/>
        </p:nvSpPr>
        <p:spPr bwMode="auto">
          <a:xfrm>
            <a:off x="2786063" y="399256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d-ID">
                <a:solidFill>
                  <a:srgbClr val="000000"/>
                </a:solidFill>
              </a:rPr>
              <a:t>4</a:t>
            </a:r>
            <a:endParaRPr lang="en-US" altLang="id-ID"/>
          </a:p>
        </p:txBody>
      </p:sp>
      <p:sp>
        <p:nvSpPr>
          <p:cNvPr id="39963" name="Line 27"/>
          <p:cNvSpPr>
            <a:spLocks noChangeShapeType="1"/>
          </p:cNvSpPr>
          <p:nvPr/>
        </p:nvSpPr>
        <p:spPr bwMode="auto">
          <a:xfrm flipH="1">
            <a:off x="2951163" y="4943475"/>
            <a:ext cx="158750" cy="158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9964" name="Freeform 28"/>
          <p:cNvSpPr>
            <a:spLocks noEditPoints="1"/>
          </p:cNvSpPr>
          <p:nvPr/>
        </p:nvSpPr>
        <p:spPr bwMode="auto">
          <a:xfrm>
            <a:off x="2743200" y="3230563"/>
            <a:ext cx="1719263" cy="1998662"/>
          </a:xfrm>
          <a:custGeom>
            <a:avLst/>
            <a:gdLst>
              <a:gd name="T0" fmla="*/ 1920 w 1968"/>
              <a:gd name="T1" fmla="*/ 171 h 2290"/>
              <a:gd name="T2" fmla="*/ 1959 w 1968"/>
              <a:gd name="T3" fmla="*/ 2 h 2290"/>
              <a:gd name="T4" fmla="*/ 1876 w 1968"/>
              <a:gd name="T5" fmla="*/ 416 h 2290"/>
              <a:gd name="T6" fmla="*/ 1888 w 1968"/>
              <a:gd name="T7" fmla="*/ 263 h 2290"/>
              <a:gd name="T8" fmla="*/ 1851 w 1968"/>
              <a:gd name="T9" fmla="*/ 522 h 2290"/>
              <a:gd name="T10" fmla="*/ 1792 w 1968"/>
              <a:gd name="T11" fmla="*/ 663 h 2290"/>
              <a:gd name="T12" fmla="*/ 1851 w 1968"/>
              <a:gd name="T13" fmla="*/ 522 h 2290"/>
              <a:gd name="T14" fmla="*/ 1748 w 1968"/>
              <a:gd name="T15" fmla="*/ 921 h 2290"/>
              <a:gd name="T16" fmla="*/ 1729 w 1968"/>
              <a:gd name="T17" fmla="*/ 909 h 2290"/>
              <a:gd name="T18" fmla="*/ 1786 w 1968"/>
              <a:gd name="T19" fmla="*/ 774 h 2290"/>
              <a:gd name="T20" fmla="*/ 1661 w 1968"/>
              <a:gd name="T21" fmla="*/ 1178 h 2290"/>
              <a:gd name="T22" fmla="*/ 1710 w 1968"/>
              <a:gd name="T23" fmla="*/ 1012 h 2290"/>
              <a:gd name="T24" fmla="*/ 1642 w 1968"/>
              <a:gd name="T25" fmla="*/ 1280 h 2290"/>
              <a:gd name="T26" fmla="*/ 1573 w 1968"/>
              <a:gd name="T27" fmla="*/ 1411 h 2290"/>
              <a:gd name="T28" fmla="*/ 1636 w 1968"/>
              <a:gd name="T29" fmla="*/ 1261 h 2290"/>
              <a:gd name="T30" fmla="*/ 1533 w 1968"/>
              <a:gd name="T31" fmla="*/ 1589 h 2290"/>
              <a:gd name="T32" fmla="*/ 1482 w 1968"/>
              <a:gd name="T33" fmla="*/ 1654 h 2290"/>
              <a:gd name="T34" fmla="*/ 1551 w 1968"/>
              <a:gd name="T35" fmla="*/ 1507 h 2290"/>
              <a:gd name="T36" fmla="*/ 1425 w 1968"/>
              <a:gd name="T37" fmla="*/ 1843 h 2290"/>
              <a:gd name="T38" fmla="*/ 1374 w 1968"/>
              <a:gd name="T39" fmla="*/ 1889 h 2290"/>
              <a:gd name="T40" fmla="*/ 1453 w 1968"/>
              <a:gd name="T41" fmla="*/ 1748 h 2290"/>
              <a:gd name="T42" fmla="*/ 1316 w 1968"/>
              <a:gd name="T43" fmla="*/ 2040 h 2290"/>
              <a:gd name="T44" fmla="*/ 1239 w 1968"/>
              <a:gd name="T45" fmla="*/ 2122 h 2290"/>
              <a:gd name="T46" fmla="*/ 1297 w 1968"/>
              <a:gd name="T47" fmla="*/ 2030 h 2290"/>
              <a:gd name="T48" fmla="*/ 1341 w 1968"/>
              <a:gd name="T49" fmla="*/ 1994 h 2290"/>
              <a:gd name="T50" fmla="*/ 1092 w 1968"/>
              <a:gd name="T51" fmla="*/ 2270 h 2290"/>
              <a:gd name="T52" fmla="*/ 1043 w 1968"/>
              <a:gd name="T53" fmla="*/ 2261 h 2290"/>
              <a:gd name="T54" fmla="*/ 1167 w 1968"/>
              <a:gd name="T55" fmla="*/ 2186 h 2290"/>
              <a:gd name="T56" fmla="*/ 939 w 1968"/>
              <a:gd name="T57" fmla="*/ 2288 h 2290"/>
              <a:gd name="T58" fmla="*/ 802 w 1968"/>
              <a:gd name="T59" fmla="*/ 2219 h 2290"/>
              <a:gd name="T60" fmla="*/ 879 w 1968"/>
              <a:gd name="T61" fmla="*/ 2251 h 2290"/>
              <a:gd name="T62" fmla="*/ 952 w 1968"/>
              <a:gd name="T63" fmla="*/ 2280 h 2290"/>
              <a:gd name="T64" fmla="*/ 647 w 1968"/>
              <a:gd name="T65" fmla="*/ 2042 h 2290"/>
              <a:gd name="T66" fmla="*/ 638 w 1968"/>
              <a:gd name="T67" fmla="*/ 2003 h 2290"/>
              <a:gd name="T68" fmla="*/ 665 w 1968"/>
              <a:gd name="T69" fmla="*/ 2028 h 2290"/>
              <a:gd name="T70" fmla="*/ 724 w 1968"/>
              <a:gd name="T71" fmla="*/ 2141 h 2290"/>
              <a:gd name="T72" fmla="*/ 513 w 1968"/>
              <a:gd name="T73" fmla="*/ 1786 h 2290"/>
              <a:gd name="T74" fmla="*/ 557 w 1968"/>
              <a:gd name="T75" fmla="*/ 1833 h 2290"/>
              <a:gd name="T76" fmla="*/ 581 w 1968"/>
              <a:gd name="T77" fmla="*/ 1922 h 2290"/>
              <a:gd name="T78" fmla="*/ 414 w 1968"/>
              <a:gd name="T79" fmla="*/ 1545 h 2290"/>
              <a:gd name="T80" fmla="*/ 449 w 1968"/>
              <a:gd name="T81" fmla="*/ 1581 h 2290"/>
              <a:gd name="T82" fmla="*/ 471 w 1968"/>
              <a:gd name="T83" fmla="*/ 1686 h 2290"/>
              <a:gd name="T84" fmla="*/ 334 w 1968"/>
              <a:gd name="T85" fmla="*/ 1286 h 2290"/>
              <a:gd name="T86" fmla="*/ 391 w 1968"/>
              <a:gd name="T87" fmla="*/ 1449 h 2290"/>
              <a:gd name="T88" fmla="*/ 252 w 1968"/>
              <a:gd name="T89" fmla="*/ 1050 h 2290"/>
              <a:gd name="T90" fmla="*/ 316 w 1968"/>
              <a:gd name="T91" fmla="*/ 1189 h 2290"/>
              <a:gd name="T92" fmla="*/ 222 w 1968"/>
              <a:gd name="T93" fmla="*/ 946 h 2290"/>
              <a:gd name="T94" fmla="*/ 190 w 1968"/>
              <a:gd name="T95" fmla="*/ 786 h 2290"/>
              <a:gd name="T96" fmla="*/ 242 w 1968"/>
              <a:gd name="T97" fmla="*/ 940 h 2290"/>
              <a:gd name="T98" fmla="*/ 155 w 1968"/>
              <a:gd name="T99" fmla="*/ 694 h 2290"/>
              <a:gd name="T100" fmla="*/ 139 w 1968"/>
              <a:gd name="T101" fmla="*/ 542 h 2290"/>
              <a:gd name="T102" fmla="*/ 155 w 1968"/>
              <a:gd name="T103" fmla="*/ 694 h 2290"/>
              <a:gd name="T104" fmla="*/ 67 w 1968"/>
              <a:gd name="T105" fmla="*/ 281 h 2290"/>
              <a:gd name="T106" fmla="*/ 105 w 1968"/>
              <a:gd name="T107" fmla="*/ 450 h 2290"/>
              <a:gd name="T108" fmla="*/ 1 w 1968"/>
              <a:gd name="T109" fmla="*/ 40 h 2290"/>
              <a:gd name="T110" fmla="*/ 56 w 1968"/>
              <a:gd name="T111" fmla="*/ 183 h 2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968" h="2290">
                <a:moveTo>
                  <a:pt x="1967" y="15"/>
                </a:moveTo>
                <a:lnTo>
                  <a:pt x="1933" y="162"/>
                </a:lnTo>
                <a:cubicBezTo>
                  <a:pt x="1932" y="168"/>
                  <a:pt x="1926" y="172"/>
                  <a:pt x="1920" y="171"/>
                </a:cubicBezTo>
                <a:cubicBezTo>
                  <a:pt x="1915" y="169"/>
                  <a:pt x="1911" y="164"/>
                  <a:pt x="1912" y="158"/>
                </a:cubicBezTo>
                <a:lnTo>
                  <a:pt x="1946" y="10"/>
                </a:lnTo>
                <a:cubicBezTo>
                  <a:pt x="1947" y="4"/>
                  <a:pt x="1953" y="0"/>
                  <a:pt x="1959" y="2"/>
                </a:cubicBezTo>
                <a:cubicBezTo>
                  <a:pt x="1965" y="3"/>
                  <a:pt x="1968" y="9"/>
                  <a:pt x="1967" y="15"/>
                </a:cubicBezTo>
                <a:close/>
                <a:moveTo>
                  <a:pt x="1909" y="268"/>
                </a:moveTo>
                <a:lnTo>
                  <a:pt x="1876" y="416"/>
                </a:lnTo>
                <a:cubicBezTo>
                  <a:pt x="1875" y="422"/>
                  <a:pt x="1869" y="426"/>
                  <a:pt x="1863" y="424"/>
                </a:cubicBezTo>
                <a:cubicBezTo>
                  <a:pt x="1857" y="423"/>
                  <a:pt x="1853" y="417"/>
                  <a:pt x="1855" y="411"/>
                </a:cubicBezTo>
                <a:lnTo>
                  <a:pt x="1888" y="263"/>
                </a:lnTo>
                <a:cubicBezTo>
                  <a:pt x="1890" y="258"/>
                  <a:pt x="1895" y="254"/>
                  <a:pt x="1901" y="255"/>
                </a:cubicBezTo>
                <a:cubicBezTo>
                  <a:pt x="1907" y="257"/>
                  <a:pt x="1911" y="262"/>
                  <a:pt x="1909" y="268"/>
                </a:cubicBezTo>
                <a:close/>
                <a:moveTo>
                  <a:pt x="1851" y="522"/>
                </a:moveTo>
                <a:lnTo>
                  <a:pt x="1813" y="669"/>
                </a:lnTo>
                <a:cubicBezTo>
                  <a:pt x="1812" y="675"/>
                  <a:pt x="1806" y="678"/>
                  <a:pt x="1800" y="677"/>
                </a:cubicBezTo>
                <a:cubicBezTo>
                  <a:pt x="1794" y="675"/>
                  <a:pt x="1791" y="669"/>
                  <a:pt x="1792" y="663"/>
                </a:cubicBezTo>
                <a:lnTo>
                  <a:pt x="1830" y="517"/>
                </a:lnTo>
                <a:cubicBezTo>
                  <a:pt x="1831" y="511"/>
                  <a:pt x="1837" y="507"/>
                  <a:pt x="1843" y="509"/>
                </a:cubicBezTo>
                <a:cubicBezTo>
                  <a:pt x="1849" y="510"/>
                  <a:pt x="1852" y="516"/>
                  <a:pt x="1851" y="522"/>
                </a:cubicBezTo>
                <a:close/>
                <a:moveTo>
                  <a:pt x="1786" y="774"/>
                </a:moveTo>
                <a:lnTo>
                  <a:pt x="1750" y="914"/>
                </a:lnTo>
                <a:lnTo>
                  <a:pt x="1748" y="921"/>
                </a:lnTo>
                <a:cubicBezTo>
                  <a:pt x="1746" y="927"/>
                  <a:pt x="1740" y="930"/>
                  <a:pt x="1735" y="928"/>
                </a:cubicBezTo>
                <a:cubicBezTo>
                  <a:pt x="1729" y="927"/>
                  <a:pt x="1726" y="921"/>
                  <a:pt x="1727" y="915"/>
                </a:cubicBezTo>
                <a:lnTo>
                  <a:pt x="1729" y="909"/>
                </a:lnTo>
                <a:lnTo>
                  <a:pt x="1765" y="768"/>
                </a:lnTo>
                <a:cubicBezTo>
                  <a:pt x="1767" y="763"/>
                  <a:pt x="1773" y="759"/>
                  <a:pt x="1778" y="761"/>
                </a:cubicBezTo>
                <a:cubicBezTo>
                  <a:pt x="1784" y="762"/>
                  <a:pt x="1788" y="768"/>
                  <a:pt x="1786" y="774"/>
                </a:cubicBezTo>
                <a:close/>
                <a:moveTo>
                  <a:pt x="1717" y="1025"/>
                </a:moveTo>
                <a:lnTo>
                  <a:pt x="1674" y="1170"/>
                </a:lnTo>
                <a:cubicBezTo>
                  <a:pt x="1672" y="1176"/>
                  <a:pt x="1666" y="1179"/>
                  <a:pt x="1661" y="1178"/>
                </a:cubicBezTo>
                <a:cubicBezTo>
                  <a:pt x="1655" y="1176"/>
                  <a:pt x="1652" y="1170"/>
                  <a:pt x="1653" y="1164"/>
                </a:cubicBezTo>
                <a:lnTo>
                  <a:pt x="1696" y="1019"/>
                </a:lnTo>
                <a:cubicBezTo>
                  <a:pt x="1698" y="1013"/>
                  <a:pt x="1704" y="1010"/>
                  <a:pt x="1710" y="1012"/>
                </a:cubicBezTo>
                <a:cubicBezTo>
                  <a:pt x="1716" y="1013"/>
                  <a:pt x="1719" y="1019"/>
                  <a:pt x="1717" y="1025"/>
                </a:cubicBezTo>
                <a:close/>
                <a:moveTo>
                  <a:pt x="1643" y="1274"/>
                </a:moveTo>
                <a:lnTo>
                  <a:pt x="1642" y="1280"/>
                </a:lnTo>
                <a:lnTo>
                  <a:pt x="1593" y="1418"/>
                </a:lnTo>
                <a:cubicBezTo>
                  <a:pt x="1591" y="1424"/>
                  <a:pt x="1585" y="1427"/>
                  <a:pt x="1579" y="1425"/>
                </a:cubicBezTo>
                <a:cubicBezTo>
                  <a:pt x="1574" y="1423"/>
                  <a:pt x="1571" y="1417"/>
                  <a:pt x="1573" y="1411"/>
                </a:cubicBezTo>
                <a:lnTo>
                  <a:pt x="1621" y="1273"/>
                </a:lnTo>
                <a:lnTo>
                  <a:pt x="1622" y="1268"/>
                </a:lnTo>
                <a:cubicBezTo>
                  <a:pt x="1624" y="1262"/>
                  <a:pt x="1630" y="1259"/>
                  <a:pt x="1636" y="1261"/>
                </a:cubicBezTo>
                <a:cubicBezTo>
                  <a:pt x="1642" y="1263"/>
                  <a:pt x="1645" y="1269"/>
                  <a:pt x="1643" y="1274"/>
                </a:cubicBezTo>
                <a:close/>
                <a:moveTo>
                  <a:pt x="1557" y="1520"/>
                </a:moveTo>
                <a:lnTo>
                  <a:pt x="1533" y="1589"/>
                </a:lnTo>
                <a:lnTo>
                  <a:pt x="1502" y="1662"/>
                </a:lnTo>
                <a:cubicBezTo>
                  <a:pt x="1500" y="1668"/>
                  <a:pt x="1493" y="1670"/>
                  <a:pt x="1488" y="1668"/>
                </a:cubicBezTo>
                <a:cubicBezTo>
                  <a:pt x="1482" y="1666"/>
                  <a:pt x="1480" y="1659"/>
                  <a:pt x="1482" y="1654"/>
                </a:cubicBezTo>
                <a:lnTo>
                  <a:pt x="1513" y="1582"/>
                </a:lnTo>
                <a:lnTo>
                  <a:pt x="1537" y="1513"/>
                </a:lnTo>
                <a:cubicBezTo>
                  <a:pt x="1539" y="1508"/>
                  <a:pt x="1545" y="1505"/>
                  <a:pt x="1551" y="1507"/>
                </a:cubicBezTo>
                <a:cubicBezTo>
                  <a:pt x="1556" y="1509"/>
                  <a:pt x="1559" y="1515"/>
                  <a:pt x="1557" y="1520"/>
                </a:cubicBezTo>
                <a:close/>
                <a:moveTo>
                  <a:pt x="1459" y="1762"/>
                </a:moveTo>
                <a:lnTo>
                  <a:pt x="1425" y="1843"/>
                </a:lnTo>
                <a:lnTo>
                  <a:pt x="1393" y="1900"/>
                </a:lnTo>
                <a:cubicBezTo>
                  <a:pt x="1390" y="1905"/>
                  <a:pt x="1384" y="1907"/>
                  <a:pt x="1379" y="1904"/>
                </a:cubicBezTo>
                <a:cubicBezTo>
                  <a:pt x="1373" y="1901"/>
                  <a:pt x="1371" y="1894"/>
                  <a:pt x="1374" y="1889"/>
                </a:cubicBezTo>
                <a:lnTo>
                  <a:pt x="1405" y="1834"/>
                </a:lnTo>
                <a:lnTo>
                  <a:pt x="1439" y="1753"/>
                </a:lnTo>
                <a:cubicBezTo>
                  <a:pt x="1442" y="1748"/>
                  <a:pt x="1448" y="1745"/>
                  <a:pt x="1453" y="1748"/>
                </a:cubicBezTo>
                <a:cubicBezTo>
                  <a:pt x="1459" y="1750"/>
                  <a:pt x="1462" y="1756"/>
                  <a:pt x="1459" y="1762"/>
                </a:cubicBezTo>
                <a:close/>
                <a:moveTo>
                  <a:pt x="1341" y="1994"/>
                </a:moveTo>
                <a:lnTo>
                  <a:pt x="1316" y="2040"/>
                </a:lnTo>
                <a:cubicBezTo>
                  <a:pt x="1315" y="2041"/>
                  <a:pt x="1315" y="2041"/>
                  <a:pt x="1315" y="2042"/>
                </a:cubicBezTo>
                <a:lnTo>
                  <a:pt x="1254" y="2120"/>
                </a:lnTo>
                <a:cubicBezTo>
                  <a:pt x="1250" y="2125"/>
                  <a:pt x="1244" y="2126"/>
                  <a:pt x="1239" y="2122"/>
                </a:cubicBezTo>
                <a:cubicBezTo>
                  <a:pt x="1234" y="2119"/>
                  <a:pt x="1233" y="2112"/>
                  <a:pt x="1237" y="2107"/>
                </a:cubicBezTo>
                <a:lnTo>
                  <a:pt x="1298" y="2028"/>
                </a:lnTo>
                <a:lnTo>
                  <a:pt x="1297" y="2030"/>
                </a:lnTo>
                <a:lnTo>
                  <a:pt x="1322" y="1984"/>
                </a:lnTo>
                <a:cubicBezTo>
                  <a:pt x="1325" y="1979"/>
                  <a:pt x="1331" y="1977"/>
                  <a:pt x="1337" y="1980"/>
                </a:cubicBezTo>
                <a:cubicBezTo>
                  <a:pt x="1342" y="1983"/>
                  <a:pt x="1344" y="1989"/>
                  <a:pt x="1341" y="1994"/>
                </a:cubicBezTo>
                <a:close/>
                <a:moveTo>
                  <a:pt x="1181" y="2203"/>
                </a:moveTo>
                <a:lnTo>
                  <a:pt x="1096" y="2268"/>
                </a:lnTo>
                <a:cubicBezTo>
                  <a:pt x="1095" y="2269"/>
                  <a:pt x="1094" y="2270"/>
                  <a:pt x="1092" y="2270"/>
                </a:cubicBezTo>
                <a:lnTo>
                  <a:pt x="1049" y="2282"/>
                </a:lnTo>
                <a:cubicBezTo>
                  <a:pt x="1043" y="2283"/>
                  <a:pt x="1037" y="2280"/>
                  <a:pt x="1036" y="2274"/>
                </a:cubicBezTo>
                <a:cubicBezTo>
                  <a:pt x="1034" y="2268"/>
                  <a:pt x="1038" y="2262"/>
                  <a:pt x="1043" y="2261"/>
                </a:cubicBezTo>
                <a:lnTo>
                  <a:pt x="1087" y="2249"/>
                </a:lnTo>
                <a:lnTo>
                  <a:pt x="1083" y="2251"/>
                </a:lnTo>
                <a:lnTo>
                  <a:pt x="1167" y="2186"/>
                </a:lnTo>
                <a:cubicBezTo>
                  <a:pt x="1172" y="2182"/>
                  <a:pt x="1179" y="2183"/>
                  <a:pt x="1182" y="2188"/>
                </a:cubicBezTo>
                <a:cubicBezTo>
                  <a:pt x="1186" y="2192"/>
                  <a:pt x="1185" y="2199"/>
                  <a:pt x="1181" y="2203"/>
                </a:cubicBezTo>
                <a:close/>
                <a:moveTo>
                  <a:pt x="939" y="2288"/>
                </a:moveTo>
                <a:lnTo>
                  <a:pt x="870" y="2270"/>
                </a:lnTo>
                <a:cubicBezTo>
                  <a:pt x="869" y="2270"/>
                  <a:pt x="867" y="2269"/>
                  <a:pt x="866" y="2268"/>
                </a:cubicBezTo>
                <a:lnTo>
                  <a:pt x="802" y="2219"/>
                </a:lnTo>
                <a:cubicBezTo>
                  <a:pt x="797" y="2215"/>
                  <a:pt x="797" y="2208"/>
                  <a:pt x="800" y="2204"/>
                </a:cubicBezTo>
                <a:cubicBezTo>
                  <a:pt x="804" y="2199"/>
                  <a:pt x="811" y="2198"/>
                  <a:pt x="816" y="2202"/>
                </a:cubicBezTo>
                <a:lnTo>
                  <a:pt x="879" y="2251"/>
                </a:lnTo>
                <a:lnTo>
                  <a:pt x="875" y="2249"/>
                </a:lnTo>
                <a:lnTo>
                  <a:pt x="944" y="2267"/>
                </a:lnTo>
                <a:cubicBezTo>
                  <a:pt x="950" y="2269"/>
                  <a:pt x="953" y="2275"/>
                  <a:pt x="952" y="2280"/>
                </a:cubicBezTo>
                <a:cubicBezTo>
                  <a:pt x="950" y="2286"/>
                  <a:pt x="944" y="2290"/>
                  <a:pt x="939" y="2288"/>
                </a:cubicBezTo>
                <a:close/>
                <a:moveTo>
                  <a:pt x="724" y="2141"/>
                </a:moveTo>
                <a:lnTo>
                  <a:pt x="647" y="2042"/>
                </a:lnTo>
                <a:cubicBezTo>
                  <a:pt x="647" y="2041"/>
                  <a:pt x="647" y="2041"/>
                  <a:pt x="646" y="2040"/>
                </a:cubicBezTo>
                <a:lnTo>
                  <a:pt x="634" y="2017"/>
                </a:lnTo>
                <a:cubicBezTo>
                  <a:pt x="631" y="2012"/>
                  <a:pt x="633" y="2005"/>
                  <a:pt x="638" y="2003"/>
                </a:cubicBezTo>
                <a:cubicBezTo>
                  <a:pt x="643" y="2000"/>
                  <a:pt x="650" y="2002"/>
                  <a:pt x="653" y="2007"/>
                </a:cubicBezTo>
                <a:lnTo>
                  <a:pt x="665" y="2030"/>
                </a:lnTo>
                <a:lnTo>
                  <a:pt x="665" y="2028"/>
                </a:lnTo>
                <a:lnTo>
                  <a:pt x="741" y="2128"/>
                </a:lnTo>
                <a:cubicBezTo>
                  <a:pt x="745" y="2133"/>
                  <a:pt x="744" y="2139"/>
                  <a:pt x="739" y="2143"/>
                </a:cubicBezTo>
                <a:cubicBezTo>
                  <a:pt x="734" y="2147"/>
                  <a:pt x="728" y="2146"/>
                  <a:pt x="724" y="2141"/>
                </a:cubicBezTo>
                <a:close/>
                <a:moveTo>
                  <a:pt x="581" y="1922"/>
                </a:moveTo>
                <a:lnTo>
                  <a:pt x="538" y="1844"/>
                </a:lnTo>
                <a:lnTo>
                  <a:pt x="513" y="1786"/>
                </a:lnTo>
                <a:cubicBezTo>
                  <a:pt x="511" y="1780"/>
                  <a:pt x="513" y="1774"/>
                  <a:pt x="519" y="1772"/>
                </a:cubicBezTo>
                <a:cubicBezTo>
                  <a:pt x="524" y="1769"/>
                  <a:pt x="531" y="1772"/>
                  <a:pt x="533" y="1777"/>
                </a:cubicBezTo>
                <a:lnTo>
                  <a:pt x="557" y="1833"/>
                </a:lnTo>
                <a:lnTo>
                  <a:pt x="600" y="1912"/>
                </a:lnTo>
                <a:cubicBezTo>
                  <a:pt x="603" y="1917"/>
                  <a:pt x="601" y="1924"/>
                  <a:pt x="596" y="1927"/>
                </a:cubicBezTo>
                <a:cubicBezTo>
                  <a:pt x="591" y="1930"/>
                  <a:pt x="584" y="1928"/>
                  <a:pt x="581" y="1922"/>
                </a:cubicBezTo>
                <a:close/>
                <a:moveTo>
                  <a:pt x="471" y="1686"/>
                </a:moveTo>
                <a:lnTo>
                  <a:pt x="429" y="1590"/>
                </a:lnTo>
                <a:lnTo>
                  <a:pt x="414" y="1545"/>
                </a:lnTo>
                <a:cubicBezTo>
                  <a:pt x="412" y="1539"/>
                  <a:pt x="415" y="1533"/>
                  <a:pt x="420" y="1531"/>
                </a:cubicBezTo>
                <a:cubicBezTo>
                  <a:pt x="426" y="1529"/>
                  <a:pt x="432" y="1532"/>
                  <a:pt x="434" y="1538"/>
                </a:cubicBezTo>
                <a:lnTo>
                  <a:pt x="449" y="1581"/>
                </a:lnTo>
                <a:lnTo>
                  <a:pt x="491" y="1678"/>
                </a:lnTo>
                <a:cubicBezTo>
                  <a:pt x="493" y="1683"/>
                  <a:pt x="490" y="1690"/>
                  <a:pt x="485" y="1692"/>
                </a:cubicBezTo>
                <a:cubicBezTo>
                  <a:pt x="479" y="1694"/>
                  <a:pt x="473" y="1692"/>
                  <a:pt x="471" y="1686"/>
                </a:cubicBezTo>
                <a:close/>
                <a:moveTo>
                  <a:pt x="378" y="1443"/>
                </a:moveTo>
                <a:lnTo>
                  <a:pt x="327" y="1300"/>
                </a:lnTo>
                <a:cubicBezTo>
                  <a:pt x="325" y="1294"/>
                  <a:pt x="328" y="1288"/>
                  <a:pt x="334" y="1286"/>
                </a:cubicBezTo>
                <a:cubicBezTo>
                  <a:pt x="340" y="1284"/>
                  <a:pt x="346" y="1287"/>
                  <a:pt x="348" y="1292"/>
                </a:cubicBezTo>
                <a:lnTo>
                  <a:pt x="398" y="1436"/>
                </a:lnTo>
                <a:cubicBezTo>
                  <a:pt x="400" y="1441"/>
                  <a:pt x="397" y="1447"/>
                  <a:pt x="391" y="1449"/>
                </a:cubicBezTo>
                <a:cubicBezTo>
                  <a:pt x="386" y="1451"/>
                  <a:pt x="380" y="1448"/>
                  <a:pt x="378" y="1443"/>
                </a:cubicBezTo>
                <a:close/>
                <a:moveTo>
                  <a:pt x="295" y="1195"/>
                </a:moveTo>
                <a:lnTo>
                  <a:pt x="252" y="1050"/>
                </a:lnTo>
                <a:cubicBezTo>
                  <a:pt x="251" y="1044"/>
                  <a:pt x="254" y="1038"/>
                  <a:pt x="260" y="1037"/>
                </a:cubicBezTo>
                <a:cubicBezTo>
                  <a:pt x="265" y="1035"/>
                  <a:pt x="271" y="1038"/>
                  <a:pt x="273" y="1044"/>
                </a:cubicBezTo>
                <a:lnTo>
                  <a:pt x="316" y="1189"/>
                </a:lnTo>
                <a:cubicBezTo>
                  <a:pt x="318" y="1195"/>
                  <a:pt x="315" y="1201"/>
                  <a:pt x="309" y="1203"/>
                </a:cubicBezTo>
                <a:cubicBezTo>
                  <a:pt x="303" y="1204"/>
                  <a:pt x="297" y="1201"/>
                  <a:pt x="295" y="1195"/>
                </a:cubicBezTo>
                <a:close/>
                <a:moveTo>
                  <a:pt x="222" y="946"/>
                </a:moveTo>
                <a:lnTo>
                  <a:pt x="212" y="914"/>
                </a:lnTo>
                <a:lnTo>
                  <a:pt x="182" y="799"/>
                </a:lnTo>
                <a:cubicBezTo>
                  <a:pt x="181" y="793"/>
                  <a:pt x="184" y="787"/>
                  <a:pt x="190" y="786"/>
                </a:cubicBezTo>
                <a:cubicBezTo>
                  <a:pt x="196" y="784"/>
                  <a:pt x="202" y="788"/>
                  <a:pt x="203" y="794"/>
                </a:cubicBezTo>
                <a:lnTo>
                  <a:pt x="233" y="908"/>
                </a:lnTo>
                <a:lnTo>
                  <a:pt x="242" y="940"/>
                </a:lnTo>
                <a:cubicBezTo>
                  <a:pt x="244" y="946"/>
                  <a:pt x="241" y="952"/>
                  <a:pt x="235" y="953"/>
                </a:cubicBezTo>
                <a:cubicBezTo>
                  <a:pt x="229" y="955"/>
                  <a:pt x="223" y="952"/>
                  <a:pt x="222" y="946"/>
                </a:cubicBezTo>
                <a:close/>
                <a:moveTo>
                  <a:pt x="155" y="694"/>
                </a:moveTo>
                <a:lnTo>
                  <a:pt x="118" y="547"/>
                </a:lnTo>
                <a:cubicBezTo>
                  <a:pt x="116" y="541"/>
                  <a:pt x="120" y="535"/>
                  <a:pt x="125" y="534"/>
                </a:cubicBezTo>
                <a:cubicBezTo>
                  <a:pt x="131" y="532"/>
                  <a:pt x="137" y="536"/>
                  <a:pt x="139" y="542"/>
                </a:cubicBezTo>
                <a:lnTo>
                  <a:pt x="176" y="689"/>
                </a:lnTo>
                <a:cubicBezTo>
                  <a:pt x="178" y="695"/>
                  <a:pt x="174" y="700"/>
                  <a:pt x="169" y="702"/>
                </a:cubicBezTo>
                <a:cubicBezTo>
                  <a:pt x="163" y="703"/>
                  <a:pt x="157" y="700"/>
                  <a:pt x="155" y="694"/>
                </a:cubicBezTo>
                <a:close/>
                <a:moveTo>
                  <a:pt x="92" y="442"/>
                </a:moveTo>
                <a:lnTo>
                  <a:pt x="58" y="294"/>
                </a:lnTo>
                <a:cubicBezTo>
                  <a:pt x="57" y="288"/>
                  <a:pt x="61" y="282"/>
                  <a:pt x="67" y="281"/>
                </a:cubicBezTo>
                <a:cubicBezTo>
                  <a:pt x="72" y="279"/>
                  <a:pt x="78" y="283"/>
                  <a:pt x="80" y="289"/>
                </a:cubicBezTo>
                <a:lnTo>
                  <a:pt x="113" y="437"/>
                </a:lnTo>
                <a:cubicBezTo>
                  <a:pt x="115" y="443"/>
                  <a:pt x="111" y="448"/>
                  <a:pt x="105" y="450"/>
                </a:cubicBezTo>
                <a:cubicBezTo>
                  <a:pt x="99" y="451"/>
                  <a:pt x="93" y="447"/>
                  <a:pt x="92" y="442"/>
                </a:cubicBezTo>
                <a:close/>
                <a:moveTo>
                  <a:pt x="35" y="188"/>
                </a:moveTo>
                <a:lnTo>
                  <a:pt x="1" y="40"/>
                </a:lnTo>
                <a:cubicBezTo>
                  <a:pt x="0" y="34"/>
                  <a:pt x="3" y="28"/>
                  <a:pt x="9" y="27"/>
                </a:cubicBezTo>
                <a:cubicBezTo>
                  <a:pt x="15" y="26"/>
                  <a:pt x="21" y="29"/>
                  <a:pt x="22" y="35"/>
                </a:cubicBezTo>
                <a:lnTo>
                  <a:pt x="56" y="183"/>
                </a:lnTo>
                <a:cubicBezTo>
                  <a:pt x="57" y="189"/>
                  <a:pt x="53" y="195"/>
                  <a:pt x="47" y="196"/>
                </a:cubicBezTo>
                <a:cubicBezTo>
                  <a:pt x="42" y="197"/>
                  <a:pt x="36" y="194"/>
                  <a:pt x="35" y="188"/>
                </a:cubicBezTo>
                <a:close/>
              </a:path>
            </a:pathLst>
          </a:custGeom>
          <a:solidFill>
            <a:srgbClr val="000000"/>
          </a:solidFill>
          <a:ln w="142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9965" name="Freeform 29"/>
          <p:cNvSpPr>
            <a:spLocks/>
          </p:cNvSpPr>
          <p:nvPr/>
        </p:nvSpPr>
        <p:spPr bwMode="auto">
          <a:xfrm>
            <a:off x="2743200" y="2957513"/>
            <a:ext cx="1703388" cy="1985962"/>
          </a:xfrm>
          <a:custGeom>
            <a:avLst/>
            <a:gdLst>
              <a:gd name="T0" fmla="*/ 1073 w 1073"/>
              <a:gd name="T1" fmla="*/ 0 h 1251"/>
              <a:gd name="T2" fmla="*/ 1014 w 1073"/>
              <a:gd name="T3" fmla="*/ 263 h 1251"/>
              <a:gd name="T4" fmla="*/ 954 w 1073"/>
              <a:gd name="T5" fmla="*/ 494 h 1251"/>
              <a:gd name="T6" fmla="*/ 894 w 1073"/>
              <a:gd name="T7" fmla="*/ 695 h 1251"/>
              <a:gd name="T8" fmla="*/ 835 w 1073"/>
              <a:gd name="T9" fmla="*/ 865 h 1251"/>
              <a:gd name="T10" fmla="*/ 775 w 1073"/>
              <a:gd name="T11" fmla="*/ 1004 h 1251"/>
              <a:gd name="T12" fmla="*/ 715 w 1073"/>
              <a:gd name="T13" fmla="*/ 1112 h 1251"/>
              <a:gd name="T14" fmla="*/ 656 w 1073"/>
              <a:gd name="T15" fmla="*/ 1189 h 1251"/>
              <a:gd name="T16" fmla="*/ 596 w 1073"/>
              <a:gd name="T17" fmla="*/ 1236 h 1251"/>
              <a:gd name="T18" fmla="*/ 537 w 1073"/>
              <a:gd name="T19" fmla="*/ 1251 h 1251"/>
              <a:gd name="T20" fmla="*/ 477 w 1073"/>
              <a:gd name="T21" fmla="*/ 1236 h 1251"/>
              <a:gd name="T22" fmla="*/ 417 w 1073"/>
              <a:gd name="T23" fmla="*/ 1189 h 1251"/>
              <a:gd name="T24" fmla="*/ 358 w 1073"/>
              <a:gd name="T25" fmla="*/ 1112 h 1251"/>
              <a:gd name="T26" fmla="*/ 298 w 1073"/>
              <a:gd name="T27" fmla="*/ 1004 h 1251"/>
              <a:gd name="T28" fmla="*/ 239 w 1073"/>
              <a:gd name="T29" fmla="*/ 865 h 1251"/>
              <a:gd name="T30" fmla="*/ 179 w 1073"/>
              <a:gd name="T31" fmla="*/ 695 h 1251"/>
              <a:gd name="T32" fmla="*/ 119 w 1073"/>
              <a:gd name="T33" fmla="*/ 494 h 1251"/>
              <a:gd name="T34" fmla="*/ 60 w 1073"/>
              <a:gd name="T35" fmla="*/ 263 h 1251"/>
              <a:gd name="T36" fmla="*/ 0 w 1073"/>
              <a:gd name="T37" fmla="*/ 0 h 1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73" h="1251">
                <a:moveTo>
                  <a:pt x="1073" y="0"/>
                </a:moveTo>
                <a:lnTo>
                  <a:pt x="1014" y="263"/>
                </a:lnTo>
                <a:lnTo>
                  <a:pt x="954" y="494"/>
                </a:lnTo>
                <a:lnTo>
                  <a:pt x="894" y="695"/>
                </a:lnTo>
                <a:lnTo>
                  <a:pt x="835" y="865"/>
                </a:lnTo>
                <a:lnTo>
                  <a:pt x="775" y="1004"/>
                </a:lnTo>
                <a:lnTo>
                  <a:pt x="715" y="1112"/>
                </a:lnTo>
                <a:lnTo>
                  <a:pt x="656" y="1189"/>
                </a:lnTo>
                <a:lnTo>
                  <a:pt x="596" y="1236"/>
                </a:lnTo>
                <a:lnTo>
                  <a:pt x="537" y="1251"/>
                </a:lnTo>
                <a:lnTo>
                  <a:pt x="477" y="1236"/>
                </a:lnTo>
                <a:lnTo>
                  <a:pt x="417" y="1189"/>
                </a:lnTo>
                <a:lnTo>
                  <a:pt x="358" y="1112"/>
                </a:lnTo>
                <a:lnTo>
                  <a:pt x="298" y="1004"/>
                </a:lnTo>
                <a:lnTo>
                  <a:pt x="239" y="865"/>
                </a:lnTo>
                <a:lnTo>
                  <a:pt x="179" y="695"/>
                </a:lnTo>
                <a:lnTo>
                  <a:pt x="119" y="494"/>
                </a:lnTo>
                <a:lnTo>
                  <a:pt x="60" y="263"/>
                </a:lnTo>
                <a:lnTo>
                  <a:pt x="0" y="0"/>
                </a:lnTo>
              </a:path>
            </a:pathLst>
          </a:custGeom>
          <a:noFill/>
          <a:ln w="333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39974" name="Group 38"/>
          <p:cNvGrpSpPr>
            <a:grpSpLocks/>
          </p:cNvGrpSpPr>
          <p:nvPr/>
        </p:nvGrpSpPr>
        <p:grpSpPr bwMode="auto">
          <a:xfrm>
            <a:off x="4154488" y="4513263"/>
            <a:ext cx="977900" cy="357187"/>
            <a:chOff x="2617" y="2843"/>
            <a:chExt cx="616" cy="225"/>
          </a:xfrm>
        </p:grpSpPr>
        <p:sp>
          <p:nvSpPr>
            <p:cNvPr id="39966" name="Rectangle 30"/>
            <p:cNvSpPr>
              <a:spLocks noChangeArrowheads="1"/>
            </p:cNvSpPr>
            <p:nvPr/>
          </p:nvSpPr>
          <p:spPr bwMode="auto">
            <a:xfrm>
              <a:off x="2827" y="2843"/>
              <a:ext cx="6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3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US" altLang="id-ID"/>
            </a:p>
          </p:txBody>
        </p:sp>
        <p:sp>
          <p:nvSpPr>
            <p:cNvPr id="39967" name="Rectangle 31"/>
            <p:cNvSpPr>
              <a:spLocks noChangeArrowheads="1"/>
            </p:cNvSpPr>
            <p:nvPr/>
          </p:nvSpPr>
          <p:spPr bwMode="auto">
            <a:xfrm>
              <a:off x="3148" y="2843"/>
              <a:ext cx="61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3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US" altLang="id-ID"/>
            </a:p>
          </p:txBody>
        </p:sp>
        <p:sp>
          <p:nvSpPr>
            <p:cNvPr id="39968" name="Rectangle 32"/>
            <p:cNvSpPr>
              <a:spLocks noChangeArrowheads="1"/>
            </p:cNvSpPr>
            <p:nvPr/>
          </p:nvSpPr>
          <p:spPr bwMode="auto">
            <a:xfrm>
              <a:off x="3193" y="2884"/>
              <a:ext cx="4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id-ID"/>
            </a:p>
          </p:txBody>
        </p:sp>
        <p:sp>
          <p:nvSpPr>
            <p:cNvPr id="39969" name="Rectangle 33"/>
            <p:cNvSpPr>
              <a:spLocks noChangeArrowheads="1"/>
            </p:cNvSpPr>
            <p:nvPr/>
          </p:nvSpPr>
          <p:spPr bwMode="auto">
            <a:xfrm>
              <a:off x="3072" y="2905"/>
              <a:ext cx="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7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id-ID"/>
            </a:p>
          </p:txBody>
        </p:sp>
        <p:sp>
          <p:nvSpPr>
            <p:cNvPr id="39970" name="Rectangle 34"/>
            <p:cNvSpPr>
              <a:spLocks noChangeArrowheads="1"/>
            </p:cNvSpPr>
            <p:nvPr/>
          </p:nvSpPr>
          <p:spPr bwMode="auto">
            <a:xfrm>
              <a:off x="2969" y="2890"/>
              <a:ext cx="7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7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/>
            </a:p>
          </p:txBody>
        </p:sp>
        <p:sp>
          <p:nvSpPr>
            <p:cNvPr id="39971" name="Rectangle 35"/>
            <p:cNvSpPr>
              <a:spLocks noChangeArrowheads="1"/>
            </p:cNvSpPr>
            <p:nvPr/>
          </p:nvSpPr>
          <p:spPr bwMode="auto">
            <a:xfrm>
              <a:off x="2717" y="2890"/>
              <a:ext cx="7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7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  <p:sp>
          <p:nvSpPr>
            <p:cNvPr id="39972" name="Rectangle 36"/>
            <p:cNvSpPr>
              <a:spLocks noChangeArrowheads="1"/>
            </p:cNvSpPr>
            <p:nvPr/>
          </p:nvSpPr>
          <p:spPr bwMode="auto">
            <a:xfrm>
              <a:off x="2878" y="2905"/>
              <a:ext cx="6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7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9973" name="Rectangle 37"/>
            <p:cNvSpPr>
              <a:spLocks noChangeArrowheads="1"/>
            </p:cNvSpPr>
            <p:nvPr/>
          </p:nvSpPr>
          <p:spPr bwMode="auto">
            <a:xfrm>
              <a:off x="2617" y="2905"/>
              <a:ext cx="6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7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id-ID"/>
            </a:p>
          </p:txBody>
        </p:sp>
      </p:grpSp>
      <p:grpSp>
        <p:nvGrpSpPr>
          <p:cNvPr id="39985" name="Group 49"/>
          <p:cNvGrpSpPr>
            <a:grpSpLocks/>
          </p:cNvGrpSpPr>
          <p:nvPr/>
        </p:nvGrpSpPr>
        <p:grpSpPr bwMode="auto">
          <a:xfrm>
            <a:off x="4537075" y="2670175"/>
            <a:ext cx="1492250" cy="393700"/>
            <a:chOff x="2858" y="1682"/>
            <a:chExt cx="940" cy="248"/>
          </a:xfrm>
        </p:grpSpPr>
        <p:sp>
          <p:nvSpPr>
            <p:cNvPr id="39975" name="Rectangle 39"/>
            <p:cNvSpPr>
              <a:spLocks noChangeArrowheads="1"/>
            </p:cNvSpPr>
            <p:nvPr/>
          </p:nvSpPr>
          <p:spPr bwMode="auto">
            <a:xfrm>
              <a:off x="3101" y="1682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500">
                  <a:solidFill>
                    <a:srgbClr val="000000"/>
                  </a:solidFill>
                  <a:latin typeface="Symbol" panose="05050102010706020507" pitchFamily="18" charset="2"/>
                </a:rPr>
                <a:t>(</a:t>
              </a:r>
              <a:endParaRPr lang="en-US" altLang="id-ID"/>
            </a:p>
          </p:txBody>
        </p:sp>
        <p:sp>
          <p:nvSpPr>
            <p:cNvPr id="39976" name="Rectangle 40"/>
            <p:cNvSpPr>
              <a:spLocks noChangeArrowheads="1"/>
            </p:cNvSpPr>
            <p:nvPr/>
          </p:nvSpPr>
          <p:spPr bwMode="auto">
            <a:xfrm>
              <a:off x="3469" y="1682"/>
              <a:ext cx="6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500">
                  <a:solidFill>
                    <a:srgbClr val="000000"/>
                  </a:solidFill>
                  <a:latin typeface="Symbol" panose="05050102010706020507" pitchFamily="18" charset="2"/>
                </a:rPr>
                <a:t>)</a:t>
              </a:r>
              <a:endParaRPr lang="en-US" altLang="id-ID"/>
            </a:p>
          </p:txBody>
        </p:sp>
        <p:sp>
          <p:nvSpPr>
            <p:cNvPr id="39977" name="Rectangle 41"/>
            <p:cNvSpPr>
              <a:spLocks noChangeArrowheads="1"/>
            </p:cNvSpPr>
            <p:nvPr/>
          </p:nvSpPr>
          <p:spPr bwMode="auto">
            <a:xfrm>
              <a:off x="3722" y="1748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id-ID"/>
            </a:p>
          </p:txBody>
        </p:sp>
        <p:sp>
          <p:nvSpPr>
            <p:cNvPr id="39978" name="Rectangle 42"/>
            <p:cNvSpPr>
              <a:spLocks noChangeArrowheads="1"/>
            </p:cNvSpPr>
            <p:nvPr/>
          </p:nvSpPr>
          <p:spPr bwMode="auto">
            <a:xfrm>
              <a:off x="3385" y="1748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id-ID"/>
            </a:p>
          </p:txBody>
        </p:sp>
        <p:sp>
          <p:nvSpPr>
            <p:cNvPr id="39979" name="Rectangle 43"/>
            <p:cNvSpPr>
              <a:spLocks noChangeArrowheads="1"/>
            </p:cNvSpPr>
            <p:nvPr/>
          </p:nvSpPr>
          <p:spPr bwMode="auto">
            <a:xfrm>
              <a:off x="3519" y="1724"/>
              <a:ext cx="44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id-ID"/>
            </a:p>
          </p:txBody>
        </p:sp>
        <p:sp>
          <p:nvSpPr>
            <p:cNvPr id="39980" name="Rectangle 44"/>
            <p:cNvSpPr>
              <a:spLocks noChangeArrowheads="1"/>
            </p:cNvSpPr>
            <p:nvPr/>
          </p:nvSpPr>
          <p:spPr bwMode="auto">
            <a:xfrm>
              <a:off x="3616" y="1731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+</a:t>
              </a:r>
              <a:endParaRPr lang="en-US" altLang="id-ID"/>
            </a:p>
          </p:txBody>
        </p:sp>
        <p:sp>
          <p:nvSpPr>
            <p:cNvPr id="39981" name="Rectangle 45"/>
            <p:cNvSpPr>
              <a:spLocks noChangeArrowheads="1"/>
            </p:cNvSpPr>
            <p:nvPr/>
          </p:nvSpPr>
          <p:spPr bwMode="auto">
            <a:xfrm>
              <a:off x="3264" y="1731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/>
            </a:p>
          </p:txBody>
        </p:sp>
        <p:sp>
          <p:nvSpPr>
            <p:cNvPr id="39982" name="Rectangle 46"/>
            <p:cNvSpPr>
              <a:spLocks noChangeArrowheads="1"/>
            </p:cNvSpPr>
            <p:nvPr/>
          </p:nvSpPr>
          <p:spPr bwMode="auto">
            <a:xfrm>
              <a:off x="2975" y="1731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  <p:sp>
          <p:nvSpPr>
            <p:cNvPr id="39983" name="Rectangle 47"/>
            <p:cNvSpPr>
              <a:spLocks noChangeArrowheads="1"/>
            </p:cNvSpPr>
            <p:nvPr/>
          </p:nvSpPr>
          <p:spPr bwMode="auto">
            <a:xfrm>
              <a:off x="3158" y="1748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39984" name="Rectangle 48"/>
            <p:cNvSpPr>
              <a:spLocks noChangeArrowheads="1"/>
            </p:cNvSpPr>
            <p:nvPr/>
          </p:nvSpPr>
          <p:spPr bwMode="auto">
            <a:xfrm>
              <a:off x="2858" y="1748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id-ID"/>
            </a:p>
          </p:txBody>
        </p:sp>
      </p:grpSp>
    </p:spTree>
    <p:extLst>
      <p:ext uri="{BB962C8B-B14F-4D97-AF65-F5344CB8AC3E}">
        <p14:creationId xmlns:p14="http://schemas.microsoft.com/office/powerpoint/2010/main" val="352640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9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3" grpId="0"/>
      <p:bldP spid="39944" grpId="0"/>
      <p:bldP spid="39946" grpId="0"/>
      <p:bldP spid="39949" grpId="0" animBg="1"/>
      <p:bldP spid="39950" grpId="0" animBg="1"/>
      <p:bldP spid="39951" grpId="0" animBg="1"/>
      <p:bldP spid="39952" grpId="0" animBg="1"/>
      <p:bldP spid="39953" grpId="0" animBg="1"/>
      <p:bldP spid="39954" grpId="0" animBg="1"/>
      <p:bldP spid="39955" grpId="0" animBg="1"/>
      <p:bldP spid="39956" grpId="0" animBg="1"/>
      <p:bldP spid="39957" grpId="0" animBg="1"/>
      <p:bldP spid="39958" grpId="0" animBg="1"/>
      <p:bldP spid="39959" grpId="0"/>
      <p:bldP spid="39960" grpId="0" animBg="1"/>
      <p:bldP spid="39961" grpId="0" animBg="1"/>
      <p:bldP spid="39962" grpId="0"/>
      <p:bldP spid="39963" grpId="0" animBg="1"/>
      <p:bldP spid="39964" grpId="0" animBg="1"/>
      <p:bldP spid="399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Pengertian Fungsi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" y="1281113"/>
            <a:ext cx="140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Jelajah : </a:t>
            </a:r>
            <a:endParaRPr lang="en-US" altLang="id-ID" sz="240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724025" y="1295400"/>
          <a:ext cx="292417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" name="Equation" r:id="rId3" imgW="1473200" imgH="254000" progId="Equation.3">
                  <p:embed/>
                </p:oleObj>
              </mc:Choice>
              <mc:Fallback>
                <p:oleObj name="Equation" r:id="rId3" imgW="1473200" imgH="2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5" y="1295400"/>
                        <a:ext cx="2924175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3400" y="2012950"/>
            <a:ext cx="6605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Jelajah/range/jangkauan dinotasikan dengan </a:t>
            </a:r>
            <a:r>
              <a:rPr lang="en-US" altLang="id-ID" sz="2400" i="1"/>
              <a:t>R</a:t>
            </a:r>
            <a:r>
              <a:rPr lang="en-US" altLang="id-ID" sz="2400" i="1" baseline="-25000"/>
              <a:t>f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33400" y="2759075"/>
            <a:ext cx="143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 b="1"/>
              <a:t>Contoh :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09600" y="3308350"/>
            <a:ext cx="569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1. Carilah domain dan range dari fungsi :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1143000" y="3962400"/>
          <a:ext cx="18288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Equation" r:id="rId5" imgW="888614" imgH="393529" progId="Equation.3">
                  <p:embed/>
                </p:oleObj>
              </mc:Choice>
              <mc:Fallback>
                <p:oleObj name="Equation" r:id="rId5" imgW="88861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1828800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990600" y="48768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id-ID" sz="2400"/>
              <a:t>Jawab :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914400" y="5518150"/>
            <a:ext cx="269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a. Mencari domain</a:t>
            </a:r>
          </a:p>
        </p:txBody>
      </p:sp>
    </p:spTree>
    <p:extLst>
      <p:ext uri="{BB962C8B-B14F-4D97-AF65-F5344CB8AC3E}">
        <p14:creationId xmlns:p14="http://schemas.microsoft.com/office/powerpoint/2010/main" val="158989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1" grpId="0"/>
      <p:bldP spid="6152" grpId="0"/>
      <p:bldP spid="6155" grpId="0"/>
      <p:bldP spid="615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>
                <a:solidFill>
                  <a:schemeClr val="tx1"/>
                </a:solidFill>
              </a:rPr>
              <a:t>Contoh Translasi</a:t>
            </a:r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4267200" y="1371600"/>
          <a:ext cx="1752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863225" imgH="253890" progId="Equation.3">
                  <p:embed/>
                </p:oleObj>
              </mc:Choice>
              <mc:Fallback>
                <p:oleObj name="Equation" r:id="rId3" imgW="863225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371600"/>
                        <a:ext cx="17526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3962400" y="1873250"/>
          <a:ext cx="106680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5" imgW="482391" imgH="253890" progId="Equation.3">
                  <p:embed/>
                </p:oleObj>
              </mc:Choice>
              <mc:Fallback>
                <p:oleObj name="Equation" r:id="rId5" imgW="482391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73250"/>
                        <a:ext cx="1066800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81000" y="1371600"/>
            <a:ext cx="3844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2. Gambarkan grafik fungsi</a:t>
            </a:r>
            <a:endParaRPr lang="en-US" altLang="id-ID" sz="2400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762000" y="1890713"/>
            <a:ext cx="327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Kita lihat dahulu grafik </a:t>
            </a:r>
            <a:endParaRPr lang="en-US" altLang="id-ID" sz="2400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546475" y="3960813"/>
            <a:ext cx="2698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 :</a:t>
            </a:r>
            <a:endParaRPr lang="en-US" altLang="id-ID"/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0" y="2243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40971" name="AutoShape 11"/>
          <p:cNvSpPr>
            <a:spLocks noChangeAspect="1" noChangeArrowheads="1" noTextEdit="1"/>
          </p:cNvSpPr>
          <p:nvPr/>
        </p:nvSpPr>
        <p:spPr bwMode="auto">
          <a:xfrm>
            <a:off x="762000" y="2286000"/>
            <a:ext cx="4648200" cy="379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0973" name="Line 13"/>
          <p:cNvSpPr>
            <a:spLocks noChangeShapeType="1"/>
          </p:cNvSpPr>
          <p:nvPr/>
        </p:nvSpPr>
        <p:spPr bwMode="auto">
          <a:xfrm>
            <a:off x="958850" y="4957763"/>
            <a:ext cx="4102100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0974" name="Freeform 14"/>
          <p:cNvSpPr>
            <a:spLocks/>
          </p:cNvSpPr>
          <p:nvPr/>
        </p:nvSpPr>
        <p:spPr bwMode="auto">
          <a:xfrm>
            <a:off x="5048250" y="4902200"/>
            <a:ext cx="166688" cy="111125"/>
          </a:xfrm>
          <a:custGeom>
            <a:avLst/>
            <a:gdLst>
              <a:gd name="T0" fmla="*/ 0 w 105"/>
              <a:gd name="T1" fmla="*/ 0 h 70"/>
              <a:gd name="T2" fmla="*/ 105 w 105"/>
              <a:gd name="T3" fmla="*/ 35 h 70"/>
              <a:gd name="T4" fmla="*/ 0 w 105"/>
              <a:gd name="T5" fmla="*/ 70 h 70"/>
              <a:gd name="T6" fmla="*/ 0 w 105"/>
              <a:gd name="T7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5" h="70">
                <a:moveTo>
                  <a:pt x="0" y="0"/>
                </a:moveTo>
                <a:lnTo>
                  <a:pt x="105" y="35"/>
                </a:lnTo>
                <a:lnTo>
                  <a:pt x="0" y="7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2892425" y="2635250"/>
            <a:ext cx="1588" cy="325120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0976" name="Freeform 16"/>
          <p:cNvSpPr>
            <a:spLocks/>
          </p:cNvSpPr>
          <p:nvPr/>
        </p:nvSpPr>
        <p:spPr bwMode="auto">
          <a:xfrm>
            <a:off x="2836863" y="2482850"/>
            <a:ext cx="111125" cy="165100"/>
          </a:xfrm>
          <a:custGeom>
            <a:avLst/>
            <a:gdLst>
              <a:gd name="T0" fmla="*/ 0 w 70"/>
              <a:gd name="T1" fmla="*/ 104 h 104"/>
              <a:gd name="T2" fmla="*/ 35 w 70"/>
              <a:gd name="T3" fmla="*/ 0 h 104"/>
              <a:gd name="T4" fmla="*/ 70 w 70"/>
              <a:gd name="T5" fmla="*/ 104 h 104"/>
              <a:gd name="T6" fmla="*/ 0 w 70"/>
              <a:gd name="T7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" h="104">
                <a:moveTo>
                  <a:pt x="0" y="104"/>
                </a:moveTo>
                <a:lnTo>
                  <a:pt x="35" y="0"/>
                </a:lnTo>
                <a:lnTo>
                  <a:pt x="70" y="104"/>
                </a:lnTo>
                <a:lnTo>
                  <a:pt x="0" y="10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 flipH="1">
            <a:off x="2816225" y="3100388"/>
            <a:ext cx="173038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 flipH="1">
            <a:off x="2816225" y="3719513"/>
            <a:ext cx="173038" cy="1587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2590800" y="2957513"/>
            <a:ext cx="1349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d-ID" sz="1900">
                <a:solidFill>
                  <a:srgbClr val="000000"/>
                </a:solidFill>
              </a:rPr>
              <a:t>3</a:t>
            </a:r>
            <a:endParaRPr lang="en-US" altLang="id-ID"/>
          </a:p>
        </p:txBody>
      </p:sp>
      <p:sp>
        <p:nvSpPr>
          <p:cNvPr id="40984" name="Line 24"/>
          <p:cNvSpPr>
            <a:spLocks noChangeShapeType="1"/>
          </p:cNvSpPr>
          <p:nvPr/>
        </p:nvSpPr>
        <p:spPr bwMode="auto">
          <a:xfrm flipH="1">
            <a:off x="2816225" y="4340225"/>
            <a:ext cx="173038" cy="1588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0987" name="Line 27"/>
          <p:cNvSpPr>
            <a:spLocks noChangeShapeType="1"/>
          </p:cNvSpPr>
          <p:nvPr/>
        </p:nvSpPr>
        <p:spPr bwMode="auto">
          <a:xfrm>
            <a:off x="2274888" y="3100388"/>
            <a:ext cx="617537" cy="1857375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0988" name="Line 28"/>
          <p:cNvSpPr>
            <a:spLocks noChangeShapeType="1"/>
          </p:cNvSpPr>
          <p:nvPr/>
        </p:nvSpPr>
        <p:spPr bwMode="auto">
          <a:xfrm flipV="1">
            <a:off x="2892425" y="3100388"/>
            <a:ext cx="619125" cy="1857375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40994" name="Group 34"/>
          <p:cNvGrpSpPr>
            <a:grpSpLocks/>
          </p:cNvGrpSpPr>
          <p:nvPr/>
        </p:nvGrpSpPr>
        <p:grpSpPr bwMode="auto">
          <a:xfrm>
            <a:off x="1843088" y="4046538"/>
            <a:ext cx="733425" cy="315912"/>
            <a:chOff x="1161" y="2549"/>
            <a:chExt cx="462" cy="199"/>
          </a:xfrm>
        </p:grpSpPr>
        <p:sp>
          <p:nvSpPr>
            <p:cNvPr id="40989" name="Rectangle 29"/>
            <p:cNvSpPr>
              <a:spLocks noChangeArrowheads="1"/>
            </p:cNvSpPr>
            <p:nvPr/>
          </p:nvSpPr>
          <p:spPr bwMode="auto">
            <a:xfrm>
              <a:off x="1556" y="2566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40990" name="Rectangle 30"/>
            <p:cNvSpPr>
              <a:spLocks noChangeArrowheads="1"/>
            </p:cNvSpPr>
            <p:nvPr/>
          </p:nvSpPr>
          <p:spPr bwMode="auto">
            <a:xfrm>
              <a:off x="1161" y="2566"/>
              <a:ext cx="67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id-ID"/>
            </a:p>
          </p:txBody>
        </p:sp>
        <p:sp>
          <p:nvSpPr>
            <p:cNvPr id="40991" name="Rectangle 31"/>
            <p:cNvSpPr>
              <a:spLocks noChangeArrowheads="1"/>
            </p:cNvSpPr>
            <p:nvPr/>
          </p:nvSpPr>
          <p:spPr bwMode="auto">
            <a:xfrm>
              <a:off x="1474" y="2566"/>
              <a:ext cx="7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id-ID"/>
            </a:p>
          </p:txBody>
        </p:sp>
        <p:sp>
          <p:nvSpPr>
            <p:cNvPr id="40992" name="Rectangle 32"/>
            <p:cNvSpPr>
              <a:spLocks noChangeArrowheads="1"/>
            </p:cNvSpPr>
            <p:nvPr/>
          </p:nvSpPr>
          <p:spPr bwMode="auto">
            <a:xfrm>
              <a:off x="1390" y="2549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/>
            </a:p>
          </p:txBody>
        </p:sp>
        <p:sp>
          <p:nvSpPr>
            <p:cNvPr id="40993" name="Rectangle 33"/>
            <p:cNvSpPr>
              <a:spLocks noChangeArrowheads="1"/>
            </p:cNvSpPr>
            <p:nvPr/>
          </p:nvSpPr>
          <p:spPr bwMode="auto">
            <a:xfrm>
              <a:off x="1269" y="2549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19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</p:grpSp>
      <p:grpSp>
        <p:nvGrpSpPr>
          <p:cNvPr id="40999" name="Group 39"/>
          <p:cNvGrpSpPr>
            <a:grpSpLocks/>
          </p:cNvGrpSpPr>
          <p:nvPr/>
        </p:nvGrpSpPr>
        <p:grpSpPr bwMode="auto">
          <a:xfrm>
            <a:off x="3232150" y="4046538"/>
            <a:ext cx="623888" cy="331787"/>
            <a:chOff x="2036" y="2549"/>
            <a:chExt cx="393" cy="209"/>
          </a:xfrm>
        </p:grpSpPr>
        <p:sp>
          <p:nvSpPr>
            <p:cNvPr id="40995" name="Rectangle 35"/>
            <p:cNvSpPr>
              <a:spLocks noChangeArrowheads="1"/>
            </p:cNvSpPr>
            <p:nvPr/>
          </p:nvSpPr>
          <p:spPr bwMode="auto">
            <a:xfrm>
              <a:off x="2358" y="2566"/>
              <a:ext cx="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40996" name="Rectangle 36"/>
            <p:cNvSpPr>
              <a:spLocks noChangeArrowheads="1"/>
            </p:cNvSpPr>
            <p:nvPr/>
          </p:nvSpPr>
          <p:spPr bwMode="auto">
            <a:xfrm>
              <a:off x="2036" y="2566"/>
              <a:ext cx="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id-ID"/>
            </a:p>
          </p:txBody>
        </p:sp>
        <p:sp>
          <p:nvSpPr>
            <p:cNvPr id="40997" name="Rectangle 37"/>
            <p:cNvSpPr>
              <a:spLocks noChangeArrowheads="1"/>
            </p:cNvSpPr>
            <p:nvPr/>
          </p:nvSpPr>
          <p:spPr bwMode="auto">
            <a:xfrm>
              <a:off x="2272" y="2566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id-ID"/>
            </a:p>
          </p:txBody>
        </p:sp>
        <p:sp>
          <p:nvSpPr>
            <p:cNvPr id="40998" name="Rectangle 38"/>
            <p:cNvSpPr>
              <a:spLocks noChangeArrowheads="1"/>
            </p:cNvSpPr>
            <p:nvPr/>
          </p:nvSpPr>
          <p:spPr bwMode="auto">
            <a:xfrm>
              <a:off x="2150" y="2549"/>
              <a:ext cx="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</p:grpSp>
    </p:spTree>
    <p:extLst>
      <p:ext uri="{BB962C8B-B14F-4D97-AF65-F5344CB8AC3E}">
        <p14:creationId xmlns:p14="http://schemas.microsoft.com/office/powerpoint/2010/main" val="253442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/>
      <p:bldP spid="40967" grpId="0"/>
      <p:bldP spid="40973" grpId="0" animBg="1"/>
      <p:bldP spid="40974" grpId="0" animBg="1"/>
      <p:bldP spid="40975" grpId="0" animBg="1"/>
      <p:bldP spid="40976" grpId="0" animBg="1"/>
      <p:bldP spid="40979" grpId="0" animBg="1"/>
      <p:bldP spid="40980" grpId="0" animBg="1"/>
      <p:bldP spid="40983" grpId="0"/>
      <p:bldP spid="40984" grpId="0" animBg="1"/>
      <p:bldP spid="40987" grpId="0" animBg="1"/>
      <p:bldP spid="4098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b="1">
                <a:solidFill>
                  <a:schemeClr val="tx1"/>
                </a:solidFill>
              </a:rPr>
              <a:t>Contoh Translasi</a:t>
            </a: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371600" y="1295400"/>
          <a:ext cx="13716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672808" imgH="253890" progId="Equation.3">
                  <p:embed/>
                </p:oleObj>
              </mc:Choice>
              <mc:Fallback>
                <p:oleObj name="Equation" r:id="rId3" imgW="672808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295400"/>
                        <a:ext cx="13716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457200" y="2362200"/>
          <a:ext cx="11430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5" imgW="571252" imgH="253890" progId="Equation.3">
                  <p:embed/>
                </p:oleObj>
              </mc:Choice>
              <mc:Fallback>
                <p:oleObj name="Equation" r:id="rId5" imgW="571252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62200"/>
                        <a:ext cx="11430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81000" y="1281113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Grafik    </a:t>
            </a:r>
            <a:endParaRPr lang="en-US" altLang="id-ID" sz="240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2667000" y="1281113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 dapat</a:t>
            </a:r>
            <a:endParaRPr lang="en-US" altLang="id-ID" sz="2400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600200" y="2362200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yang digeser</a:t>
            </a:r>
            <a:endParaRPr lang="en-US" altLang="id-ID" sz="2400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381000" y="1831975"/>
            <a:ext cx="359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id-ID" sz="2400"/>
              <a:t>dipandang sebagai grafik</a:t>
            </a: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457200" y="2971800"/>
            <a:ext cx="3405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id-ID" sz="2400"/>
              <a:t>ke atas sejauh 1 satuan</a:t>
            </a:r>
          </a:p>
        </p:txBody>
      </p:sp>
      <p:sp>
        <p:nvSpPr>
          <p:cNvPr id="42037" name="AutoShape 53"/>
          <p:cNvSpPr>
            <a:spLocks noChangeAspect="1" noChangeArrowheads="1" noTextEdit="1"/>
          </p:cNvSpPr>
          <p:nvPr/>
        </p:nvSpPr>
        <p:spPr bwMode="auto">
          <a:xfrm>
            <a:off x="4038600" y="1371600"/>
            <a:ext cx="40449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2039" name="Line 55"/>
          <p:cNvSpPr>
            <a:spLocks noChangeShapeType="1"/>
          </p:cNvSpPr>
          <p:nvPr/>
        </p:nvSpPr>
        <p:spPr bwMode="auto">
          <a:xfrm>
            <a:off x="4062413" y="2846388"/>
            <a:ext cx="3859212" cy="1587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2040" name="Freeform 56"/>
          <p:cNvSpPr>
            <a:spLocks/>
          </p:cNvSpPr>
          <p:nvPr/>
        </p:nvSpPr>
        <p:spPr bwMode="auto">
          <a:xfrm>
            <a:off x="7908925" y="2794000"/>
            <a:ext cx="157163" cy="104775"/>
          </a:xfrm>
          <a:custGeom>
            <a:avLst/>
            <a:gdLst>
              <a:gd name="T0" fmla="*/ 0 w 99"/>
              <a:gd name="T1" fmla="*/ 0 h 66"/>
              <a:gd name="T2" fmla="*/ 99 w 99"/>
              <a:gd name="T3" fmla="*/ 33 h 66"/>
              <a:gd name="T4" fmla="*/ 0 w 99"/>
              <a:gd name="T5" fmla="*/ 66 h 66"/>
              <a:gd name="T6" fmla="*/ 0 w 99"/>
              <a:gd name="T7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9" h="66">
                <a:moveTo>
                  <a:pt x="0" y="0"/>
                </a:moveTo>
                <a:lnTo>
                  <a:pt x="99" y="33"/>
                </a:lnTo>
                <a:lnTo>
                  <a:pt x="0" y="6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2041" name="Line 57"/>
          <p:cNvSpPr>
            <a:spLocks noChangeShapeType="1"/>
          </p:cNvSpPr>
          <p:nvPr/>
        </p:nvSpPr>
        <p:spPr bwMode="auto">
          <a:xfrm>
            <a:off x="6100763" y="1535113"/>
            <a:ext cx="1587" cy="3349625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2042" name="Freeform 58"/>
          <p:cNvSpPr>
            <a:spLocks/>
          </p:cNvSpPr>
          <p:nvPr/>
        </p:nvSpPr>
        <p:spPr bwMode="auto">
          <a:xfrm>
            <a:off x="6048375" y="1390650"/>
            <a:ext cx="104775" cy="157163"/>
          </a:xfrm>
          <a:custGeom>
            <a:avLst/>
            <a:gdLst>
              <a:gd name="T0" fmla="*/ 0 w 66"/>
              <a:gd name="T1" fmla="*/ 99 h 99"/>
              <a:gd name="T2" fmla="*/ 33 w 66"/>
              <a:gd name="T3" fmla="*/ 0 h 99"/>
              <a:gd name="T4" fmla="*/ 66 w 66"/>
              <a:gd name="T5" fmla="*/ 99 h 99"/>
              <a:gd name="T6" fmla="*/ 0 w 66"/>
              <a:gd name="T7" fmla="*/ 9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6" h="99">
                <a:moveTo>
                  <a:pt x="0" y="99"/>
                </a:moveTo>
                <a:lnTo>
                  <a:pt x="33" y="0"/>
                </a:lnTo>
                <a:lnTo>
                  <a:pt x="66" y="99"/>
                </a:lnTo>
                <a:lnTo>
                  <a:pt x="0" y="9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2045" name="Line 61"/>
          <p:cNvSpPr>
            <a:spLocks noChangeShapeType="1"/>
          </p:cNvSpPr>
          <p:nvPr/>
        </p:nvSpPr>
        <p:spPr bwMode="auto">
          <a:xfrm flipH="1">
            <a:off x="6027738" y="4010025"/>
            <a:ext cx="165100" cy="158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2046" name="Line 62"/>
          <p:cNvSpPr>
            <a:spLocks noChangeShapeType="1"/>
          </p:cNvSpPr>
          <p:nvPr/>
        </p:nvSpPr>
        <p:spPr bwMode="auto">
          <a:xfrm flipH="1">
            <a:off x="6027738" y="2263775"/>
            <a:ext cx="165100" cy="158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2049" name="Rectangle 65"/>
          <p:cNvSpPr>
            <a:spLocks noChangeArrowheads="1"/>
          </p:cNvSpPr>
          <p:nvPr/>
        </p:nvSpPr>
        <p:spPr bwMode="auto">
          <a:xfrm>
            <a:off x="5815013" y="2132013"/>
            <a:ext cx="127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id-ID">
                <a:solidFill>
                  <a:srgbClr val="000000"/>
                </a:solidFill>
              </a:rPr>
              <a:t>1</a:t>
            </a:r>
            <a:endParaRPr lang="en-US" altLang="id-ID"/>
          </a:p>
        </p:txBody>
      </p:sp>
      <p:sp>
        <p:nvSpPr>
          <p:cNvPr id="42050" name="Line 66"/>
          <p:cNvSpPr>
            <a:spLocks noChangeShapeType="1"/>
          </p:cNvSpPr>
          <p:nvPr/>
        </p:nvSpPr>
        <p:spPr bwMode="auto">
          <a:xfrm flipH="1">
            <a:off x="6027738" y="3429000"/>
            <a:ext cx="165100" cy="1588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2053" name="Line 69"/>
          <p:cNvSpPr>
            <a:spLocks noChangeShapeType="1"/>
          </p:cNvSpPr>
          <p:nvPr/>
        </p:nvSpPr>
        <p:spPr bwMode="auto">
          <a:xfrm flipH="1">
            <a:off x="5227638" y="2263775"/>
            <a:ext cx="873125" cy="2620963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2054" name="Line 70"/>
          <p:cNvSpPr>
            <a:spLocks noChangeShapeType="1"/>
          </p:cNvSpPr>
          <p:nvPr/>
        </p:nvSpPr>
        <p:spPr bwMode="auto">
          <a:xfrm>
            <a:off x="6100763" y="2281238"/>
            <a:ext cx="873125" cy="2620962"/>
          </a:xfrm>
          <a:prstGeom prst="line">
            <a:avLst/>
          </a:prstGeom>
          <a:noFill/>
          <a:ln w="317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2055" name="Line 71"/>
          <p:cNvSpPr>
            <a:spLocks noChangeShapeType="1"/>
          </p:cNvSpPr>
          <p:nvPr/>
        </p:nvSpPr>
        <p:spPr bwMode="auto">
          <a:xfrm flipH="1">
            <a:off x="6027738" y="4592638"/>
            <a:ext cx="165100" cy="1587"/>
          </a:xfrm>
          <a:prstGeom prst="line">
            <a:avLst/>
          </a:prstGeom>
          <a:noFill/>
          <a:ln w="11113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42063" name="Group 79"/>
          <p:cNvGrpSpPr>
            <a:grpSpLocks/>
          </p:cNvGrpSpPr>
          <p:nvPr/>
        </p:nvGrpSpPr>
        <p:grpSpPr bwMode="auto">
          <a:xfrm>
            <a:off x="5715000" y="5046663"/>
            <a:ext cx="869950" cy="347662"/>
            <a:chOff x="3795" y="3179"/>
            <a:chExt cx="548" cy="219"/>
          </a:xfrm>
        </p:grpSpPr>
        <p:sp>
          <p:nvSpPr>
            <p:cNvPr id="42056" name="Line 72"/>
            <p:cNvSpPr>
              <a:spLocks noChangeShapeType="1"/>
            </p:cNvSpPr>
            <p:nvPr/>
          </p:nvSpPr>
          <p:spPr bwMode="auto">
            <a:xfrm>
              <a:off x="4227" y="3204"/>
              <a:ext cx="1" cy="19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2057" name="Line 73"/>
            <p:cNvSpPr>
              <a:spLocks noChangeShapeType="1"/>
            </p:cNvSpPr>
            <p:nvPr/>
          </p:nvSpPr>
          <p:spPr bwMode="auto">
            <a:xfrm>
              <a:off x="4342" y="3204"/>
              <a:ext cx="1" cy="19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2058" name="Rectangle 74"/>
            <p:cNvSpPr>
              <a:spLocks noChangeArrowheads="1"/>
            </p:cNvSpPr>
            <p:nvPr/>
          </p:nvSpPr>
          <p:spPr bwMode="auto">
            <a:xfrm>
              <a:off x="4254" y="3196"/>
              <a:ext cx="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42059" name="Rectangle 75"/>
            <p:cNvSpPr>
              <a:spLocks noChangeArrowheads="1"/>
            </p:cNvSpPr>
            <p:nvPr/>
          </p:nvSpPr>
          <p:spPr bwMode="auto">
            <a:xfrm>
              <a:off x="3795" y="3196"/>
              <a:ext cx="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id-ID"/>
            </a:p>
          </p:txBody>
        </p:sp>
        <p:sp>
          <p:nvSpPr>
            <p:cNvPr id="42060" name="Rectangle 76"/>
            <p:cNvSpPr>
              <a:spLocks noChangeArrowheads="1"/>
            </p:cNvSpPr>
            <p:nvPr/>
          </p:nvSpPr>
          <p:spPr bwMode="auto">
            <a:xfrm>
              <a:off x="4140" y="3196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id-ID"/>
            </a:p>
          </p:txBody>
        </p:sp>
        <p:sp>
          <p:nvSpPr>
            <p:cNvPr id="42061" name="Rectangle 77"/>
            <p:cNvSpPr>
              <a:spLocks noChangeArrowheads="1"/>
            </p:cNvSpPr>
            <p:nvPr/>
          </p:nvSpPr>
          <p:spPr bwMode="auto">
            <a:xfrm>
              <a:off x="4048" y="3179"/>
              <a:ext cx="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/>
            </a:p>
          </p:txBody>
        </p:sp>
        <p:sp>
          <p:nvSpPr>
            <p:cNvPr id="42062" name="Rectangle 78"/>
            <p:cNvSpPr>
              <a:spLocks noChangeArrowheads="1"/>
            </p:cNvSpPr>
            <p:nvPr/>
          </p:nvSpPr>
          <p:spPr bwMode="auto">
            <a:xfrm>
              <a:off x="3915" y="3179"/>
              <a:ext cx="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0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</p:grpSp>
      <p:sp>
        <p:nvSpPr>
          <p:cNvPr id="42064" name="Freeform 80"/>
          <p:cNvSpPr>
            <a:spLocks noEditPoints="1"/>
          </p:cNvSpPr>
          <p:nvPr/>
        </p:nvSpPr>
        <p:spPr bwMode="auto">
          <a:xfrm>
            <a:off x="6092825" y="2836863"/>
            <a:ext cx="889000" cy="2636837"/>
          </a:xfrm>
          <a:custGeom>
            <a:avLst/>
            <a:gdLst>
              <a:gd name="T0" fmla="*/ 52 w 993"/>
              <a:gd name="T1" fmla="*/ 113 h 2944"/>
              <a:gd name="T2" fmla="*/ 37 w 993"/>
              <a:gd name="T3" fmla="*/ 118 h 2944"/>
              <a:gd name="T4" fmla="*/ 7 w 993"/>
              <a:gd name="T5" fmla="*/ 2 h 2944"/>
              <a:gd name="T6" fmla="*/ 77 w 993"/>
              <a:gd name="T7" fmla="*/ 189 h 2944"/>
              <a:gd name="T8" fmla="*/ 108 w 993"/>
              <a:gd name="T9" fmla="*/ 305 h 2944"/>
              <a:gd name="T10" fmla="*/ 62 w 993"/>
              <a:gd name="T11" fmla="*/ 194 h 2944"/>
              <a:gd name="T12" fmla="*/ 77 w 993"/>
              <a:gd name="T13" fmla="*/ 189 h 2944"/>
              <a:gd name="T14" fmla="*/ 174 w 993"/>
              <a:gd name="T15" fmla="*/ 477 h 2944"/>
              <a:gd name="T16" fmla="*/ 158 w 993"/>
              <a:gd name="T17" fmla="*/ 482 h 2944"/>
              <a:gd name="T18" fmla="*/ 128 w 993"/>
              <a:gd name="T19" fmla="*/ 366 h 2944"/>
              <a:gd name="T20" fmla="*/ 199 w 993"/>
              <a:gd name="T21" fmla="*/ 553 h 2944"/>
              <a:gd name="T22" fmla="*/ 229 w 993"/>
              <a:gd name="T23" fmla="*/ 670 h 2944"/>
              <a:gd name="T24" fmla="*/ 184 w 993"/>
              <a:gd name="T25" fmla="*/ 558 h 2944"/>
              <a:gd name="T26" fmla="*/ 199 w 993"/>
              <a:gd name="T27" fmla="*/ 553 h 2944"/>
              <a:gd name="T28" fmla="*/ 295 w 993"/>
              <a:gd name="T29" fmla="*/ 842 h 2944"/>
              <a:gd name="T30" fmla="*/ 280 w 993"/>
              <a:gd name="T31" fmla="*/ 847 h 2944"/>
              <a:gd name="T32" fmla="*/ 249 w 993"/>
              <a:gd name="T33" fmla="*/ 730 h 2944"/>
              <a:gd name="T34" fmla="*/ 320 w 993"/>
              <a:gd name="T35" fmla="*/ 918 h 2944"/>
              <a:gd name="T36" fmla="*/ 351 w 993"/>
              <a:gd name="T37" fmla="*/ 1034 h 2944"/>
              <a:gd name="T38" fmla="*/ 305 w 993"/>
              <a:gd name="T39" fmla="*/ 923 h 2944"/>
              <a:gd name="T40" fmla="*/ 320 w 993"/>
              <a:gd name="T41" fmla="*/ 918 h 2944"/>
              <a:gd name="T42" fmla="*/ 416 w 993"/>
              <a:gd name="T43" fmla="*/ 1206 h 2944"/>
              <a:gd name="T44" fmla="*/ 401 w 993"/>
              <a:gd name="T45" fmla="*/ 1211 h 2944"/>
              <a:gd name="T46" fmla="*/ 371 w 993"/>
              <a:gd name="T47" fmla="*/ 1095 h 2944"/>
              <a:gd name="T48" fmla="*/ 442 w 993"/>
              <a:gd name="T49" fmla="*/ 1282 h 2944"/>
              <a:gd name="T50" fmla="*/ 472 w 993"/>
              <a:gd name="T51" fmla="*/ 1398 h 2944"/>
              <a:gd name="T52" fmla="*/ 427 w 993"/>
              <a:gd name="T53" fmla="*/ 1287 h 2944"/>
              <a:gd name="T54" fmla="*/ 442 w 993"/>
              <a:gd name="T55" fmla="*/ 1282 h 2944"/>
              <a:gd name="T56" fmla="*/ 538 w 993"/>
              <a:gd name="T57" fmla="*/ 1570 h 2944"/>
              <a:gd name="T58" fmla="*/ 523 w 993"/>
              <a:gd name="T59" fmla="*/ 1575 h 2944"/>
              <a:gd name="T60" fmla="*/ 492 w 993"/>
              <a:gd name="T61" fmla="*/ 1459 h 2944"/>
              <a:gd name="T62" fmla="*/ 563 w 993"/>
              <a:gd name="T63" fmla="*/ 1646 h 2944"/>
              <a:gd name="T64" fmla="*/ 594 w 993"/>
              <a:gd name="T65" fmla="*/ 1763 h 2944"/>
              <a:gd name="T66" fmla="*/ 548 w 993"/>
              <a:gd name="T67" fmla="*/ 1651 h 2944"/>
              <a:gd name="T68" fmla="*/ 563 w 993"/>
              <a:gd name="T69" fmla="*/ 1646 h 2944"/>
              <a:gd name="T70" fmla="*/ 659 w 993"/>
              <a:gd name="T71" fmla="*/ 1935 h 2944"/>
              <a:gd name="T72" fmla="*/ 644 w 993"/>
              <a:gd name="T73" fmla="*/ 1940 h 2944"/>
              <a:gd name="T74" fmla="*/ 614 w 993"/>
              <a:gd name="T75" fmla="*/ 1823 h 2944"/>
              <a:gd name="T76" fmla="*/ 685 w 993"/>
              <a:gd name="T77" fmla="*/ 2010 h 2944"/>
              <a:gd name="T78" fmla="*/ 715 w 993"/>
              <a:gd name="T79" fmla="*/ 2127 h 2944"/>
              <a:gd name="T80" fmla="*/ 669 w 993"/>
              <a:gd name="T81" fmla="*/ 2016 h 2944"/>
              <a:gd name="T82" fmla="*/ 685 w 993"/>
              <a:gd name="T83" fmla="*/ 2010 h 2944"/>
              <a:gd name="T84" fmla="*/ 781 w 993"/>
              <a:gd name="T85" fmla="*/ 2299 h 2944"/>
              <a:gd name="T86" fmla="*/ 766 w 993"/>
              <a:gd name="T87" fmla="*/ 2304 h 2944"/>
              <a:gd name="T88" fmla="*/ 735 w 993"/>
              <a:gd name="T89" fmla="*/ 2188 h 2944"/>
              <a:gd name="T90" fmla="*/ 806 w 993"/>
              <a:gd name="T91" fmla="*/ 2375 h 2944"/>
              <a:gd name="T92" fmla="*/ 836 w 993"/>
              <a:gd name="T93" fmla="*/ 2491 h 2944"/>
              <a:gd name="T94" fmla="*/ 791 w 993"/>
              <a:gd name="T95" fmla="*/ 2380 h 2944"/>
              <a:gd name="T96" fmla="*/ 806 w 993"/>
              <a:gd name="T97" fmla="*/ 2375 h 2944"/>
              <a:gd name="T98" fmla="*/ 902 w 993"/>
              <a:gd name="T99" fmla="*/ 2663 h 2944"/>
              <a:gd name="T100" fmla="*/ 887 w 993"/>
              <a:gd name="T101" fmla="*/ 2668 h 2944"/>
              <a:gd name="T102" fmla="*/ 857 w 993"/>
              <a:gd name="T103" fmla="*/ 2552 h 2944"/>
              <a:gd name="T104" fmla="*/ 927 w 993"/>
              <a:gd name="T105" fmla="*/ 2739 h 2944"/>
              <a:gd name="T106" fmla="*/ 958 w 993"/>
              <a:gd name="T107" fmla="*/ 2855 h 2944"/>
              <a:gd name="T108" fmla="*/ 912 w 993"/>
              <a:gd name="T109" fmla="*/ 2744 h 2944"/>
              <a:gd name="T110" fmla="*/ 927 w 993"/>
              <a:gd name="T111" fmla="*/ 2739 h 2944"/>
              <a:gd name="T112" fmla="*/ 992 w 993"/>
              <a:gd name="T113" fmla="*/ 2933 h 2944"/>
              <a:gd name="T114" fmla="*/ 977 w 993"/>
              <a:gd name="T115" fmla="*/ 2938 h 2944"/>
              <a:gd name="T116" fmla="*/ 978 w 993"/>
              <a:gd name="T117" fmla="*/ 2916 h 2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93" h="2944">
                <a:moveTo>
                  <a:pt x="17" y="7"/>
                </a:moveTo>
                <a:lnTo>
                  <a:pt x="52" y="113"/>
                </a:lnTo>
                <a:cubicBezTo>
                  <a:pt x="54" y="117"/>
                  <a:pt x="51" y="122"/>
                  <a:pt x="47" y="123"/>
                </a:cubicBezTo>
                <a:cubicBezTo>
                  <a:pt x="43" y="125"/>
                  <a:pt x="38" y="122"/>
                  <a:pt x="37" y="118"/>
                </a:cubicBezTo>
                <a:lnTo>
                  <a:pt x="2" y="12"/>
                </a:lnTo>
                <a:cubicBezTo>
                  <a:pt x="0" y="8"/>
                  <a:pt x="2" y="3"/>
                  <a:pt x="7" y="2"/>
                </a:cubicBezTo>
                <a:cubicBezTo>
                  <a:pt x="11" y="0"/>
                  <a:pt x="15" y="3"/>
                  <a:pt x="17" y="7"/>
                </a:cubicBezTo>
                <a:close/>
                <a:moveTo>
                  <a:pt x="77" y="189"/>
                </a:moveTo>
                <a:lnTo>
                  <a:pt x="113" y="295"/>
                </a:lnTo>
                <a:cubicBezTo>
                  <a:pt x="114" y="299"/>
                  <a:pt x="112" y="304"/>
                  <a:pt x="108" y="305"/>
                </a:cubicBezTo>
                <a:cubicBezTo>
                  <a:pt x="104" y="307"/>
                  <a:pt x="99" y="305"/>
                  <a:pt x="98" y="300"/>
                </a:cubicBezTo>
                <a:lnTo>
                  <a:pt x="62" y="194"/>
                </a:lnTo>
                <a:cubicBezTo>
                  <a:pt x="61" y="190"/>
                  <a:pt x="63" y="185"/>
                  <a:pt x="67" y="184"/>
                </a:cubicBezTo>
                <a:cubicBezTo>
                  <a:pt x="72" y="183"/>
                  <a:pt x="76" y="185"/>
                  <a:pt x="77" y="189"/>
                </a:cubicBezTo>
                <a:close/>
                <a:moveTo>
                  <a:pt x="138" y="371"/>
                </a:moveTo>
                <a:lnTo>
                  <a:pt x="174" y="477"/>
                </a:lnTo>
                <a:cubicBezTo>
                  <a:pt x="175" y="482"/>
                  <a:pt x="173" y="486"/>
                  <a:pt x="169" y="488"/>
                </a:cubicBezTo>
                <a:cubicBezTo>
                  <a:pt x="164" y="489"/>
                  <a:pt x="160" y="487"/>
                  <a:pt x="158" y="482"/>
                </a:cubicBezTo>
                <a:lnTo>
                  <a:pt x="123" y="376"/>
                </a:lnTo>
                <a:cubicBezTo>
                  <a:pt x="122" y="372"/>
                  <a:pt x="124" y="367"/>
                  <a:pt x="128" y="366"/>
                </a:cubicBezTo>
                <a:cubicBezTo>
                  <a:pt x="132" y="365"/>
                  <a:pt x="137" y="367"/>
                  <a:pt x="138" y="371"/>
                </a:cubicBezTo>
                <a:close/>
                <a:moveTo>
                  <a:pt x="199" y="553"/>
                </a:moveTo>
                <a:lnTo>
                  <a:pt x="234" y="660"/>
                </a:lnTo>
                <a:cubicBezTo>
                  <a:pt x="236" y="664"/>
                  <a:pt x="233" y="668"/>
                  <a:pt x="229" y="670"/>
                </a:cubicBezTo>
                <a:cubicBezTo>
                  <a:pt x="225" y="671"/>
                  <a:pt x="221" y="669"/>
                  <a:pt x="219" y="665"/>
                </a:cubicBezTo>
                <a:lnTo>
                  <a:pt x="184" y="558"/>
                </a:lnTo>
                <a:cubicBezTo>
                  <a:pt x="182" y="554"/>
                  <a:pt x="185" y="550"/>
                  <a:pt x="189" y="548"/>
                </a:cubicBezTo>
                <a:cubicBezTo>
                  <a:pt x="193" y="547"/>
                  <a:pt x="197" y="549"/>
                  <a:pt x="199" y="553"/>
                </a:cubicBezTo>
                <a:close/>
                <a:moveTo>
                  <a:pt x="260" y="735"/>
                </a:moveTo>
                <a:lnTo>
                  <a:pt x="295" y="842"/>
                </a:lnTo>
                <a:cubicBezTo>
                  <a:pt x="296" y="846"/>
                  <a:pt x="294" y="850"/>
                  <a:pt x="290" y="852"/>
                </a:cubicBezTo>
                <a:cubicBezTo>
                  <a:pt x="286" y="853"/>
                  <a:pt x="281" y="851"/>
                  <a:pt x="280" y="847"/>
                </a:cubicBezTo>
                <a:lnTo>
                  <a:pt x="244" y="741"/>
                </a:lnTo>
                <a:cubicBezTo>
                  <a:pt x="243" y="736"/>
                  <a:pt x="245" y="732"/>
                  <a:pt x="249" y="730"/>
                </a:cubicBezTo>
                <a:cubicBezTo>
                  <a:pt x="254" y="729"/>
                  <a:pt x="258" y="731"/>
                  <a:pt x="260" y="735"/>
                </a:cubicBezTo>
                <a:close/>
                <a:moveTo>
                  <a:pt x="320" y="918"/>
                </a:moveTo>
                <a:lnTo>
                  <a:pt x="356" y="1024"/>
                </a:lnTo>
                <a:cubicBezTo>
                  <a:pt x="357" y="1028"/>
                  <a:pt x="355" y="1033"/>
                  <a:pt x="351" y="1034"/>
                </a:cubicBezTo>
                <a:cubicBezTo>
                  <a:pt x="346" y="1035"/>
                  <a:pt x="342" y="1033"/>
                  <a:pt x="341" y="1029"/>
                </a:cubicBezTo>
                <a:lnTo>
                  <a:pt x="305" y="923"/>
                </a:lnTo>
                <a:cubicBezTo>
                  <a:pt x="304" y="918"/>
                  <a:pt x="306" y="914"/>
                  <a:pt x="310" y="913"/>
                </a:cubicBezTo>
                <a:cubicBezTo>
                  <a:pt x="314" y="911"/>
                  <a:pt x="319" y="913"/>
                  <a:pt x="320" y="918"/>
                </a:cubicBezTo>
                <a:close/>
                <a:moveTo>
                  <a:pt x="381" y="1100"/>
                </a:moveTo>
                <a:lnTo>
                  <a:pt x="416" y="1206"/>
                </a:lnTo>
                <a:cubicBezTo>
                  <a:pt x="418" y="1210"/>
                  <a:pt x="416" y="1215"/>
                  <a:pt x="411" y="1216"/>
                </a:cubicBezTo>
                <a:cubicBezTo>
                  <a:pt x="407" y="1218"/>
                  <a:pt x="403" y="1215"/>
                  <a:pt x="401" y="1211"/>
                </a:cubicBezTo>
                <a:lnTo>
                  <a:pt x="366" y="1105"/>
                </a:lnTo>
                <a:cubicBezTo>
                  <a:pt x="364" y="1101"/>
                  <a:pt x="367" y="1096"/>
                  <a:pt x="371" y="1095"/>
                </a:cubicBezTo>
                <a:cubicBezTo>
                  <a:pt x="375" y="1093"/>
                  <a:pt x="380" y="1096"/>
                  <a:pt x="381" y="1100"/>
                </a:cubicBezTo>
                <a:close/>
                <a:moveTo>
                  <a:pt x="442" y="1282"/>
                </a:moveTo>
                <a:lnTo>
                  <a:pt x="477" y="1388"/>
                </a:lnTo>
                <a:cubicBezTo>
                  <a:pt x="479" y="1392"/>
                  <a:pt x="476" y="1397"/>
                  <a:pt x="472" y="1398"/>
                </a:cubicBezTo>
                <a:cubicBezTo>
                  <a:pt x="468" y="1400"/>
                  <a:pt x="463" y="1397"/>
                  <a:pt x="462" y="1393"/>
                </a:cubicBezTo>
                <a:lnTo>
                  <a:pt x="427" y="1287"/>
                </a:lnTo>
                <a:cubicBezTo>
                  <a:pt x="425" y="1283"/>
                  <a:pt x="427" y="1278"/>
                  <a:pt x="432" y="1277"/>
                </a:cubicBezTo>
                <a:cubicBezTo>
                  <a:pt x="436" y="1275"/>
                  <a:pt x="440" y="1278"/>
                  <a:pt x="442" y="1282"/>
                </a:cubicBezTo>
                <a:close/>
                <a:moveTo>
                  <a:pt x="502" y="1464"/>
                </a:moveTo>
                <a:lnTo>
                  <a:pt x="538" y="1570"/>
                </a:lnTo>
                <a:cubicBezTo>
                  <a:pt x="539" y="1574"/>
                  <a:pt x="537" y="1579"/>
                  <a:pt x="533" y="1580"/>
                </a:cubicBezTo>
                <a:cubicBezTo>
                  <a:pt x="529" y="1582"/>
                  <a:pt x="524" y="1580"/>
                  <a:pt x="523" y="1575"/>
                </a:cubicBezTo>
                <a:lnTo>
                  <a:pt x="487" y="1469"/>
                </a:lnTo>
                <a:cubicBezTo>
                  <a:pt x="486" y="1465"/>
                  <a:pt x="488" y="1460"/>
                  <a:pt x="492" y="1459"/>
                </a:cubicBezTo>
                <a:cubicBezTo>
                  <a:pt x="497" y="1458"/>
                  <a:pt x="501" y="1460"/>
                  <a:pt x="502" y="1464"/>
                </a:cubicBezTo>
                <a:close/>
                <a:moveTo>
                  <a:pt x="563" y="1646"/>
                </a:moveTo>
                <a:lnTo>
                  <a:pt x="599" y="1752"/>
                </a:lnTo>
                <a:cubicBezTo>
                  <a:pt x="600" y="1757"/>
                  <a:pt x="598" y="1761"/>
                  <a:pt x="594" y="1763"/>
                </a:cubicBezTo>
                <a:cubicBezTo>
                  <a:pt x="589" y="1764"/>
                  <a:pt x="585" y="1762"/>
                  <a:pt x="583" y="1757"/>
                </a:cubicBezTo>
                <a:lnTo>
                  <a:pt x="548" y="1651"/>
                </a:lnTo>
                <a:cubicBezTo>
                  <a:pt x="547" y="1647"/>
                  <a:pt x="549" y="1643"/>
                  <a:pt x="553" y="1641"/>
                </a:cubicBezTo>
                <a:cubicBezTo>
                  <a:pt x="557" y="1640"/>
                  <a:pt x="562" y="1642"/>
                  <a:pt x="563" y="1646"/>
                </a:cubicBezTo>
                <a:close/>
                <a:moveTo>
                  <a:pt x="624" y="1828"/>
                </a:moveTo>
                <a:lnTo>
                  <a:pt x="659" y="1935"/>
                </a:lnTo>
                <a:cubicBezTo>
                  <a:pt x="661" y="1939"/>
                  <a:pt x="658" y="1943"/>
                  <a:pt x="654" y="1945"/>
                </a:cubicBezTo>
                <a:cubicBezTo>
                  <a:pt x="650" y="1946"/>
                  <a:pt x="646" y="1944"/>
                  <a:pt x="644" y="1940"/>
                </a:cubicBezTo>
                <a:lnTo>
                  <a:pt x="609" y="1833"/>
                </a:lnTo>
                <a:cubicBezTo>
                  <a:pt x="607" y="1829"/>
                  <a:pt x="610" y="1825"/>
                  <a:pt x="614" y="1823"/>
                </a:cubicBezTo>
                <a:cubicBezTo>
                  <a:pt x="618" y="1822"/>
                  <a:pt x="622" y="1824"/>
                  <a:pt x="624" y="1828"/>
                </a:cubicBezTo>
                <a:close/>
                <a:moveTo>
                  <a:pt x="685" y="2010"/>
                </a:moveTo>
                <a:lnTo>
                  <a:pt x="720" y="2117"/>
                </a:lnTo>
                <a:cubicBezTo>
                  <a:pt x="721" y="2121"/>
                  <a:pt x="719" y="2125"/>
                  <a:pt x="715" y="2127"/>
                </a:cubicBezTo>
                <a:cubicBezTo>
                  <a:pt x="711" y="2128"/>
                  <a:pt x="706" y="2126"/>
                  <a:pt x="705" y="2122"/>
                </a:cubicBezTo>
                <a:lnTo>
                  <a:pt x="669" y="2016"/>
                </a:lnTo>
                <a:cubicBezTo>
                  <a:pt x="668" y="2011"/>
                  <a:pt x="670" y="2007"/>
                  <a:pt x="674" y="2005"/>
                </a:cubicBezTo>
                <a:cubicBezTo>
                  <a:pt x="679" y="2004"/>
                  <a:pt x="683" y="2006"/>
                  <a:pt x="685" y="2010"/>
                </a:cubicBezTo>
                <a:close/>
                <a:moveTo>
                  <a:pt x="745" y="2193"/>
                </a:moveTo>
                <a:lnTo>
                  <a:pt x="781" y="2299"/>
                </a:lnTo>
                <a:cubicBezTo>
                  <a:pt x="782" y="2303"/>
                  <a:pt x="780" y="2308"/>
                  <a:pt x="776" y="2309"/>
                </a:cubicBezTo>
                <a:cubicBezTo>
                  <a:pt x="771" y="2310"/>
                  <a:pt x="767" y="2308"/>
                  <a:pt x="766" y="2304"/>
                </a:cubicBezTo>
                <a:lnTo>
                  <a:pt x="730" y="2198"/>
                </a:lnTo>
                <a:cubicBezTo>
                  <a:pt x="729" y="2193"/>
                  <a:pt x="731" y="2189"/>
                  <a:pt x="735" y="2188"/>
                </a:cubicBezTo>
                <a:cubicBezTo>
                  <a:pt x="739" y="2186"/>
                  <a:pt x="744" y="2188"/>
                  <a:pt x="745" y="2193"/>
                </a:cubicBezTo>
                <a:close/>
                <a:moveTo>
                  <a:pt x="806" y="2375"/>
                </a:moveTo>
                <a:lnTo>
                  <a:pt x="841" y="2481"/>
                </a:lnTo>
                <a:cubicBezTo>
                  <a:pt x="843" y="2485"/>
                  <a:pt x="841" y="2490"/>
                  <a:pt x="836" y="2491"/>
                </a:cubicBezTo>
                <a:cubicBezTo>
                  <a:pt x="832" y="2493"/>
                  <a:pt x="828" y="2490"/>
                  <a:pt x="826" y="2486"/>
                </a:cubicBezTo>
                <a:lnTo>
                  <a:pt x="791" y="2380"/>
                </a:lnTo>
                <a:cubicBezTo>
                  <a:pt x="789" y="2376"/>
                  <a:pt x="792" y="2371"/>
                  <a:pt x="796" y="2370"/>
                </a:cubicBezTo>
                <a:cubicBezTo>
                  <a:pt x="800" y="2368"/>
                  <a:pt x="805" y="2371"/>
                  <a:pt x="806" y="2375"/>
                </a:cubicBezTo>
                <a:close/>
                <a:moveTo>
                  <a:pt x="867" y="2557"/>
                </a:moveTo>
                <a:lnTo>
                  <a:pt x="902" y="2663"/>
                </a:lnTo>
                <a:cubicBezTo>
                  <a:pt x="904" y="2667"/>
                  <a:pt x="901" y="2672"/>
                  <a:pt x="897" y="2673"/>
                </a:cubicBezTo>
                <a:cubicBezTo>
                  <a:pt x="893" y="2675"/>
                  <a:pt x="888" y="2672"/>
                  <a:pt x="887" y="2668"/>
                </a:cubicBezTo>
                <a:lnTo>
                  <a:pt x="852" y="2562"/>
                </a:lnTo>
                <a:cubicBezTo>
                  <a:pt x="850" y="2558"/>
                  <a:pt x="852" y="2553"/>
                  <a:pt x="857" y="2552"/>
                </a:cubicBezTo>
                <a:cubicBezTo>
                  <a:pt x="861" y="2550"/>
                  <a:pt x="865" y="2553"/>
                  <a:pt x="867" y="2557"/>
                </a:cubicBezTo>
                <a:close/>
                <a:moveTo>
                  <a:pt x="927" y="2739"/>
                </a:moveTo>
                <a:lnTo>
                  <a:pt x="963" y="2845"/>
                </a:lnTo>
                <a:cubicBezTo>
                  <a:pt x="964" y="2850"/>
                  <a:pt x="962" y="2854"/>
                  <a:pt x="958" y="2855"/>
                </a:cubicBezTo>
                <a:cubicBezTo>
                  <a:pt x="954" y="2857"/>
                  <a:pt x="949" y="2855"/>
                  <a:pt x="948" y="2850"/>
                </a:cubicBezTo>
                <a:lnTo>
                  <a:pt x="912" y="2744"/>
                </a:lnTo>
                <a:cubicBezTo>
                  <a:pt x="911" y="2740"/>
                  <a:pt x="913" y="2735"/>
                  <a:pt x="917" y="2734"/>
                </a:cubicBezTo>
                <a:cubicBezTo>
                  <a:pt x="922" y="2733"/>
                  <a:pt x="926" y="2735"/>
                  <a:pt x="927" y="2739"/>
                </a:cubicBezTo>
                <a:close/>
                <a:moveTo>
                  <a:pt x="988" y="2921"/>
                </a:moveTo>
                <a:lnTo>
                  <a:pt x="992" y="2933"/>
                </a:lnTo>
                <a:cubicBezTo>
                  <a:pt x="993" y="2937"/>
                  <a:pt x="991" y="2942"/>
                  <a:pt x="987" y="2943"/>
                </a:cubicBezTo>
                <a:cubicBezTo>
                  <a:pt x="983" y="2944"/>
                  <a:pt x="978" y="2942"/>
                  <a:pt x="977" y="2938"/>
                </a:cubicBezTo>
                <a:lnTo>
                  <a:pt x="973" y="2926"/>
                </a:lnTo>
                <a:cubicBezTo>
                  <a:pt x="972" y="2922"/>
                  <a:pt x="974" y="2918"/>
                  <a:pt x="978" y="2916"/>
                </a:cubicBezTo>
                <a:cubicBezTo>
                  <a:pt x="982" y="2915"/>
                  <a:pt x="987" y="2917"/>
                  <a:pt x="988" y="2921"/>
                </a:cubicBezTo>
                <a:close/>
              </a:path>
            </a:pathLst>
          </a:custGeom>
          <a:solidFill>
            <a:srgbClr val="000000"/>
          </a:solidFill>
          <a:ln w="142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2065" name="Freeform 81"/>
          <p:cNvSpPr>
            <a:spLocks noEditPoints="1"/>
          </p:cNvSpPr>
          <p:nvPr/>
        </p:nvSpPr>
        <p:spPr bwMode="auto">
          <a:xfrm>
            <a:off x="5219700" y="2836863"/>
            <a:ext cx="889000" cy="2636837"/>
          </a:xfrm>
          <a:custGeom>
            <a:avLst/>
            <a:gdLst>
              <a:gd name="T0" fmla="*/ 956 w 993"/>
              <a:gd name="T1" fmla="*/ 118 h 2944"/>
              <a:gd name="T2" fmla="*/ 941 w 993"/>
              <a:gd name="T3" fmla="*/ 113 h 2944"/>
              <a:gd name="T4" fmla="*/ 987 w 993"/>
              <a:gd name="T5" fmla="*/ 2 h 2944"/>
              <a:gd name="T6" fmla="*/ 931 w 993"/>
              <a:gd name="T7" fmla="*/ 194 h 2944"/>
              <a:gd name="T8" fmla="*/ 885 w 993"/>
              <a:gd name="T9" fmla="*/ 305 h 2944"/>
              <a:gd name="T10" fmla="*/ 916 w 993"/>
              <a:gd name="T11" fmla="*/ 189 h 2944"/>
              <a:gd name="T12" fmla="*/ 931 w 993"/>
              <a:gd name="T13" fmla="*/ 194 h 2944"/>
              <a:gd name="T14" fmla="*/ 835 w 993"/>
              <a:gd name="T15" fmla="*/ 482 h 2944"/>
              <a:gd name="T16" fmla="*/ 820 w 993"/>
              <a:gd name="T17" fmla="*/ 477 h 2944"/>
              <a:gd name="T18" fmla="*/ 865 w 993"/>
              <a:gd name="T19" fmla="*/ 366 h 2944"/>
              <a:gd name="T20" fmla="*/ 810 w 993"/>
              <a:gd name="T21" fmla="*/ 558 h 2944"/>
              <a:gd name="T22" fmla="*/ 764 w 993"/>
              <a:gd name="T23" fmla="*/ 670 h 2944"/>
              <a:gd name="T24" fmla="*/ 794 w 993"/>
              <a:gd name="T25" fmla="*/ 553 h 2944"/>
              <a:gd name="T26" fmla="*/ 810 w 993"/>
              <a:gd name="T27" fmla="*/ 558 h 2944"/>
              <a:gd name="T28" fmla="*/ 713 w 993"/>
              <a:gd name="T29" fmla="*/ 847 h 2944"/>
              <a:gd name="T30" fmla="*/ 698 w 993"/>
              <a:gd name="T31" fmla="*/ 842 h 2944"/>
              <a:gd name="T32" fmla="*/ 744 w 993"/>
              <a:gd name="T33" fmla="*/ 730 h 2944"/>
              <a:gd name="T34" fmla="*/ 688 w 993"/>
              <a:gd name="T35" fmla="*/ 923 h 2944"/>
              <a:gd name="T36" fmla="*/ 643 w 993"/>
              <a:gd name="T37" fmla="*/ 1034 h 2944"/>
              <a:gd name="T38" fmla="*/ 673 w 993"/>
              <a:gd name="T39" fmla="*/ 918 h 2944"/>
              <a:gd name="T40" fmla="*/ 688 w 993"/>
              <a:gd name="T41" fmla="*/ 923 h 2944"/>
              <a:gd name="T42" fmla="*/ 592 w 993"/>
              <a:gd name="T43" fmla="*/ 1211 h 2944"/>
              <a:gd name="T44" fmla="*/ 577 w 993"/>
              <a:gd name="T45" fmla="*/ 1206 h 2944"/>
              <a:gd name="T46" fmla="*/ 622 w 993"/>
              <a:gd name="T47" fmla="*/ 1095 h 2944"/>
              <a:gd name="T48" fmla="*/ 567 w 993"/>
              <a:gd name="T49" fmla="*/ 1287 h 2944"/>
              <a:gd name="T50" fmla="*/ 521 w 993"/>
              <a:gd name="T51" fmla="*/ 1398 h 2944"/>
              <a:gd name="T52" fmla="*/ 552 w 993"/>
              <a:gd name="T53" fmla="*/ 1282 h 2944"/>
              <a:gd name="T54" fmla="*/ 567 w 993"/>
              <a:gd name="T55" fmla="*/ 1287 h 2944"/>
              <a:gd name="T56" fmla="*/ 471 w 993"/>
              <a:gd name="T57" fmla="*/ 1575 h 2944"/>
              <a:gd name="T58" fmla="*/ 455 w 993"/>
              <a:gd name="T59" fmla="*/ 1570 h 2944"/>
              <a:gd name="T60" fmla="*/ 501 w 993"/>
              <a:gd name="T61" fmla="*/ 1459 h 2944"/>
              <a:gd name="T62" fmla="*/ 445 w 993"/>
              <a:gd name="T63" fmla="*/ 1651 h 2944"/>
              <a:gd name="T64" fmla="*/ 400 w 993"/>
              <a:gd name="T65" fmla="*/ 1763 h 2944"/>
              <a:gd name="T66" fmla="*/ 430 w 993"/>
              <a:gd name="T67" fmla="*/ 1646 h 2944"/>
              <a:gd name="T68" fmla="*/ 445 w 993"/>
              <a:gd name="T69" fmla="*/ 1651 h 2944"/>
              <a:gd name="T70" fmla="*/ 349 w 993"/>
              <a:gd name="T71" fmla="*/ 1940 h 2944"/>
              <a:gd name="T72" fmla="*/ 334 w 993"/>
              <a:gd name="T73" fmla="*/ 1935 h 2944"/>
              <a:gd name="T74" fmla="*/ 380 w 993"/>
              <a:gd name="T75" fmla="*/ 1823 h 2944"/>
              <a:gd name="T76" fmla="*/ 324 w 993"/>
              <a:gd name="T77" fmla="*/ 2016 h 2944"/>
              <a:gd name="T78" fmla="*/ 278 w 993"/>
              <a:gd name="T79" fmla="*/ 2127 h 2944"/>
              <a:gd name="T80" fmla="*/ 309 w 993"/>
              <a:gd name="T81" fmla="*/ 2010 h 2944"/>
              <a:gd name="T82" fmla="*/ 324 w 993"/>
              <a:gd name="T83" fmla="*/ 2016 h 2944"/>
              <a:gd name="T84" fmla="*/ 228 w 993"/>
              <a:gd name="T85" fmla="*/ 2304 h 2944"/>
              <a:gd name="T86" fmla="*/ 213 w 993"/>
              <a:gd name="T87" fmla="*/ 2299 h 2944"/>
              <a:gd name="T88" fmla="*/ 258 w 993"/>
              <a:gd name="T89" fmla="*/ 2188 h 2944"/>
              <a:gd name="T90" fmla="*/ 202 w 993"/>
              <a:gd name="T91" fmla="*/ 2380 h 2944"/>
              <a:gd name="T92" fmla="*/ 157 w 993"/>
              <a:gd name="T93" fmla="*/ 2491 h 2944"/>
              <a:gd name="T94" fmla="*/ 187 w 993"/>
              <a:gd name="T95" fmla="*/ 2375 h 2944"/>
              <a:gd name="T96" fmla="*/ 202 w 993"/>
              <a:gd name="T97" fmla="*/ 2380 h 2944"/>
              <a:gd name="T98" fmla="*/ 106 w 993"/>
              <a:gd name="T99" fmla="*/ 2668 h 2944"/>
              <a:gd name="T100" fmla="*/ 91 w 993"/>
              <a:gd name="T101" fmla="*/ 2663 h 2944"/>
              <a:gd name="T102" fmla="*/ 137 w 993"/>
              <a:gd name="T103" fmla="*/ 2552 h 2944"/>
              <a:gd name="T104" fmla="*/ 81 w 993"/>
              <a:gd name="T105" fmla="*/ 2744 h 2944"/>
              <a:gd name="T106" fmla="*/ 35 w 993"/>
              <a:gd name="T107" fmla="*/ 2855 h 2944"/>
              <a:gd name="T108" fmla="*/ 66 w 993"/>
              <a:gd name="T109" fmla="*/ 2739 h 2944"/>
              <a:gd name="T110" fmla="*/ 81 w 993"/>
              <a:gd name="T111" fmla="*/ 2744 h 2944"/>
              <a:gd name="T112" fmla="*/ 16 w 993"/>
              <a:gd name="T113" fmla="*/ 2938 h 2944"/>
              <a:gd name="T114" fmla="*/ 1 w 993"/>
              <a:gd name="T115" fmla="*/ 2933 h 2944"/>
              <a:gd name="T116" fmla="*/ 15 w 993"/>
              <a:gd name="T117" fmla="*/ 2916 h 29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93" h="2944">
                <a:moveTo>
                  <a:pt x="992" y="12"/>
                </a:moveTo>
                <a:lnTo>
                  <a:pt x="956" y="118"/>
                </a:lnTo>
                <a:cubicBezTo>
                  <a:pt x="955" y="122"/>
                  <a:pt x="950" y="125"/>
                  <a:pt x="946" y="123"/>
                </a:cubicBezTo>
                <a:cubicBezTo>
                  <a:pt x="942" y="122"/>
                  <a:pt x="940" y="117"/>
                  <a:pt x="941" y="113"/>
                </a:cubicBezTo>
                <a:lnTo>
                  <a:pt x="977" y="7"/>
                </a:lnTo>
                <a:cubicBezTo>
                  <a:pt x="978" y="3"/>
                  <a:pt x="982" y="0"/>
                  <a:pt x="987" y="2"/>
                </a:cubicBezTo>
                <a:cubicBezTo>
                  <a:pt x="991" y="3"/>
                  <a:pt x="993" y="8"/>
                  <a:pt x="992" y="12"/>
                </a:cubicBezTo>
                <a:close/>
                <a:moveTo>
                  <a:pt x="931" y="194"/>
                </a:moveTo>
                <a:lnTo>
                  <a:pt x="896" y="300"/>
                </a:lnTo>
                <a:cubicBezTo>
                  <a:pt x="894" y="305"/>
                  <a:pt x="890" y="307"/>
                  <a:pt x="885" y="305"/>
                </a:cubicBezTo>
                <a:cubicBezTo>
                  <a:pt x="881" y="304"/>
                  <a:pt x="879" y="299"/>
                  <a:pt x="880" y="295"/>
                </a:cubicBezTo>
                <a:lnTo>
                  <a:pt x="916" y="189"/>
                </a:lnTo>
                <a:cubicBezTo>
                  <a:pt x="917" y="185"/>
                  <a:pt x="922" y="183"/>
                  <a:pt x="926" y="184"/>
                </a:cubicBezTo>
                <a:cubicBezTo>
                  <a:pt x="930" y="185"/>
                  <a:pt x="932" y="190"/>
                  <a:pt x="931" y="194"/>
                </a:cubicBezTo>
                <a:close/>
                <a:moveTo>
                  <a:pt x="870" y="376"/>
                </a:moveTo>
                <a:lnTo>
                  <a:pt x="835" y="482"/>
                </a:lnTo>
                <a:cubicBezTo>
                  <a:pt x="833" y="487"/>
                  <a:pt x="829" y="489"/>
                  <a:pt x="825" y="488"/>
                </a:cubicBezTo>
                <a:cubicBezTo>
                  <a:pt x="821" y="486"/>
                  <a:pt x="818" y="482"/>
                  <a:pt x="820" y="477"/>
                </a:cubicBezTo>
                <a:lnTo>
                  <a:pt x="855" y="371"/>
                </a:lnTo>
                <a:cubicBezTo>
                  <a:pt x="857" y="367"/>
                  <a:pt x="861" y="365"/>
                  <a:pt x="865" y="366"/>
                </a:cubicBezTo>
                <a:cubicBezTo>
                  <a:pt x="869" y="367"/>
                  <a:pt x="872" y="372"/>
                  <a:pt x="870" y="376"/>
                </a:cubicBezTo>
                <a:close/>
                <a:moveTo>
                  <a:pt x="810" y="558"/>
                </a:moveTo>
                <a:lnTo>
                  <a:pt x="774" y="665"/>
                </a:lnTo>
                <a:cubicBezTo>
                  <a:pt x="773" y="669"/>
                  <a:pt x="768" y="671"/>
                  <a:pt x="764" y="670"/>
                </a:cubicBezTo>
                <a:cubicBezTo>
                  <a:pt x="760" y="668"/>
                  <a:pt x="758" y="664"/>
                  <a:pt x="759" y="660"/>
                </a:cubicBezTo>
                <a:lnTo>
                  <a:pt x="794" y="553"/>
                </a:lnTo>
                <a:cubicBezTo>
                  <a:pt x="796" y="549"/>
                  <a:pt x="800" y="547"/>
                  <a:pt x="805" y="548"/>
                </a:cubicBezTo>
                <a:cubicBezTo>
                  <a:pt x="809" y="550"/>
                  <a:pt x="811" y="554"/>
                  <a:pt x="810" y="558"/>
                </a:cubicBezTo>
                <a:close/>
                <a:moveTo>
                  <a:pt x="749" y="741"/>
                </a:moveTo>
                <a:lnTo>
                  <a:pt x="713" y="847"/>
                </a:lnTo>
                <a:cubicBezTo>
                  <a:pt x="712" y="851"/>
                  <a:pt x="708" y="853"/>
                  <a:pt x="703" y="852"/>
                </a:cubicBezTo>
                <a:cubicBezTo>
                  <a:pt x="699" y="850"/>
                  <a:pt x="697" y="846"/>
                  <a:pt x="698" y="842"/>
                </a:cubicBezTo>
                <a:lnTo>
                  <a:pt x="734" y="735"/>
                </a:lnTo>
                <a:cubicBezTo>
                  <a:pt x="735" y="731"/>
                  <a:pt x="740" y="729"/>
                  <a:pt x="744" y="730"/>
                </a:cubicBezTo>
                <a:cubicBezTo>
                  <a:pt x="748" y="732"/>
                  <a:pt x="750" y="736"/>
                  <a:pt x="749" y="741"/>
                </a:cubicBezTo>
                <a:close/>
                <a:moveTo>
                  <a:pt x="688" y="923"/>
                </a:moveTo>
                <a:lnTo>
                  <a:pt x="653" y="1029"/>
                </a:lnTo>
                <a:cubicBezTo>
                  <a:pt x="651" y="1033"/>
                  <a:pt x="647" y="1035"/>
                  <a:pt x="643" y="1034"/>
                </a:cubicBezTo>
                <a:cubicBezTo>
                  <a:pt x="638" y="1033"/>
                  <a:pt x="636" y="1028"/>
                  <a:pt x="638" y="1024"/>
                </a:cubicBezTo>
                <a:lnTo>
                  <a:pt x="673" y="918"/>
                </a:lnTo>
                <a:cubicBezTo>
                  <a:pt x="674" y="913"/>
                  <a:pt x="679" y="911"/>
                  <a:pt x="683" y="913"/>
                </a:cubicBezTo>
                <a:cubicBezTo>
                  <a:pt x="687" y="914"/>
                  <a:pt x="690" y="918"/>
                  <a:pt x="688" y="923"/>
                </a:cubicBezTo>
                <a:close/>
                <a:moveTo>
                  <a:pt x="627" y="1105"/>
                </a:moveTo>
                <a:lnTo>
                  <a:pt x="592" y="1211"/>
                </a:lnTo>
                <a:cubicBezTo>
                  <a:pt x="591" y="1215"/>
                  <a:pt x="586" y="1218"/>
                  <a:pt x="582" y="1216"/>
                </a:cubicBezTo>
                <a:cubicBezTo>
                  <a:pt x="578" y="1215"/>
                  <a:pt x="575" y="1210"/>
                  <a:pt x="577" y="1206"/>
                </a:cubicBezTo>
                <a:lnTo>
                  <a:pt x="612" y="1100"/>
                </a:lnTo>
                <a:cubicBezTo>
                  <a:pt x="614" y="1096"/>
                  <a:pt x="618" y="1093"/>
                  <a:pt x="622" y="1095"/>
                </a:cubicBezTo>
                <a:cubicBezTo>
                  <a:pt x="627" y="1096"/>
                  <a:pt x="629" y="1101"/>
                  <a:pt x="627" y="1105"/>
                </a:cubicBezTo>
                <a:close/>
                <a:moveTo>
                  <a:pt x="567" y="1287"/>
                </a:moveTo>
                <a:lnTo>
                  <a:pt x="531" y="1393"/>
                </a:lnTo>
                <a:cubicBezTo>
                  <a:pt x="530" y="1397"/>
                  <a:pt x="525" y="1400"/>
                  <a:pt x="521" y="1398"/>
                </a:cubicBezTo>
                <a:cubicBezTo>
                  <a:pt x="517" y="1397"/>
                  <a:pt x="515" y="1392"/>
                  <a:pt x="516" y="1388"/>
                </a:cubicBezTo>
                <a:lnTo>
                  <a:pt x="552" y="1282"/>
                </a:lnTo>
                <a:cubicBezTo>
                  <a:pt x="553" y="1278"/>
                  <a:pt x="557" y="1275"/>
                  <a:pt x="562" y="1277"/>
                </a:cubicBezTo>
                <a:cubicBezTo>
                  <a:pt x="566" y="1278"/>
                  <a:pt x="568" y="1283"/>
                  <a:pt x="567" y="1287"/>
                </a:cubicBezTo>
                <a:close/>
                <a:moveTo>
                  <a:pt x="506" y="1469"/>
                </a:moveTo>
                <a:lnTo>
                  <a:pt x="471" y="1575"/>
                </a:lnTo>
                <a:cubicBezTo>
                  <a:pt x="469" y="1580"/>
                  <a:pt x="465" y="1582"/>
                  <a:pt x="460" y="1580"/>
                </a:cubicBezTo>
                <a:cubicBezTo>
                  <a:pt x="456" y="1579"/>
                  <a:pt x="454" y="1574"/>
                  <a:pt x="455" y="1570"/>
                </a:cubicBezTo>
                <a:lnTo>
                  <a:pt x="491" y="1464"/>
                </a:lnTo>
                <a:cubicBezTo>
                  <a:pt x="492" y="1460"/>
                  <a:pt x="497" y="1458"/>
                  <a:pt x="501" y="1459"/>
                </a:cubicBezTo>
                <a:cubicBezTo>
                  <a:pt x="505" y="1460"/>
                  <a:pt x="507" y="1465"/>
                  <a:pt x="506" y="1469"/>
                </a:cubicBezTo>
                <a:close/>
                <a:moveTo>
                  <a:pt x="445" y="1651"/>
                </a:moveTo>
                <a:lnTo>
                  <a:pt x="410" y="1757"/>
                </a:lnTo>
                <a:cubicBezTo>
                  <a:pt x="408" y="1762"/>
                  <a:pt x="404" y="1764"/>
                  <a:pt x="400" y="1763"/>
                </a:cubicBezTo>
                <a:cubicBezTo>
                  <a:pt x="396" y="1761"/>
                  <a:pt x="393" y="1757"/>
                  <a:pt x="395" y="1752"/>
                </a:cubicBezTo>
                <a:lnTo>
                  <a:pt x="430" y="1646"/>
                </a:lnTo>
                <a:cubicBezTo>
                  <a:pt x="431" y="1642"/>
                  <a:pt x="436" y="1640"/>
                  <a:pt x="440" y="1641"/>
                </a:cubicBezTo>
                <a:cubicBezTo>
                  <a:pt x="444" y="1643"/>
                  <a:pt x="447" y="1647"/>
                  <a:pt x="445" y="1651"/>
                </a:cubicBezTo>
                <a:close/>
                <a:moveTo>
                  <a:pt x="385" y="1833"/>
                </a:moveTo>
                <a:lnTo>
                  <a:pt x="349" y="1940"/>
                </a:lnTo>
                <a:cubicBezTo>
                  <a:pt x="348" y="1944"/>
                  <a:pt x="343" y="1946"/>
                  <a:pt x="339" y="1945"/>
                </a:cubicBezTo>
                <a:cubicBezTo>
                  <a:pt x="335" y="1943"/>
                  <a:pt x="333" y="1939"/>
                  <a:pt x="334" y="1935"/>
                </a:cubicBezTo>
                <a:lnTo>
                  <a:pt x="369" y="1828"/>
                </a:lnTo>
                <a:cubicBezTo>
                  <a:pt x="371" y="1824"/>
                  <a:pt x="375" y="1822"/>
                  <a:pt x="380" y="1823"/>
                </a:cubicBezTo>
                <a:cubicBezTo>
                  <a:pt x="384" y="1825"/>
                  <a:pt x="386" y="1829"/>
                  <a:pt x="385" y="1833"/>
                </a:cubicBezTo>
                <a:close/>
                <a:moveTo>
                  <a:pt x="324" y="2016"/>
                </a:moveTo>
                <a:lnTo>
                  <a:pt x="288" y="2122"/>
                </a:lnTo>
                <a:cubicBezTo>
                  <a:pt x="287" y="2126"/>
                  <a:pt x="283" y="2128"/>
                  <a:pt x="278" y="2127"/>
                </a:cubicBezTo>
                <a:cubicBezTo>
                  <a:pt x="274" y="2125"/>
                  <a:pt x="272" y="2121"/>
                  <a:pt x="273" y="2117"/>
                </a:cubicBezTo>
                <a:lnTo>
                  <a:pt x="309" y="2010"/>
                </a:lnTo>
                <a:cubicBezTo>
                  <a:pt x="310" y="2006"/>
                  <a:pt x="315" y="2004"/>
                  <a:pt x="319" y="2005"/>
                </a:cubicBezTo>
                <a:cubicBezTo>
                  <a:pt x="323" y="2007"/>
                  <a:pt x="325" y="2011"/>
                  <a:pt x="324" y="2016"/>
                </a:cubicBezTo>
                <a:close/>
                <a:moveTo>
                  <a:pt x="263" y="2198"/>
                </a:moveTo>
                <a:lnTo>
                  <a:pt x="228" y="2304"/>
                </a:lnTo>
                <a:cubicBezTo>
                  <a:pt x="226" y="2308"/>
                  <a:pt x="222" y="2310"/>
                  <a:pt x="218" y="2309"/>
                </a:cubicBezTo>
                <a:cubicBezTo>
                  <a:pt x="213" y="2308"/>
                  <a:pt x="211" y="2303"/>
                  <a:pt x="213" y="2299"/>
                </a:cubicBezTo>
                <a:lnTo>
                  <a:pt x="248" y="2193"/>
                </a:lnTo>
                <a:cubicBezTo>
                  <a:pt x="249" y="2188"/>
                  <a:pt x="254" y="2186"/>
                  <a:pt x="258" y="2188"/>
                </a:cubicBezTo>
                <a:cubicBezTo>
                  <a:pt x="262" y="2189"/>
                  <a:pt x="265" y="2193"/>
                  <a:pt x="263" y="2198"/>
                </a:cubicBezTo>
                <a:close/>
                <a:moveTo>
                  <a:pt x="202" y="2380"/>
                </a:moveTo>
                <a:lnTo>
                  <a:pt x="167" y="2486"/>
                </a:lnTo>
                <a:cubicBezTo>
                  <a:pt x="166" y="2490"/>
                  <a:pt x="161" y="2493"/>
                  <a:pt x="157" y="2491"/>
                </a:cubicBezTo>
                <a:cubicBezTo>
                  <a:pt x="153" y="2490"/>
                  <a:pt x="150" y="2485"/>
                  <a:pt x="152" y="2481"/>
                </a:cubicBezTo>
                <a:lnTo>
                  <a:pt x="187" y="2375"/>
                </a:lnTo>
                <a:cubicBezTo>
                  <a:pt x="189" y="2371"/>
                  <a:pt x="193" y="2368"/>
                  <a:pt x="197" y="2370"/>
                </a:cubicBezTo>
                <a:cubicBezTo>
                  <a:pt x="202" y="2371"/>
                  <a:pt x="204" y="2376"/>
                  <a:pt x="202" y="2380"/>
                </a:cubicBezTo>
                <a:close/>
                <a:moveTo>
                  <a:pt x="142" y="2562"/>
                </a:moveTo>
                <a:lnTo>
                  <a:pt x="106" y="2668"/>
                </a:lnTo>
                <a:cubicBezTo>
                  <a:pt x="105" y="2672"/>
                  <a:pt x="100" y="2675"/>
                  <a:pt x="96" y="2673"/>
                </a:cubicBezTo>
                <a:cubicBezTo>
                  <a:pt x="92" y="2672"/>
                  <a:pt x="90" y="2667"/>
                  <a:pt x="91" y="2663"/>
                </a:cubicBezTo>
                <a:lnTo>
                  <a:pt x="127" y="2557"/>
                </a:lnTo>
                <a:cubicBezTo>
                  <a:pt x="128" y="2553"/>
                  <a:pt x="132" y="2550"/>
                  <a:pt x="137" y="2552"/>
                </a:cubicBezTo>
                <a:cubicBezTo>
                  <a:pt x="141" y="2553"/>
                  <a:pt x="143" y="2558"/>
                  <a:pt x="142" y="2562"/>
                </a:cubicBezTo>
                <a:close/>
                <a:moveTo>
                  <a:pt x="81" y="2744"/>
                </a:moveTo>
                <a:lnTo>
                  <a:pt x="46" y="2850"/>
                </a:lnTo>
                <a:cubicBezTo>
                  <a:pt x="44" y="2855"/>
                  <a:pt x="40" y="2857"/>
                  <a:pt x="35" y="2855"/>
                </a:cubicBezTo>
                <a:cubicBezTo>
                  <a:pt x="31" y="2854"/>
                  <a:pt x="29" y="2850"/>
                  <a:pt x="30" y="2845"/>
                </a:cubicBezTo>
                <a:lnTo>
                  <a:pt x="66" y="2739"/>
                </a:lnTo>
                <a:cubicBezTo>
                  <a:pt x="67" y="2735"/>
                  <a:pt x="72" y="2733"/>
                  <a:pt x="76" y="2734"/>
                </a:cubicBezTo>
                <a:cubicBezTo>
                  <a:pt x="80" y="2735"/>
                  <a:pt x="82" y="2740"/>
                  <a:pt x="81" y="2744"/>
                </a:cubicBezTo>
                <a:close/>
                <a:moveTo>
                  <a:pt x="20" y="2926"/>
                </a:moveTo>
                <a:lnTo>
                  <a:pt x="16" y="2938"/>
                </a:lnTo>
                <a:cubicBezTo>
                  <a:pt x="15" y="2942"/>
                  <a:pt x="10" y="2944"/>
                  <a:pt x="6" y="2943"/>
                </a:cubicBezTo>
                <a:cubicBezTo>
                  <a:pt x="2" y="2942"/>
                  <a:pt x="0" y="2937"/>
                  <a:pt x="1" y="2933"/>
                </a:cubicBezTo>
                <a:lnTo>
                  <a:pt x="5" y="2921"/>
                </a:lnTo>
                <a:cubicBezTo>
                  <a:pt x="6" y="2917"/>
                  <a:pt x="11" y="2915"/>
                  <a:pt x="15" y="2916"/>
                </a:cubicBezTo>
                <a:cubicBezTo>
                  <a:pt x="19" y="2918"/>
                  <a:pt x="22" y="2922"/>
                  <a:pt x="20" y="2926"/>
                </a:cubicBezTo>
                <a:close/>
              </a:path>
            </a:pathLst>
          </a:custGeom>
          <a:solidFill>
            <a:srgbClr val="000000"/>
          </a:solidFill>
          <a:ln w="14288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42074" name="Group 90"/>
          <p:cNvGrpSpPr>
            <a:grpSpLocks/>
          </p:cNvGrpSpPr>
          <p:nvPr/>
        </p:nvGrpSpPr>
        <p:grpSpPr bwMode="auto">
          <a:xfrm>
            <a:off x="6615113" y="3271838"/>
            <a:ext cx="1130300" cy="371475"/>
            <a:chOff x="4167" y="2061"/>
            <a:chExt cx="712" cy="234"/>
          </a:xfrm>
        </p:grpSpPr>
        <p:sp>
          <p:nvSpPr>
            <p:cNvPr id="42066" name="Line 82"/>
            <p:cNvSpPr>
              <a:spLocks noChangeShapeType="1"/>
            </p:cNvSpPr>
            <p:nvPr/>
          </p:nvSpPr>
          <p:spPr bwMode="auto">
            <a:xfrm>
              <a:off x="4753" y="2087"/>
              <a:ext cx="1" cy="2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2067" name="Line 83"/>
            <p:cNvSpPr>
              <a:spLocks noChangeShapeType="1"/>
            </p:cNvSpPr>
            <p:nvPr/>
          </p:nvSpPr>
          <p:spPr bwMode="auto">
            <a:xfrm>
              <a:off x="4878" y="2087"/>
              <a:ext cx="1" cy="20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2068" name="Rectangle 84"/>
            <p:cNvSpPr>
              <a:spLocks noChangeArrowheads="1"/>
            </p:cNvSpPr>
            <p:nvPr/>
          </p:nvSpPr>
          <p:spPr bwMode="auto">
            <a:xfrm>
              <a:off x="4785" y="2079"/>
              <a:ext cx="7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x</a:t>
              </a:r>
              <a:endParaRPr lang="en-US" altLang="id-ID"/>
            </a:p>
          </p:txBody>
        </p:sp>
        <p:sp>
          <p:nvSpPr>
            <p:cNvPr id="42069" name="Rectangle 85"/>
            <p:cNvSpPr>
              <a:spLocks noChangeArrowheads="1"/>
            </p:cNvSpPr>
            <p:nvPr/>
          </p:nvSpPr>
          <p:spPr bwMode="auto">
            <a:xfrm>
              <a:off x="4167" y="2079"/>
              <a:ext cx="7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id-ID"/>
            </a:p>
          </p:txBody>
        </p:sp>
        <p:sp>
          <p:nvSpPr>
            <p:cNvPr id="42070" name="Rectangle 86"/>
            <p:cNvSpPr>
              <a:spLocks noChangeArrowheads="1"/>
            </p:cNvSpPr>
            <p:nvPr/>
          </p:nvSpPr>
          <p:spPr bwMode="auto">
            <a:xfrm>
              <a:off x="4660" y="2079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id-ID"/>
            </a:p>
          </p:txBody>
        </p:sp>
        <p:sp>
          <p:nvSpPr>
            <p:cNvPr id="42071" name="Rectangle 87"/>
            <p:cNvSpPr>
              <a:spLocks noChangeArrowheads="1"/>
            </p:cNvSpPr>
            <p:nvPr/>
          </p:nvSpPr>
          <p:spPr bwMode="auto">
            <a:xfrm>
              <a:off x="4412" y="2079"/>
              <a:ext cx="88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id-ID"/>
            </a:p>
          </p:txBody>
        </p:sp>
        <p:sp>
          <p:nvSpPr>
            <p:cNvPr id="42072" name="Rectangle 88"/>
            <p:cNvSpPr>
              <a:spLocks noChangeArrowheads="1"/>
            </p:cNvSpPr>
            <p:nvPr/>
          </p:nvSpPr>
          <p:spPr bwMode="auto">
            <a:xfrm>
              <a:off x="4527" y="2061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Symbol" panose="05050102010706020507" pitchFamily="18" charset="2"/>
                </a:rPr>
                <a:t>-</a:t>
              </a:r>
              <a:endParaRPr lang="en-US" altLang="id-ID"/>
            </a:p>
          </p:txBody>
        </p:sp>
        <p:sp>
          <p:nvSpPr>
            <p:cNvPr id="42073" name="Rectangle 89"/>
            <p:cNvSpPr>
              <a:spLocks noChangeArrowheads="1"/>
            </p:cNvSpPr>
            <p:nvPr/>
          </p:nvSpPr>
          <p:spPr bwMode="auto">
            <a:xfrm>
              <a:off x="4292" y="2061"/>
              <a:ext cx="97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id-ID" sz="2200">
                  <a:solidFill>
                    <a:srgbClr val="000000"/>
                  </a:solidFill>
                  <a:latin typeface="Symbol" panose="05050102010706020507" pitchFamily="18" charset="2"/>
                </a:rPr>
                <a:t>=</a:t>
              </a:r>
              <a:endParaRPr lang="en-US" altLang="id-ID"/>
            </a:p>
          </p:txBody>
        </p:sp>
      </p:grpSp>
    </p:spTree>
    <p:extLst>
      <p:ext uri="{BB962C8B-B14F-4D97-AF65-F5344CB8AC3E}">
        <p14:creationId xmlns:p14="http://schemas.microsoft.com/office/powerpoint/2010/main" val="71146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2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2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2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4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4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4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/>
      <p:bldP spid="41991" grpId="0"/>
      <p:bldP spid="41992" grpId="0"/>
      <p:bldP spid="41995" grpId="0"/>
      <p:bldP spid="41996" grpId="0"/>
      <p:bldP spid="42039" grpId="0" animBg="1"/>
      <p:bldP spid="42040" grpId="0" animBg="1"/>
      <p:bldP spid="42041" grpId="0" animBg="1"/>
      <p:bldP spid="42042" grpId="0" animBg="1"/>
      <p:bldP spid="42045" grpId="0" animBg="1"/>
      <p:bldP spid="42046" grpId="0" animBg="1"/>
      <p:bldP spid="42049" grpId="0"/>
      <p:bldP spid="42050" grpId="0" animBg="1"/>
      <p:bldP spid="42053" grpId="0" animBg="1"/>
      <p:bldP spid="42054" grpId="0" animBg="1"/>
      <p:bldP spid="42055" grpId="0" animBg="1"/>
      <p:bldP spid="42064" grpId="0" animBg="1"/>
      <p:bldP spid="4206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altLang="id-ID"/>
              <a:t>Soal Latihan</a:t>
            </a:r>
          </a:p>
        </p:txBody>
      </p:sp>
      <p:graphicFrame>
        <p:nvGraphicFramePr>
          <p:cNvPr id="71684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762000" y="2362200"/>
          <a:ext cx="1828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1066680" imgH="444240" progId="Equation.3">
                  <p:embed/>
                </p:oleObj>
              </mc:Choice>
              <mc:Fallback>
                <p:oleObj name="Equation" r:id="rId3" imgW="10666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62200"/>
                        <a:ext cx="18288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7" name="Object 17"/>
          <p:cNvGraphicFramePr>
            <a:graphicFrameLocks noChangeAspect="1"/>
          </p:cNvGraphicFramePr>
          <p:nvPr>
            <p:ph sz="quarter" idx="2"/>
          </p:nvPr>
        </p:nvGraphicFramePr>
        <p:xfrm>
          <a:off x="762000" y="1800225"/>
          <a:ext cx="19812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1168200" imgH="241200" progId="Equation.3">
                  <p:embed/>
                </p:oleObj>
              </mc:Choice>
              <mc:Fallback>
                <p:oleObj name="Equation" r:id="rId5" imgW="1168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00225"/>
                        <a:ext cx="19812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04" name="Object 24"/>
          <p:cNvGraphicFramePr>
            <a:graphicFrameLocks noChangeAspect="1"/>
          </p:cNvGraphicFramePr>
          <p:nvPr>
            <p:ph sz="quarter" idx="3"/>
          </p:nvPr>
        </p:nvGraphicFramePr>
        <p:xfrm>
          <a:off x="914400" y="5143500"/>
          <a:ext cx="1905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7" imgW="977760" imgH="253800" progId="Equation.3">
                  <p:embed/>
                </p:oleObj>
              </mc:Choice>
              <mc:Fallback>
                <p:oleObj name="Equation" r:id="rId7" imgW="9777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43500"/>
                        <a:ext cx="19050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81000" y="1249363"/>
            <a:ext cx="6292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Tentukan domain dan range dari fungsi di bawah ini    </a:t>
            </a:r>
            <a:endParaRPr lang="en-US" altLang="id-ID" sz="2000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3962400" y="2438400"/>
          <a:ext cx="22860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9" imgW="1231560" imgH="266400" progId="Equation.3">
                  <p:embed/>
                </p:oleObj>
              </mc:Choice>
              <mc:Fallback>
                <p:oleObj name="Equation" r:id="rId9" imgW="12315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438400"/>
                        <a:ext cx="22860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3962400" y="1676400"/>
          <a:ext cx="20574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1" imgW="1079280" imgH="393480" progId="Equation.3">
                  <p:embed/>
                </p:oleObj>
              </mc:Choice>
              <mc:Fallback>
                <p:oleObj name="Equation" r:id="rId11" imgW="1079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676400"/>
                        <a:ext cx="2057400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2652713" y="3459163"/>
            <a:ext cx="35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    </a:t>
            </a:r>
            <a:endParaRPr lang="en-US" altLang="id-ID"/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744538" y="3352800"/>
            <a:ext cx="1314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it-IT" altLang="id-ID" sz="2000">
                <a:cs typeface="Times New Roman" panose="02020603050405020304" pitchFamily="18" charset="0"/>
              </a:rPr>
              <a:t>Diketahui </a:t>
            </a:r>
            <a:endParaRPr lang="it-IT" altLang="id-ID" sz="2000"/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714375" y="3810000"/>
            <a:ext cx="6432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it-IT" altLang="id-ID" sz="2000">
                <a:cs typeface="Times New Roman" panose="02020603050405020304" pitchFamily="18" charset="0"/>
              </a:rPr>
              <a:t>Apakah </a:t>
            </a:r>
            <a:r>
              <a:rPr lang="it-IT" altLang="id-ID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f o g</a:t>
            </a:r>
            <a:r>
              <a:rPr lang="it-IT" altLang="id-ID" sz="2000">
                <a:cs typeface="Times New Roman" panose="02020603050405020304" pitchFamily="18" charset="0"/>
              </a:rPr>
              <a:t> terdefinisi? Bila ya, tentukan rumusan dari </a:t>
            </a:r>
          </a:p>
          <a:p>
            <a:pPr eaLnBrk="1" hangingPunct="1"/>
            <a:r>
              <a:rPr lang="it-IT" altLang="id-ID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f o g</a:t>
            </a:r>
            <a:r>
              <a:rPr lang="it-IT" altLang="id-ID" sz="2000">
                <a:cs typeface="Times New Roman" panose="02020603050405020304" pitchFamily="18" charset="0"/>
              </a:rPr>
              <a:t> dan domain dari </a:t>
            </a:r>
            <a:r>
              <a:rPr lang="it-IT" altLang="id-ID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f o g</a:t>
            </a:r>
            <a:r>
              <a:rPr lang="it-IT" altLang="id-ID" sz="2000">
                <a:cs typeface="Times New Roman" panose="02020603050405020304" pitchFamily="18" charset="0"/>
              </a:rPr>
              <a:t>.</a:t>
            </a:r>
            <a:endParaRPr lang="en-US" altLang="id-ID" sz="2000"/>
          </a:p>
        </p:txBody>
      </p:sp>
      <p:graphicFrame>
        <p:nvGraphicFramePr>
          <p:cNvPr id="71691" name="Object 11"/>
          <p:cNvGraphicFramePr>
            <a:graphicFrameLocks noChangeAspect="1"/>
          </p:cNvGraphicFramePr>
          <p:nvPr/>
        </p:nvGraphicFramePr>
        <p:xfrm>
          <a:off x="2057400" y="3279775"/>
          <a:ext cx="17621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13" imgW="927100" imgH="241300" progId="Equation.3">
                  <p:embed/>
                </p:oleObj>
              </mc:Choice>
              <mc:Fallback>
                <p:oleObj name="Equation" r:id="rId13" imgW="927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279775"/>
                        <a:ext cx="176212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2" name="Object 12"/>
          <p:cNvGraphicFramePr>
            <a:graphicFrameLocks noChangeAspect="1"/>
          </p:cNvGraphicFramePr>
          <p:nvPr/>
        </p:nvGraphicFramePr>
        <p:xfrm>
          <a:off x="4114800" y="3276600"/>
          <a:ext cx="12192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15" imgW="609336" imgH="253890" progId="Equation.3">
                  <p:embed/>
                </p:oleObj>
              </mc:Choice>
              <mc:Fallback>
                <p:oleObj name="Equation" r:id="rId15" imgW="609336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276600"/>
                        <a:ext cx="12192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4" name="Rectangle 14"/>
          <p:cNvSpPr>
            <a:spLocks noChangeArrowheads="1"/>
          </p:cNvSpPr>
          <p:nvPr/>
        </p:nvSpPr>
        <p:spPr bwMode="auto">
          <a:xfrm>
            <a:off x="0" y="3282950"/>
            <a:ext cx="269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it-IT" altLang="id-ID" sz="1200">
                <a:cs typeface="Times New Roman" panose="02020603050405020304" pitchFamily="18" charset="0"/>
              </a:rPr>
              <a:t>, </a:t>
            </a:r>
            <a:endParaRPr lang="it-IT" altLang="id-ID"/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381000" y="18288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000"/>
              <a:t>1</a:t>
            </a: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381000" y="25749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000"/>
              <a:t>2</a:t>
            </a:r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3429000" y="18764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000"/>
              <a:t>3</a:t>
            </a:r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3455988" y="2562225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000"/>
              <a:t>4</a:t>
            </a:r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381000" y="3336925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000"/>
              <a:t>5</a:t>
            </a:r>
          </a:p>
        </p:txBody>
      </p:sp>
      <p:graphicFrame>
        <p:nvGraphicFramePr>
          <p:cNvPr id="71706" name="Object 26"/>
          <p:cNvGraphicFramePr>
            <a:graphicFrameLocks noChangeAspect="1"/>
          </p:cNvGraphicFramePr>
          <p:nvPr>
            <p:ph sz="quarter" idx="4"/>
          </p:nvPr>
        </p:nvGraphicFramePr>
        <p:xfrm>
          <a:off x="3975100" y="5119688"/>
          <a:ext cx="1892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7" imgW="1130040" imgH="291960" progId="Equation.3">
                  <p:embed/>
                </p:oleObj>
              </mc:Choice>
              <mc:Fallback>
                <p:oleObj name="Equation" r:id="rId17" imgW="11300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5119688"/>
                        <a:ext cx="1892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533400" y="51816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000"/>
              <a:t>6</a:t>
            </a:r>
          </a:p>
        </p:txBody>
      </p:sp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381000" y="4572000"/>
            <a:ext cx="670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000"/>
              <a:t>Gambarkan grafik dari fungsi di bawah ini</a:t>
            </a:r>
          </a:p>
        </p:txBody>
      </p:sp>
      <p:sp>
        <p:nvSpPr>
          <p:cNvPr id="71710" name="Text Box 30"/>
          <p:cNvSpPr txBox="1">
            <a:spLocks noChangeArrowheads="1"/>
          </p:cNvSpPr>
          <p:nvPr/>
        </p:nvSpPr>
        <p:spPr bwMode="auto">
          <a:xfrm>
            <a:off x="3560763" y="5181600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00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79365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1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0" dur="500"/>
                                        <p:tgtEl>
                                          <p:spTgt spid="7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1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/>
      <p:bldP spid="71688" grpId="0"/>
      <p:bldP spid="71690" grpId="0"/>
      <p:bldP spid="71699" grpId="0"/>
      <p:bldP spid="71700" grpId="0"/>
      <p:bldP spid="71701" grpId="0"/>
      <p:bldP spid="71702" grpId="0"/>
      <p:bldP spid="71703" grpId="0"/>
      <p:bldP spid="71708" grpId="0"/>
      <p:bldP spid="71709" grpId="0"/>
      <p:bldP spid="717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43125"/>
            <a:ext cx="39624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Pengertian Fungsi</a:t>
            </a:r>
          </a:p>
        </p:txBody>
      </p:sp>
      <p:graphicFrame>
        <p:nvGraphicFramePr>
          <p:cNvPr id="70665" name="Object 9"/>
          <p:cNvGraphicFramePr>
            <a:graphicFrameLocks noChangeAspect="1"/>
          </p:cNvGraphicFramePr>
          <p:nvPr/>
        </p:nvGraphicFramePr>
        <p:xfrm>
          <a:off x="485775" y="1992313"/>
          <a:ext cx="134302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Equation" r:id="rId3" imgW="660113" imgH="177723" progId="Equation.3">
                  <p:embed/>
                </p:oleObj>
              </mc:Choice>
              <mc:Fallback>
                <p:oleObj name="Equation" r:id="rId3" imgW="660113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1992313"/>
                        <a:ext cx="1343025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2286000" y="1752600"/>
          <a:ext cx="10668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4" name="Equation" r:id="rId5" imgW="495085" imgH="393529" progId="Equation.3">
                  <p:embed/>
                </p:oleObj>
              </mc:Choice>
              <mc:Fallback>
                <p:oleObj name="Equation" r:id="rId5" imgW="49508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752600"/>
                        <a:ext cx="1066800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1905000" y="2714625"/>
          <a:ext cx="31623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Equation" r:id="rId7" imgW="1714500" imgH="431800" progId="Equation.3">
                  <p:embed/>
                </p:oleObj>
              </mc:Choice>
              <mc:Fallback>
                <p:oleObj name="Equation" r:id="rId7" imgW="17145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714625"/>
                        <a:ext cx="3162300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2" name="Object 6"/>
          <p:cNvGraphicFramePr>
            <a:graphicFrameLocks noChangeAspect="1"/>
          </p:cNvGraphicFramePr>
          <p:nvPr/>
        </p:nvGraphicFramePr>
        <p:xfrm>
          <a:off x="5921375" y="2819400"/>
          <a:ext cx="1189038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6" name="Equation" r:id="rId9" imgW="660240" imgH="431640" progId="Equation.3">
                  <p:embed/>
                </p:oleObj>
              </mc:Choice>
              <mc:Fallback>
                <p:oleObj name="Equation" r:id="rId9" imgW="660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75" y="2819400"/>
                        <a:ext cx="1189038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1" name="Object 5"/>
          <p:cNvGraphicFramePr>
            <a:graphicFrameLocks noChangeAspect="1"/>
          </p:cNvGraphicFramePr>
          <p:nvPr/>
        </p:nvGraphicFramePr>
        <p:xfrm>
          <a:off x="533400" y="4191000"/>
          <a:ext cx="1752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7" name="Equation" r:id="rId11" imgW="787320" imgH="241200" progId="Equation.3">
                  <p:embed/>
                </p:oleObj>
              </mc:Choice>
              <mc:Fallback>
                <p:oleObj name="Equation" r:id="rId11" imgW="787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91000"/>
                        <a:ext cx="17526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3352800" y="4191000"/>
          <a:ext cx="26670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Equation" r:id="rId13" imgW="1308100" imgH="241300" progId="Equation.3">
                  <p:embed/>
                </p:oleObj>
              </mc:Choice>
              <mc:Fallback>
                <p:oleObj name="Equation" r:id="rId13" imgW="13081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91000"/>
                        <a:ext cx="266700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427038" y="1371600"/>
            <a:ext cx="6354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syarat agar fungsi tersebut terdefinisi adalah :</a:t>
            </a:r>
            <a:endParaRPr lang="en-US" altLang="id-ID" sz="2400"/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422275" y="2819400"/>
            <a:ext cx="155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Sehingga </a:t>
            </a:r>
            <a:endParaRPr lang="en-US" altLang="id-ID" sz="2400"/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5029200" y="28956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atau </a:t>
            </a:r>
            <a:endParaRPr lang="en-US" altLang="id-ID" sz="2400"/>
          </a:p>
        </p:txBody>
      </p:sp>
      <p:sp>
        <p:nvSpPr>
          <p:cNvPr id="70670" name="Rectangle 14"/>
          <p:cNvSpPr>
            <a:spLocks noChangeArrowheads="1"/>
          </p:cNvSpPr>
          <p:nvPr/>
        </p:nvSpPr>
        <p:spPr bwMode="auto">
          <a:xfrm>
            <a:off x="455613" y="3657600"/>
            <a:ext cx="259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b. Mencari Range</a:t>
            </a:r>
            <a:endParaRPr lang="en-US" altLang="id-ID" sz="2400"/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0" y="5049838"/>
            <a:ext cx="4413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1200">
                <a:cs typeface="Times New Roman" panose="02020603050405020304" pitchFamily="18" charset="0"/>
              </a:rPr>
              <a:t>      </a:t>
            </a:r>
            <a:endParaRPr lang="en-US" altLang="id-ID"/>
          </a:p>
        </p:txBody>
      </p:sp>
      <p:sp>
        <p:nvSpPr>
          <p:cNvPr id="70672" name="Rectangle 16"/>
          <p:cNvSpPr>
            <a:spLocks noChangeArrowheads="1"/>
          </p:cNvSpPr>
          <p:nvPr/>
        </p:nvSpPr>
        <p:spPr bwMode="auto">
          <a:xfrm>
            <a:off x="381000" y="4953000"/>
            <a:ext cx="690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 Hal ini dikarenakan </a:t>
            </a:r>
            <a:r>
              <a:rPr lang="en-US" altLang="id-ID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id-ID" sz="24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id-ID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id-ID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id-ID" sz="2400">
                <a:cs typeface="Times New Roman" panose="02020603050405020304" pitchFamily="18" charset="0"/>
              </a:rPr>
              <a:t> tidak mungkin bernilai nol</a:t>
            </a:r>
            <a:endParaRPr lang="en-US" altLang="id-ID" sz="2400"/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2362200" y="4191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/>
              <a:t>atau</a:t>
            </a:r>
          </a:p>
        </p:txBody>
      </p:sp>
    </p:spTree>
    <p:extLst>
      <p:ext uri="{BB962C8B-B14F-4D97-AF65-F5344CB8AC3E}">
        <p14:creationId xmlns:p14="http://schemas.microsoft.com/office/powerpoint/2010/main" val="33370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Contoh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762000" y="1784350"/>
          <a:ext cx="18288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name="Equation" r:id="rId3" imgW="863225" imgH="393529" progId="Equation.3">
                  <p:embed/>
                </p:oleObj>
              </mc:Choice>
              <mc:Fallback>
                <p:oleObj name="Equation" r:id="rId3" imgW="8632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84350"/>
                        <a:ext cx="182880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762000" y="3687763"/>
          <a:ext cx="13716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8" name="Equation" r:id="rId5" imgW="634449" imgH="177646" progId="Equation.3">
                  <p:embed/>
                </p:oleObj>
              </mc:Choice>
              <mc:Fallback>
                <p:oleObj name="Equation" r:id="rId5" imgW="63444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87763"/>
                        <a:ext cx="1371600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838200" y="4048125"/>
          <a:ext cx="990600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Equation" r:id="rId7" imgW="495085" imgH="393529" progId="Equation.3">
                  <p:embed/>
                </p:oleObj>
              </mc:Choice>
              <mc:Fallback>
                <p:oleObj name="Equation" r:id="rId7" imgW="49508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048125"/>
                        <a:ext cx="990600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457200" y="2590800"/>
            <a:ext cx="269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a. Mencari domain</a:t>
            </a:r>
            <a:endParaRPr lang="en-US" altLang="id-ID" sz="2400"/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609600" y="4894263"/>
            <a:ext cx="155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Sehingga </a:t>
            </a:r>
            <a:endParaRPr lang="en-US" altLang="id-ID" sz="2400"/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2133600" y="4756150"/>
          <a:ext cx="34290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Equation" r:id="rId9" imgW="1663700" imgH="431800" progId="Equation.3">
                  <p:embed/>
                </p:oleObj>
              </mc:Choice>
              <mc:Fallback>
                <p:oleObj name="Equation" r:id="rId9" imgW="16637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756150"/>
                        <a:ext cx="342900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304800" y="1219200"/>
            <a:ext cx="569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2. Carilah domain dan range dari fungsi :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762000" y="3127375"/>
            <a:ext cx="6405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400"/>
              <a:t>Syarat agar fungsi tersebut terdefinisi adalah :</a:t>
            </a:r>
          </a:p>
        </p:txBody>
      </p:sp>
    </p:spTree>
    <p:extLst>
      <p:ext uri="{BB962C8B-B14F-4D97-AF65-F5344CB8AC3E}">
        <p14:creationId xmlns:p14="http://schemas.microsoft.com/office/powerpoint/2010/main" val="423795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7186" grpId="0"/>
      <p:bldP spid="7187" grpId="0"/>
      <p:bldP spid="71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Contoh</a:t>
            </a: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533400" y="1905000"/>
          <a:ext cx="243840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Equation" r:id="rId3" imgW="1117115" imgH="393529" progId="Equation.3">
                  <p:embed/>
                </p:oleObj>
              </mc:Choice>
              <mc:Fallback>
                <p:oleObj name="Equation" r:id="rId3" imgW="111711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243840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533400" y="2819400"/>
          <a:ext cx="2286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Equation" r:id="rId5" imgW="965200" imgH="203200" progId="Equation.3">
                  <p:embed/>
                </p:oleObj>
              </mc:Choice>
              <mc:Fallback>
                <p:oleObj name="Equation" r:id="rId5" imgW="965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22860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533400" y="3352800"/>
          <a:ext cx="2286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Equation" r:id="rId7" imgW="965200" imgH="203200" progId="Equation.3">
                  <p:embed/>
                </p:oleObj>
              </mc:Choice>
              <mc:Fallback>
                <p:oleObj name="Equation" r:id="rId7" imgW="965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352800"/>
                        <a:ext cx="22860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533400" y="3886200"/>
          <a:ext cx="2362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Equation" r:id="rId9" imgW="1040948" imgH="215806" progId="Equation.3">
                  <p:embed/>
                </p:oleObj>
              </mc:Choice>
              <mc:Fallback>
                <p:oleObj name="Equation" r:id="rId9" imgW="104094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86200"/>
                        <a:ext cx="23622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57200" y="1371600"/>
            <a:ext cx="142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b. Range</a:t>
            </a:r>
            <a:endParaRPr lang="en-US" altLang="id-ID" sz="24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3589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609600" y="4495800"/>
          <a:ext cx="15240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Equation" r:id="rId11" imgW="672808" imgH="431613" progId="Equation.3">
                  <p:embed/>
                </p:oleObj>
              </mc:Choice>
              <mc:Fallback>
                <p:oleObj name="Equation" r:id="rId11" imgW="672808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95800"/>
                        <a:ext cx="1524000" cy="966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810000" y="1981200"/>
            <a:ext cx="0" cy="3657600"/>
          </a:xfrm>
          <a:prstGeom prst="line">
            <a:avLst/>
          </a:prstGeom>
          <a:noFill/>
          <a:ln w="57150">
            <a:solidFill>
              <a:srgbClr val="99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4038600" y="2209800"/>
          <a:ext cx="13716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Equation" r:id="rId13" imgW="634725" imgH="203112" progId="Equation.3">
                  <p:embed/>
                </p:oleObj>
              </mc:Choice>
              <mc:Fallback>
                <p:oleObj name="Equation" r:id="rId13" imgW="63472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209800"/>
                        <a:ext cx="1371600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4114800" y="2514600"/>
          <a:ext cx="914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Equation" r:id="rId15" imgW="393529" imgH="393529" progId="Equation.3">
                  <p:embed/>
                </p:oleObj>
              </mc:Choice>
              <mc:Fallback>
                <p:oleObj name="Equation" r:id="rId15" imgW="39352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514600"/>
                        <a:ext cx="914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4114800" y="3962400"/>
          <a:ext cx="30480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5" name="Equation" r:id="rId17" imgW="1473200" imgH="431800" progId="Equation.3">
                  <p:embed/>
                </p:oleObj>
              </mc:Choice>
              <mc:Fallback>
                <p:oleObj name="Equation" r:id="rId17" imgW="1473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962400"/>
                        <a:ext cx="30480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5002213" y="4932363"/>
          <a:ext cx="1198562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6" name="Equation" r:id="rId19" imgW="545760" imgH="431640" progId="Equation.3">
                  <p:embed/>
                </p:oleObj>
              </mc:Choice>
              <mc:Fallback>
                <p:oleObj name="Equation" r:id="rId19" imgW="545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2213" y="4932363"/>
                        <a:ext cx="1198562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3962400" y="1752600"/>
            <a:ext cx="4624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Syarat fungsi tersebut terdefinisi,</a:t>
            </a:r>
            <a:endParaRPr lang="en-US" altLang="id-ID" sz="2400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0" y="2905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4038600" y="3414713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Jadi </a:t>
            </a:r>
            <a:endParaRPr lang="en-US" altLang="id-ID" sz="2400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4114800" y="5105400"/>
            <a:ext cx="89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Atau </a:t>
            </a:r>
            <a:endParaRPr lang="en-US" altLang="id-ID" sz="2400"/>
          </a:p>
        </p:txBody>
      </p:sp>
    </p:spTree>
    <p:extLst>
      <p:ext uri="{BB962C8B-B14F-4D97-AF65-F5344CB8AC3E}">
        <p14:creationId xmlns:p14="http://schemas.microsoft.com/office/powerpoint/2010/main" val="149972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6" grpId="0" animBg="1"/>
      <p:bldP spid="8211" grpId="0"/>
      <p:bldP spid="8213" grpId="0"/>
      <p:bldP spid="82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Contoh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914400" y="2057400"/>
          <a:ext cx="26670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Equation" r:id="rId3" imgW="1371600" imgH="266700" progId="Equation.3">
                  <p:embed/>
                </p:oleObj>
              </mc:Choice>
              <mc:Fallback>
                <p:oleObj name="Equation" r:id="rId3" imgW="1371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57400"/>
                        <a:ext cx="2667000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762000" y="3657600"/>
          <a:ext cx="2209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5" imgW="1054100" imgH="203200" progId="Equation.3">
                  <p:embed/>
                </p:oleObj>
              </mc:Choice>
              <mc:Fallback>
                <p:oleObj name="Equation" r:id="rId5" imgW="1054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2209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685800" y="4114800"/>
          <a:ext cx="25146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Equation" r:id="rId7" imgW="1155700" imgH="203200" progId="Equation.3">
                  <p:embed/>
                </p:oleObj>
              </mc:Choice>
              <mc:Fallback>
                <p:oleObj name="Equation" r:id="rId7" imgW="11557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14800"/>
                        <a:ext cx="2514600" cy="436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685800" y="4572000"/>
          <a:ext cx="25908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Equation" r:id="rId9" imgW="1269449" imgH="215806" progId="Equation.3">
                  <p:embed/>
                </p:oleObj>
              </mc:Choice>
              <mc:Fallback>
                <p:oleObj name="Equation" r:id="rId9" imgW="126944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0"/>
                        <a:ext cx="25908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57200" y="2667000"/>
            <a:ext cx="269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a. Mencari domain</a:t>
            </a:r>
            <a:endParaRPr lang="en-US" altLang="id-ID" sz="2400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609600" y="5181600"/>
            <a:ext cx="163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TP = -2, -3</a:t>
            </a:r>
            <a:endParaRPr lang="en-US" altLang="id-ID" sz="2400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794250" y="4614863"/>
            <a:ext cx="409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-3</a:t>
            </a:r>
            <a:endParaRPr lang="en-US" altLang="id-ID" sz="2000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3581400" y="4537075"/>
            <a:ext cx="464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6172200" y="4630738"/>
            <a:ext cx="606425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-2</a:t>
            </a:r>
            <a:endParaRPr lang="en-US" altLang="id-ID" sz="2000"/>
          </a:p>
        </p:txBody>
      </p:sp>
      <p:sp>
        <p:nvSpPr>
          <p:cNvPr id="9236" name="Oval 20"/>
          <p:cNvSpPr>
            <a:spLocks noChangeArrowheads="1"/>
          </p:cNvSpPr>
          <p:nvPr/>
        </p:nvSpPr>
        <p:spPr bwMode="auto">
          <a:xfrm>
            <a:off x="4929188" y="4411663"/>
            <a:ext cx="201612" cy="21431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6343650" y="4430713"/>
            <a:ext cx="201613" cy="2127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5029200" y="4021138"/>
            <a:ext cx="0" cy="427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5029200" y="4038600"/>
            <a:ext cx="14144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6427788" y="4056063"/>
            <a:ext cx="0" cy="427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986213" y="4021138"/>
            <a:ext cx="8080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++</a:t>
            </a:r>
            <a:endParaRPr lang="en-US" altLang="id-ID" sz="20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815138" y="4021138"/>
            <a:ext cx="8080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++</a:t>
            </a:r>
            <a:endParaRPr lang="en-US" altLang="id-ID" sz="20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516563" y="4021138"/>
            <a:ext cx="808037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id-ID" sz="2000">
                <a:cs typeface="Times New Roman" panose="02020603050405020304" pitchFamily="18" charset="0"/>
              </a:rPr>
              <a:t>--</a:t>
            </a:r>
            <a:endParaRPr lang="en-US" altLang="id-ID" sz="2000"/>
          </a:p>
        </p:txBody>
      </p:sp>
      <p:grpSp>
        <p:nvGrpSpPr>
          <p:cNvPr id="9250" name="Group 34"/>
          <p:cNvGrpSpPr>
            <a:grpSpLocks/>
          </p:cNvGrpSpPr>
          <p:nvPr/>
        </p:nvGrpSpPr>
        <p:grpSpPr bwMode="auto">
          <a:xfrm>
            <a:off x="4343400" y="5181600"/>
            <a:ext cx="2616200" cy="533400"/>
            <a:chOff x="3440" y="3168"/>
            <a:chExt cx="1648" cy="336"/>
          </a:xfrm>
        </p:grpSpPr>
        <p:sp>
          <p:nvSpPr>
            <p:cNvPr id="9248" name="Rectangle 32"/>
            <p:cNvSpPr>
              <a:spLocks noChangeArrowheads="1"/>
            </p:cNvSpPr>
            <p:nvPr/>
          </p:nvSpPr>
          <p:spPr bwMode="auto">
            <a:xfrm>
              <a:off x="3440" y="3168"/>
              <a:ext cx="4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1" hangingPunct="1"/>
              <a:r>
                <a:rPr lang="en-US" altLang="id-ID" sz="2400">
                  <a:cs typeface="Times New Roman" panose="02020603050405020304" pitchFamily="18" charset="0"/>
                </a:rPr>
                <a:t>Jadi</a:t>
              </a:r>
              <a:r>
                <a:rPr lang="en-US" altLang="id-ID" sz="1200">
                  <a:cs typeface="Times New Roman" panose="02020603050405020304" pitchFamily="18" charset="0"/>
                </a:rPr>
                <a:t> </a:t>
              </a:r>
              <a:endParaRPr lang="en-US" altLang="id-ID"/>
            </a:p>
          </p:txBody>
        </p:sp>
        <p:graphicFrame>
          <p:nvGraphicFramePr>
            <p:cNvPr id="9247" name="Object 31"/>
            <p:cNvGraphicFramePr>
              <a:graphicFrameLocks noChangeAspect="1"/>
            </p:cNvGraphicFramePr>
            <p:nvPr/>
          </p:nvGraphicFramePr>
          <p:xfrm>
            <a:off x="3909" y="3173"/>
            <a:ext cx="1179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74" name="Equation" r:id="rId11" imgW="850531" imgH="241195" progId="Equation.3">
                    <p:embed/>
                  </p:oleObj>
                </mc:Choice>
                <mc:Fallback>
                  <p:oleObj name="Equation" r:id="rId11" imgW="850531" imgH="24119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9" y="3173"/>
                          <a:ext cx="1179" cy="3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57200" y="1447800"/>
            <a:ext cx="569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/>
              <a:t>3. Carilah domain dan range dari fungsi :</a:t>
            </a:r>
          </a:p>
        </p:txBody>
      </p: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762000" y="3127375"/>
            <a:ext cx="6405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400"/>
              <a:t>Syarat agar fungsi tersebut terdefinisi adalah :</a:t>
            </a:r>
          </a:p>
        </p:txBody>
      </p:sp>
    </p:spTree>
    <p:extLst>
      <p:ext uri="{BB962C8B-B14F-4D97-AF65-F5344CB8AC3E}">
        <p14:creationId xmlns:p14="http://schemas.microsoft.com/office/powerpoint/2010/main" val="33786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0" grpId="0"/>
      <p:bldP spid="9238" grpId="0" animBg="1"/>
      <p:bldP spid="9236" grpId="0" animBg="1"/>
      <p:bldP spid="9235" grpId="0" animBg="1"/>
      <p:bldP spid="9234" grpId="0" animBg="1"/>
      <p:bldP spid="9233" grpId="0" animBg="1"/>
      <p:bldP spid="9232" grpId="0" animBg="1"/>
      <p:bldP spid="9231" grpId="0"/>
      <p:bldP spid="9230" grpId="0"/>
      <p:bldP spid="9229" grpId="0"/>
      <p:bldP spid="9251" grpId="0"/>
      <p:bldP spid="92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/>
              <a:t>Contoh</a:t>
            </a:r>
          </a:p>
        </p:txBody>
      </p:sp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457200" y="1828800"/>
          <a:ext cx="35814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8" name="Equation" r:id="rId3" imgW="1637589" imgH="266584" progId="Equation.3">
                  <p:embed/>
                </p:oleObj>
              </mc:Choice>
              <mc:Fallback>
                <p:oleObj name="Equation" r:id="rId3" imgW="1637589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28800"/>
                        <a:ext cx="3581400" cy="582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457200" y="2590800"/>
          <a:ext cx="23622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9" name="Equation" r:id="rId5" imgW="1104900" imgH="228600" progId="Equation.3">
                  <p:embed/>
                </p:oleObj>
              </mc:Choice>
              <mc:Fallback>
                <p:oleObj name="Equation" r:id="rId5" imgW="1104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90800"/>
                        <a:ext cx="236220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533400" y="3200400"/>
          <a:ext cx="32766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Equation" r:id="rId7" imgW="1524000" imgH="228600" progId="Equation.3">
                  <p:embed/>
                </p:oleObj>
              </mc:Choice>
              <mc:Fallback>
                <p:oleObj name="Equation" r:id="rId7" imgW="1524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32766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1371600" y="3805238"/>
          <a:ext cx="8382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Equation" r:id="rId9" imgW="405872" imgH="177569" progId="Equation.3">
                  <p:embed/>
                </p:oleObj>
              </mc:Choice>
              <mc:Fallback>
                <p:oleObj name="Equation" r:id="rId9" imgW="405872" imgH="17756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05238"/>
                        <a:ext cx="838200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57200" y="1219200"/>
            <a:ext cx="2592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b. Mencari Range</a:t>
            </a:r>
            <a:endParaRPr lang="en-US" altLang="id-ID" sz="2400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3152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endParaRPr lang="id-ID" altLang="id-ID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457200" y="3733800"/>
            <a:ext cx="912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Agar </a:t>
            </a:r>
            <a:endParaRPr lang="en-US" altLang="id-ID" sz="2400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2133600" y="3733800"/>
            <a:ext cx="1992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id-ID" sz="2400">
                <a:cs typeface="Times New Roman" panose="02020603050405020304" pitchFamily="18" charset="0"/>
              </a:rPr>
              <a:t>, maka  </a:t>
            </a:r>
            <a:r>
              <a:rPr lang="en-US" altLang="id-ID" sz="2400" i="1">
                <a:cs typeface="Times New Roman" panose="02020603050405020304" pitchFamily="18" charset="0"/>
              </a:rPr>
              <a:t>D</a:t>
            </a:r>
            <a:r>
              <a:rPr lang="en-US" altLang="id-ID" sz="2400">
                <a:cs typeface="Times New Roman" panose="02020603050405020304" pitchFamily="18" charset="0"/>
              </a:rPr>
              <a:t> ≥ 0</a:t>
            </a:r>
            <a:endParaRPr lang="en-US" altLang="id-ID" sz="2400"/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533400" y="4343400"/>
          <a:ext cx="31242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Equation" r:id="rId11" imgW="1409700" imgH="228600" progId="Equation.3">
                  <p:embed/>
                </p:oleObj>
              </mc:Choice>
              <mc:Fallback>
                <p:oleObj name="Equation" r:id="rId11" imgW="1409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3400"/>
                        <a:ext cx="3124200" cy="50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533400" y="4800600"/>
          <a:ext cx="29718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" name="Equation" r:id="rId13" imgW="1308100" imgH="228600" progId="Equation.3">
                  <p:embed/>
                </p:oleObj>
              </mc:Choice>
              <mc:Fallback>
                <p:oleObj name="Equation" r:id="rId13" imgW="1308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800600"/>
                        <a:ext cx="29718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488950" y="5295900"/>
          <a:ext cx="20701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Equation" r:id="rId15" imgW="888840" imgH="228600" progId="Equation.3">
                  <p:embed/>
                </p:oleObj>
              </mc:Choice>
              <mc:Fallback>
                <p:oleObj name="Equation" r:id="rId15" imgW="888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5295900"/>
                        <a:ext cx="207010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641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51" grpId="0"/>
      <p:bldP spid="102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5879</TotalTime>
  <Words>1129</Words>
  <Application>Microsoft Office PowerPoint</Application>
  <PresentationFormat>On-screen Show (4:3)</PresentationFormat>
  <Paragraphs>407</Paragraphs>
  <Slides>43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Arial</vt:lpstr>
      <vt:lpstr>Calibri</vt:lpstr>
      <vt:lpstr>Symbol</vt:lpstr>
      <vt:lpstr>Times New Roman</vt:lpstr>
      <vt:lpstr>Tw Cen MT</vt:lpstr>
      <vt:lpstr>Wingdings</vt:lpstr>
      <vt:lpstr>Office Theme</vt:lpstr>
      <vt:lpstr>Microsoft Equation 3.0</vt:lpstr>
      <vt:lpstr>Microsoft Visio Drawing</vt:lpstr>
      <vt:lpstr>PowerPoint Presentation</vt:lpstr>
      <vt:lpstr>Pengertian Fungsi</vt:lpstr>
      <vt:lpstr>Pengertian Fungsi</vt:lpstr>
      <vt:lpstr>Pengertian Fungsi</vt:lpstr>
      <vt:lpstr>Pengertian Fungsi</vt:lpstr>
      <vt:lpstr>Contoh</vt:lpstr>
      <vt:lpstr>Contoh</vt:lpstr>
      <vt:lpstr>Contoh</vt:lpstr>
      <vt:lpstr>Contoh</vt:lpstr>
      <vt:lpstr>Contoh</vt:lpstr>
      <vt:lpstr>Macam-macam Fungsi</vt:lpstr>
      <vt:lpstr>Macam-macam Fungsi</vt:lpstr>
      <vt:lpstr>Macam-macam Fungsi</vt:lpstr>
      <vt:lpstr>Macam-macam Fungsi</vt:lpstr>
      <vt:lpstr>Macam-macam Fungsi</vt:lpstr>
      <vt:lpstr>Fungsi Komposisi</vt:lpstr>
      <vt:lpstr>Fungsi Komposisi</vt:lpstr>
      <vt:lpstr>Fungsi Komposisi</vt:lpstr>
      <vt:lpstr>Contoh</vt:lpstr>
      <vt:lpstr>Contoh</vt:lpstr>
      <vt:lpstr>Contoh</vt:lpstr>
      <vt:lpstr>Contoh</vt:lpstr>
      <vt:lpstr>Contoh</vt:lpstr>
      <vt:lpstr>Contoh</vt:lpstr>
      <vt:lpstr>Grafik dari fungsi</vt:lpstr>
      <vt:lpstr>Garis Lurus</vt:lpstr>
      <vt:lpstr>Grafik Fungsi Kuadrat</vt:lpstr>
      <vt:lpstr>Grafik Fungsi Kuadrat</vt:lpstr>
      <vt:lpstr>Grafik Fungsi Kuadrat</vt:lpstr>
      <vt:lpstr>Grafik Fungsi Kuadrat</vt:lpstr>
      <vt:lpstr>Grafik Fungsi Majemuk</vt:lpstr>
      <vt:lpstr>Grafik Fungsi Majemuk</vt:lpstr>
      <vt:lpstr>Grafik Fungsi Majemuk</vt:lpstr>
      <vt:lpstr>Grafik Fungsi Majemuk</vt:lpstr>
      <vt:lpstr>Grafik Fungsi Majemuk</vt:lpstr>
      <vt:lpstr>Translasi</vt:lpstr>
      <vt:lpstr>Translasi</vt:lpstr>
      <vt:lpstr>Contoh Translasi</vt:lpstr>
      <vt:lpstr>Contoh Translasi</vt:lpstr>
      <vt:lpstr>Contoh Translasi</vt:lpstr>
      <vt:lpstr>Contoh Translasi</vt:lpstr>
      <vt:lpstr>Soal Latihan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Danang Mursita</cp:lastModifiedBy>
  <cp:revision>320</cp:revision>
  <cp:lastPrinted>2014-01-10T03:14:24Z</cp:lastPrinted>
  <dcterms:created xsi:type="dcterms:W3CDTF">2013-10-05T06:22:28Z</dcterms:created>
  <dcterms:modified xsi:type="dcterms:W3CDTF">2015-08-24T09:51:48Z</dcterms:modified>
</cp:coreProperties>
</file>